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2.xml" ContentType="application/vnd.openxmlformats-officedocument.themeOverrid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0"/>
  </p:notesMasterIdLst>
  <p:handoutMasterIdLst>
    <p:handoutMasterId r:id="rId101"/>
  </p:handoutMasterIdLst>
  <p:sldIdLst>
    <p:sldId id="500" r:id="rId2"/>
    <p:sldId id="513" r:id="rId3"/>
    <p:sldId id="256" r:id="rId4"/>
    <p:sldId id="257" r:id="rId5"/>
    <p:sldId id="258" r:id="rId6"/>
    <p:sldId id="259" r:id="rId7"/>
    <p:sldId id="261" r:id="rId8"/>
    <p:sldId id="265" r:id="rId9"/>
    <p:sldId id="264" r:id="rId10"/>
    <p:sldId id="263" r:id="rId11"/>
    <p:sldId id="267" r:id="rId12"/>
    <p:sldId id="268" r:id="rId13"/>
    <p:sldId id="270" r:id="rId14"/>
    <p:sldId id="517" r:id="rId15"/>
    <p:sldId id="266" r:id="rId16"/>
    <p:sldId id="269" r:id="rId17"/>
    <p:sldId id="275" r:id="rId18"/>
    <p:sldId id="274" r:id="rId19"/>
    <p:sldId id="276" r:id="rId20"/>
    <p:sldId id="277" r:id="rId21"/>
    <p:sldId id="278" r:id="rId22"/>
    <p:sldId id="273" r:id="rId23"/>
    <p:sldId id="381" r:id="rId24"/>
    <p:sldId id="279" r:id="rId25"/>
    <p:sldId id="522" r:id="rId26"/>
    <p:sldId id="521" r:id="rId27"/>
    <p:sldId id="280" r:id="rId28"/>
    <p:sldId id="519" r:id="rId29"/>
    <p:sldId id="520" r:id="rId30"/>
    <p:sldId id="271" r:id="rId31"/>
    <p:sldId id="382" r:id="rId32"/>
    <p:sldId id="283" r:id="rId33"/>
    <p:sldId id="285" r:id="rId34"/>
    <p:sldId id="288" r:id="rId35"/>
    <p:sldId id="289" r:id="rId36"/>
    <p:sldId id="290" r:id="rId37"/>
    <p:sldId id="291" r:id="rId38"/>
    <p:sldId id="292" r:id="rId39"/>
    <p:sldId id="293" r:id="rId40"/>
    <p:sldId id="511" r:id="rId41"/>
    <p:sldId id="502" r:id="rId42"/>
    <p:sldId id="503" r:id="rId43"/>
    <p:sldId id="504" r:id="rId44"/>
    <p:sldId id="505" r:id="rId45"/>
    <p:sldId id="506" r:id="rId46"/>
    <p:sldId id="262" r:id="rId47"/>
    <p:sldId id="507" r:id="rId48"/>
    <p:sldId id="260" r:id="rId49"/>
    <p:sldId id="508" r:id="rId50"/>
    <p:sldId id="509" r:id="rId51"/>
    <p:sldId id="512" r:id="rId52"/>
    <p:sldId id="510" r:id="rId53"/>
    <p:sldId id="501" r:id="rId54"/>
    <p:sldId id="333" r:id="rId55"/>
    <p:sldId id="294" r:id="rId56"/>
    <p:sldId id="295" r:id="rId57"/>
    <p:sldId id="310" r:id="rId58"/>
    <p:sldId id="311" r:id="rId59"/>
    <p:sldId id="316" r:id="rId60"/>
    <p:sldId id="321" r:id="rId61"/>
    <p:sldId id="331" r:id="rId62"/>
    <p:sldId id="328" r:id="rId63"/>
    <p:sldId id="329" r:id="rId64"/>
    <p:sldId id="330" r:id="rId65"/>
    <p:sldId id="334" r:id="rId66"/>
    <p:sldId id="335" r:id="rId67"/>
    <p:sldId id="336" r:id="rId68"/>
    <p:sldId id="514" r:id="rId69"/>
    <p:sldId id="343" r:id="rId70"/>
    <p:sldId id="344" r:id="rId71"/>
    <p:sldId id="345" r:id="rId72"/>
    <p:sldId id="352" r:id="rId73"/>
    <p:sldId id="354" r:id="rId74"/>
    <p:sldId id="355" r:id="rId75"/>
    <p:sldId id="356" r:id="rId76"/>
    <p:sldId id="357" r:id="rId77"/>
    <p:sldId id="368" r:id="rId78"/>
    <p:sldId id="516" r:id="rId79"/>
    <p:sldId id="461" r:id="rId80"/>
    <p:sldId id="439" r:id="rId81"/>
    <p:sldId id="463" r:id="rId82"/>
    <p:sldId id="468" r:id="rId83"/>
    <p:sldId id="495" r:id="rId84"/>
    <p:sldId id="499" r:id="rId85"/>
    <p:sldId id="359" r:id="rId86"/>
    <p:sldId id="360" r:id="rId87"/>
    <p:sldId id="361" r:id="rId88"/>
    <p:sldId id="362" r:id="rId89"/>
    <p:sldId id="363" r:id="rId90"/>
    <p:sldId id="364" r:id="rId91"/>
    <p:sldId id="365" r:id="rId92"/>
    <p:sldId id="366" r:id="rId93"/>
    <p:sldId id="372" r:id="rId94"/>
    <p:sldId id="371" r:id="rId95"/>
    <p:sldId id="370" r:id="rId96"/>
    <p:sldId id="383" r:id="rId97"/>
    <p:sldId id="374" r:id="rId98"/>
    <p:sldId id="515" r:id="rId9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471" autoAdjust="0"/>
    <p:restoredTop sz="94660"/>
  </p:normalViewPr>
  <p:slideViewPr>
    <p:cSldViewPr snapToGrid="0">
      <p:cViewPr varScale="1">
        <p:scale>
          <a:sx n="71" d="100"/>
          <a:sy n="71" d="100"/>
        </p:scale>
        <p:origin x="72" y="1278"/>
      </p:cViewPr>
      <p:guideLst/>
    </p:cSldViewPr>
  </p:slideViewPr>
  <p:notesTextViewPr>
    <p:cViewPr>
      <p:scale>
        <a:sx n="1" d="1"/>
        <a:sy n="1" d="1"/>
      </p:scale>
      <p:origin x="0" y="0"/>
    </p:cViewPr>
  </p:notesTextViewPr>
  <p:notesViewPr>
    <p:cSldViewPr snapToGrid="0">
      <p:cViewPr varScale="1">
        <p:scale>
          <a:sx n="144" d="100"/>
          <a:sy n="144" d="100"/>
        </p:scale>
        <p:origin x="8154" y="102"/>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presProps" Target="pres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notesMaster" Target="notesMasters/notesMaster1.xml"/><Relationship Id="rId105"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en-AU"/>
              <a:t>US</a:t>
            </a:r>
            <a:r>
              <a:rPr lang="en-AU" baseline="0"/>
              <a:t> Spending on Science, Space, and Technology</a:t>
            </a:r>
          </a:p>
          <a:p>
            <a:pPr>
              <a:defRPr/>
            </a:pPr>
            <a:r>
              <a:rPr lang="en-AU" baseline="0"/>
              <a:t>versus</a:t>
            </a:r>
          </a:p>
          <a:p>
            <a:pPr>
              <a:defRPr/>
            </a:pPr>
            <a:r>
              <a:rPr lang="en-AU" baseline="0"/>
              <a:t>Suicides by hanging, strangulation, and suffocation</a:t>
            </a:r>
            <a:endParaRPr lang="en-AU"/>
          </a:p>
        </c:rich>
      </c:tx>
      <c:layout>
        <c:manualLayout>
          <c:xMode val="edge"/>
          <c:yMode val="edge"/>
          <c:x val="0.18428408575689947"/>
          <c:y val="2.9356201476672082E-2"/>
        </c:manualLayout>
      </c:layout>
      <c:overlay val="0"/>
      <c:spPr>
        <a:noFill/>
        <a:ln>
          <a:noFill/>
        </a:ln>
        <a:effectLst/>
      </c:spPr>
      <c:txPr>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en-US"/>
        </a:p>
      </c:txPr>
    </c:title>
    <c:autoTitleDeleted val="0"/>
    <c:plotArea>
      <c:layout/>
      <c:lineChart>
        <c:grouping val="stacked"/>
        <c:varyColors val="0"/>
        <c:ser>
          <c:idx val="1"/>
          <c:order val="1"/>
          <c:tx>
            <c:v>Suicides</c:v>
          </c:tx>
          <c:spPr>
            <a:ln w="34925" cap="rnd">
              <a:solidFill>
                <a:schemeClr val="accent2"/>
              </a:solidFill>
              <a:round/>
            </a:ln>
            <a:effectLst>
              <a:outerShdw blurRad="57150" dist="19050" dir="5400000" algn="ctr" rotWithShape="0">
                <a:srgbClr val="000000">
                  <a:alpha val="63000"/>
                </a:srgbClr>
              </a:outerShdw>
            </a:effectLst>
          </c:spPr>
          <c:marker>
            <c:symbol val="circle"/>
            <c:size val="6"/>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w="9525">
                <a:solidFill>
                  <a:schemeClr val="accent2"/>
                </a:solidFill>
                <a:round/>
              </a:ln>
              <a:effectLst>
                <a:outerShdw blurRad="57150" dist="19050" dir="5400000" algn="ctr" rotWithShape="0">
                  <a:srgbClr val="000000">
                    <a:alpha val="63000"/>
                  </a:srgbClr>
                </a:outerShdw>
              </a:effectLst>
            </c:spPr>
          </c:marker>
          <c:cat>
            <c:numRef>
              <c:f>Sheet1!$A$1:$A$11</c:f>
              <c:numCache>
                <c:formatCode>General</c:formatCode>
                <c:ptCount val="11"/>
                <c:pt idx="0">
                  <c:v>1999</c:v>
                </c:pt>
                <c:pt idx="1">
                  <c:v>2000</c:v>
                </c:pt>
                <c:pt idx="2">
                  <c:v>2001</c:v>
                </c:pt>
                <c:pt idx="3">
                  <c:v>2002</c:v>
                </c:pt>
                <c:pt idx="4">
                  <c:v>2003</c:v>
                </c:pt>
                <c:pt idx="5">
                  <c:v>2004</c:v>
                </c:pt>
                <c:pt idx="6">
                  <c:v>2005</c:v>
                </c:pt>
                <c:pt idx="7">
                  <c:v>2006</c:v>
                </c:pt>
                <c:pt idx="8">
                  <c:v>2007</c:v>
                </c:pt>
                <c:pt idx="9">
                  <c:v>2008</c:v>
                </c:pt>
                <c:pt idx="10">
                  <c:v>2009</c:v>
                </c:pt>
              </c:numCache>
            </c:numRef>
          </c:cat>
          <c:val>
            <c:numRef>
              <c:f>Sheet1!$C$1:$C$11</c:f>
              <c:numCache>
                <c:formatCode>General</c:formatCode>
                <c:ptCount val="11"/>
                <c:pt idx="0">
                  <c:v>5427</c:v>
                </c:pt>
                <c:pt idx="1">
                  <c:v>5688</c:v>
                </c:pt>
                <c:pt idx="2">
                  <c:v>6198</c:v>
                </c:pt>
                <c:pt idx="3">
                  <c:v>6462</c:v>
                </c:pt>
                <c:pt idx="4">
                  <c:v>6635</c:v>
                </c:pt>
                <c:pt idx="5">
                  <c:v>7336</c:v>
                </c:pt>
                <c:pt idx="6">
                  <c:v>7248</c:v>
                </c:pt>
                <c:pt idx="7">
                  <c:v>7491</c:v>
                </c:pt>
                <c:pt idx="8">
                  <c:v>8161</c:v>
                </c:pt>
                <c:pt idx="9">
                  <c:v>8578</c:v>
                </c:pt>
                <c:pt idx="10">
                  <c:v>9000</c:v>
                </c:pt>
              </c:numCache>
            </c:numRef>
          </c:val>
          <c:smooth val="0"/>
          <c:extLst>
            <c:ext xmlns:c16="http://schemas.microsoft.com/office/drawing/2014/chart" uri="{C3380CC4-5D6E-409C-BE32-E72D297353CC}">
              <c16:uniqueId val="{00000000-7641-48D6-8B46-97D97C8FFCF3}"/>
            </c:ext>
          </c:extLst>
        </c:ser>
        <c:dLbls>
          <c:showLegendKey val="0"/>
          <c:showVal val="0"/>
          <c:showCatName val="0"/>
          <c:showSerName val="0"/>
          <c:showPercent val="0"/>
          <c:showBubbleSize val="0"/>
        </c:dLbls>
        <c:marker val="1"/>
        <c:smooth val="0"/>
        <c:axId val="664078736"/>
        <c:axId val="664069328"/>
      </c:lineChart>
      <c:lineChart>
        <c:grouping val="stacked"/>
        <c:varyColors val="0"/>
        <c:ser>
          <c:idx val="0"/>
          <c:order val="0"/>
          <c:tx>
            <c:v>Technology Spending</c:v>
          </c:tx>
          <c:spPr>
            <a:ln w="34925" cap="rnd">
              <a:solidFill>
                <a:schemeClr val="accent1"/>
              </a:solidFill>
              <a:round/>
            </a:ln>
            <a:effectLst>
              <a:outerShdw blurRad="57150" dist="19050" dir="5400000" algn="ctr" rotWithShape="0">
                <a:srgbClr val="000000">
                  <a:alpha val="63000"/>
                </a:srgbClr>
              </a:outerShdw>
            </a:effectLst>
          </c:spPr>
          <c:marker>
            <c:symbol val="circle"/>
            <c:size val="6"/>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9525">
                <a:solidFill>
                  <a:schemeClr val="accent1"/>
                </a:solidFill>
                <a:round/>
              </a:ln>
              <a:effectLst>
                <a:outerShdw blurRad="57150" dist="19050" dir="5400000" algn="ctr" rotWithShape="0">
                  <a:srgbClr val="000000">
                    <a:alpha val="63000"/>
                  </a:srgbClr>
                </a:outerShdw>
              </a:effectLst>
            </c:spPr>
          </c:marker>
          <c:val>
            <c:numRef>
              <c:f>Sheet1!$B$1:$B$11</c:f>
              <c:numCache>
                <c:formatCode>General</c:formatCode>
                <c:ptCount val="11"/>
                <c:pt idx="0">
                  <c:v>18079</c:v>
                </c:pt>
                <c:pt idx="1">
                  <c:v>18594</c:v>
                </c:pt>
                <c:pt idx="2">
                  <c:v>19753</c:v>
                </c:pt>
                <c:pt idx="3">
                  <c:v>20734</c:v>
                </c:pt>
                <c:pt idx="4">
                  <c:v>20831</c:v>
                </c:pt>
                <c:pt idx="5">
                  <c:v>23029</c:v>
                </c:pt>
                <c:pt idx="6">
                  <c:v>23597</c:v>
                </c:pt>
                <c:pt idx="7">
                  <c:v>23584</c:v>
                </c:pt>
                <c:pt idx="8">
                  <c:v>25525</c:v>
                </c:pt>
                <c:pt idx="9">
                  <c:v>27731</c:v>
                </c:pt>
                <c:pt idx="10">
                  <c:v>29449</c:v>
                </c:pt>
              </c:numCache>
            </c:numRef>
          </c:val>
          <c:smooth val="0"/>
          <c:extLst>
            <c:ext xmlns:c16="http://schemas.microsoft.com/office/drawing/2014/chart" uri="{C3380CC4-5D6E-409C-BE32-E72D297353CC}">
              <c16:uniqueId val="{00000001-7641-48D6-8B46-97D97C8FFCF3}"/>
            </c:ext>
          </c:extLst>
        </c:ser>
        <c:dLbls>
          <c:showLegendKey val="0"/>
          <c:showVal val="0"/>
          <c:showCatName val="0"/>
          <c:showSerName val="0"/>
          <c:showPercent val="0"/>
          <c:showBubbleSize val="0"/>
        </c:dLbls>
        <c:marker val="1"/>
        <c:smooth val="0"/>
        <c:axId val="664023856"/>
        <c:axId val="664020328"/>
      </c:lineChart>
      <c:valAx>
        <c:axId val="664069328"/>
        <c:scaling>
          <c:orientation val="minMax"/>
          <c:max val="9000"/>
          <c:min val="5000"/>
        </c:scaling>
        <c:delete val="0"/>
        <c:axPos val="r"/>
        <c:majorGridlines>
          <c:spPr>
            <a:ln w="9525" cap="flat" cmpd="sng" algn="ctr">
              <a:solidFill>
                <a:schemeClr val="lt1">
                  <a:lumMod val="95000"/>
                  <a:alpha val="10000"/>
                </a:schemeClr>
              </a:solidFill>
              <a:round/>
            </a:ln>
            <a:effectLst/>
          </c:spPr>
        </c:majorGridlines>
        <c:title>
          <c:tx>
            <c:rich>
              <a:bodyPr rot="-5400000" spcFirstLastPara="1" vertOverflow="ellipsis" vert="horz" wrap="square" anchor="ctr" anchorCtr="1"/>
              <a:lstStyle/>
              <a:p>
                <a:pPr>
                  <a:defRPr sz="900" b="1" i="0" u="none" strike="noStrike" kern="1200" cap="all" baseline="0">
                    <a:solidFill>
                      <a:schemeClr val="lt1">
                        <a:lumMod val="85000"/>
                      </a:schemeClr>
                    </a:solidFill>
                    <a:latin typeface="+mn-lt"/>
                    <a:ea typeface="+mn-ea"/>
                    <a:cs typeface="+mn-cs"/>
                  </a:defRPr>
                </a:pPr>
                <a:r>
                  <a:rPr lang="en-AU"/>
                  <a:t>Deaths</a:t>
                </a:r>
              </a:p>
            </c:rich>
          </c:tx>
          <c:overlay val="0"/>
          <c:spPr>
            <a:noFill/>
            <a:ln>
              <a:noFill/>
            </a:ln>
            <a:effectLst/>
          </c:spPr>
          <c:txPr>
            <a:bodyPr rot="-5400000" spcFirstLastPara="1" vertOverflow="ellipsis" vert="horz" wrap="square" anchor="ctr" anchorCtr="1"/>
            <a:lstStyle/>
            <a:p>
              <a:pPr>
                <a:defRPr sz="900" b="1" i="0" u="none" strike="noStrike" kern="1200" cap="all" baseline="0">
                  <a:solidFill>
                    <a:schemeClr val="lt1">
                      <a:lumMod val="85000"/>
                    </a:schemeClr>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n-US"/>
          </a:p>
        </c:txPr>
        <c:crossAx val="664078736"/>
        <c:crosses val="max"/>
        <c:crossBetween val="midCat"/>
      </c:valAx>
      <c:catAx>
        <c:axId val="664078736"/>
        <c:scaling>
          <c:orientation val="minMax"/>
        </c:scaling>
        <c:delete val="0"/>
        <c:axPos val="b"/>
        <c:majorGridlines>
          <c:spPr>
            <a:ln w="9525" cap="flat" cmpd="sng" algn="ctr">
              <a:solidFill>
                <a:schemeClr val="lt1">
                  <a:lumMod val="95000"/>
                  <a:alpha val="10000"/>
                </a:schemeClr>
              </a:solidFill>
              <a:round/>
            </a:ln>
            <a:effectLst/>
          </c:spPr>
        </c:majorGridlines>
        <c:title>
          <c:tx>
            <c:rich>
              <a:bodyPr rot="0" spcFirstLastPara="1" vertOverflow="ellipsis" vert="horz" wrap="square" anchor="ctr" anchorCtr="1"/>
              <a:lstStyle/>
              <a:p>
                <a:pPr>
                  <a:defRPr sz="900" b="1" i="0" u="none" strike="noStrike" kern="1200" cap="all" baseline="0">
                    <a:solidFill>
                      <a:schemeClr val="lt1">
                        <a:lumMod val="85000"/>
                      </a:schemeClr>
                    </a:solidFill>
                    <a:latin typeface="+mn-lt"/>
                    <a:ea typeface="+mn-ea"/>
                    <a:cs typeface="+mn-cs"/>
                  </a:defRPr>
                </a:pPr>
                <a:r>
                  <a:rPr lang="en-AU" dirty="0"/>
                  <a:t>    </a:t>
                </a:r>
              </a:p>
            </c:rich>
          </c:tx>
          <c:overlay val="0"/>
          <c:spPr>
            <a:noFill/>
            <a:ln>
              <a:noFill/>
            </a:ln>
            <a:effectLst/>
          </c:spPr>
          <c:txPr>
            <a:bodyPr rot="0" spcFirstLastPara="1" vertOverflow="ellipsis" vert="horz" wrap="square" anchor="ctr" anchorCtr="1"/>
            <a:lstStyle/>
            <a:p>
              <a:pPr>
                <a:defRPr sz="900" b="1" i="0" u="none" strike="noStrike" kern="1200" cap="all" baseline="0">
                  <a:solidFill>
                    <a:schemeClr val="lt1">
                      <a:lumMod val="85000"/>
                    </a:schemeClr>
                  </a:solidFill>
                  <a:latin typeface="+mn-lt"/>
                  <a:ea typeface="+mn-ea"/>
                  <a:cs typeface="+mn-cs"/>
                </a:defRPr>
              </a:pPr>
              <a:endParaRPr lang="en-US"/>
            </a:p>
          </c:txPr>
        </c:title>
        <c:numFmt formatCode="General" sourceLinked="1"/>
        <c:majorTickMark val="none"/>
        <c:min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n-US"/>
          </a:p>
        </c:txPr>
        <c:crossAx val="664069328"/>
        <c:crosses val="autoZero"/>
        <c:auto val="1"/>
        <c:lblAlgn val="ctr"/>
        <c:lblOffset val="100"/>
        <c:noMultiLvlLbl val="0"/>
      </c:catAx>
      <c:valAx>
        <c:axId val="664020328"/>
        <c:scaling>
          <c:orientation val="minMax"/>
          <c:max val="30000"/>
          <c:min val="18000"/>
        </c:scaling>
        <c:delete val="0"/>
        <c:axPos val="l"/>
        <c:title>
          <c:tx>
            <c:rich>
              <a:bodyPr rot="-5400000" spcFirstLastPara="1" vertOverflow="ellipsis" vert="horz" wrap="square" anchor="ctr" anchorCtr="1"/>
              <a:lstStyle/>
              <a:p>
                <a:pPr>
                  <a:defRPr sz="900" b="1" i="0" u="none" strike="noStrike" kern="1200" cap="all" baseline="0">
                    <a:solidFill>
                      <a:schemeClr val="lt1">
                        <a:lumMod val="85000"/>
                      </a:schemeClr>
                    </a:solidFill>
                    <a:latin typeface="+mn-lt"/>
                    <a:ea typeface="+mn-ea"/>
                    <a:cs typeface="+mn-cs"/>
                  </a:defRPr>
                </a:pPr>
                <a:r>
                  <a:rPr lang="en-AU"/>
                  <a:t> Millions ($)</a:t>
                </a:r>
              </a:p>
            </c:rich>
          </c:tx>
          <c:overlay val="0"/>
          <c:spPr>
            <a:noFill/>
            <a:ln>
              <a:noFill/>
            </a:ln>
            <a:effectLst/>
          </c:spPr>
          <c:txPr>
            <a:bodyPr rot="-5400000" spcFirstLastPara="1" vertOverflow="ellipsis" vert="horz" wrap="square" anchor="ctr" anchorCtr="1"/>
            <a:lstStyle/>
            <a:p>
              <a:pPr>
                <a:defRPr sz="900" b="1" i="0" u="none" strike="noStrike" kern="1200" cap="all" baseline="0">
                  <a:solidFill>
                    <a:schemeClr val="lt1">
                      <a:lumMod val="85000"/>
                    </a:schemeClr>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n-US"/>
          </a:p>
        </c:txPr>
        <c:crossAx val="664023856"/>
        <c:crosses val="autoZero"/>
        <c:crossBetween val="between"/>
      </c:valAx>
      <c:catAx>
        <c:axId val="664023856"/>
        <c:scaling>
          <c:orientation val="minMax"/>
        </c:scaling>
        <c:delete val="1"/>
        <c:axPos val="b"/>
        <c:majorTickMark val="none"/>
        <c:minorTickMark val="none"/>
        <c:tickLblPos val="nextTo"/>
        <c:crossAx val="664020328"/>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n-US"/>
        </a:p>
      </c:txPr>
    </c:legend>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n-US"/>
    </a:p>
  </c:txPr>
  <c:externalData r:id="rId4">
    <c:autoUpdate val="0"/>
  </c:externalData>
  <c:userShapes r:id="rId5"/>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28">
  <cs:axisTitle>
    <cs:lnRef idx="0"/>
    <cs:fillRef idx="0"/>
    <cs:effectRef idx="0"/>
    <cs:fontRef idx="minor">
      <a:schemeClr val="lt1">
        <a:lumMod val="85000"/>
      </a:schemeClr>
    </cs:fontRef>
    <cs:defRPr sz="900"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000" kern="1200"/>
  </cs:chartArea>
  <cs:dataLabel>
    <cs:lnRef idx="0"/>
    <cs:fillRef idx="0"/>
    <cs:effectRef idx="0"/>
    <cs:fontRef idx="minor">
      <a:schemeClr val="lt1">
        <a:lumMod val="85000"/>
      </a:schemeClr>
    </cs:fontRef>
    <cs:defRPr sz="900" kern="1200"/>
  </cs:dataLabel>
  <cs:dataLabelCallout>
    <cs:lnRef idx="0"/>
    <cs:fillRef idx="0"/>
    <cs:effectRef idx="0"/>
    <cs:fontRef idx="minor">
      <a:schemeClr val="dk1">
        <a:lumMod val="65000"/>
        <a:lumOff val="35000"/>
      </a:schemeClr>
    </cs:fontRef>
    <cs:spPr>
      <a:solidFill>
        <a:schemeClr val="lt1"/>
      </a:solidFill>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900" kern="1200"/>
  </cs:dataTable>
  <cs:downBar>
    <cs:lnRef idx="0"/>
    <cs:fillRef idx="0"/>
    <cs:effectRef idx="0"/>
    <cs:fontRef idx="minor">
      <a:schemeClr val="tx1"/>
    </cs:fontRef>
    <cs:spPr>
      <a:gradFill>
        <a:gsLst>
          <a:gs pos="100000">
            <a:schemeClr val="dk1">
              <a:lumMod val="95000"/>
              <a:lumOff val="5000"/>
            </a:schemeClr>
          </a:gs>
          <a:gs pos="0">
            <a:schemeClr val="dk1">
              <a:lumMod val="75000"/>
              <a:lumOff val="25000"/>
            </a:schemeClr>
          </a:gs>
        </a:gsLst>
        <a:path path="circle">
          <a:fillToRect l="50000" t="50000" r="50000" b="50000"/>
        </a:path>
      </a:gradFill>
      <a:ln w="9525">
        <a:solidFill>
          <a:schemeClr val="dk1">
            <a:lumMod val="75000"/>
            <a:lumOff val="25000"/>
          </a:schemeClr>
        </a:solidFill>
      </a:ln>
    </cs:spPr>
  </cs:downBar>
  <cs:dropLine>
    <cs:lnRef idx="0"/>
    <cs:fillRef idx="0"/>
    <cs:effectRef idx="0"/>
    <cs:fontRef idx="minor">
      <a:schemeClr val="tx1"/>
    </cs:fontRef>
    <cs:spPr>
      <a:ln w="9525" cap="flat" cmpd="sng" algn="ctr">
        <a:solidFill>
          <a:schemeClr val="lt1"/>
        </a:solidFill>
        <a:round/>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cap="flat" cmpd="sng" algn="ctr">
        <a:solidFill>
          <a:schemeClr val="lt1"/>
        </a:solidFill>
        <a:round/>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900"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1600"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900" kern="1200"/>
  </cs:trendlineLabel>
  <cs:upBar>
    <cs:lnRef idx="0"/>
    <cs:fillRef idx="0"/>
    <cs:effectRef idx="0"/>
    <cs:fontRef idx="minor">
      <a:schemeClr val="tx1"/>
    </cs:fontRef>
    <cs:spPr>
      <a:gradFill>
        <a:gsLst>
          <a:gs pos="100000">
            <a:schemeClr val="lt1">
              <a:lumMod val="85000"/>
            </a:schemeClr>
          </a:gs>
          <a:gs pos="0">
            <a:schemeClr val="lt1"/>
          </a:gs>
        </a:gsLst>
        <a:path path="circle">
          <a:fillToRect l="50000" t="50000" r="50000" b="50000"/>
        </a:path>
      </a:gradFill>
      <a:ln w="9525" cap="flat" cmpd="sng" algn="ctr">
        <a:solidFill>
          <a:schemeClr val="lt1"/>
        </a:solidFill>
        <a:round/>
      </a:ln>
    </cs:spPr>
  </cs:upBar>
  <cs:valueAxis>
    <cs:lnRef idx="0"/>
    <cs:fillRef idx="0"/>
    <cs:effectRef idx="0"/>
    <cs:fontRef idx="minor">
      <a:schemeClr val="lt1">
        <a:lumMod val="85000"/>
      </a:schemeClr>
    </cs:fontRef>
    <cs:defRPr sz="900" kern="1200"/>
  </cs:valueAxis>
  <cs:wall>
    <cs:lnRef idx="0"/>
    <cs:fillRef idx="0"/>
    <cs:effectRef idx="0"/>
    <cs:fontRef idx="minor">
      <a:schemeClr val="tx1"/>
    </cs:fontRef>
  </cs:wall>
</cs:chartStyle>
</file>

<file path=ppt/drawings/_rels/vmlDrawing1.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image" Target="../media/image22.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7.wmf"/><Relationship Id="rId7" Type="http://schemas.openxmlformats.org/officeDocument/2006/relationships/image" Target="../media/image31.wmf"/><Relationship Id="rId2" Type="http://schemas.openxmlformats.org/officeDocument/2006/relationships/image" Target="../media/image26.wmf"/><Relationship Id="rId1" Type="http://schemas.openxmlformats.org/officeDocument/2006/relationships/image" Target="../media/image25.wmf"/><Relationship Id="rId6" Type="http://schemas.openxmlformats.org/officeDocument/2006/relationships/image" Target="../media/image30.wmf"/><Relationship Id="rId5" Type="http://schemas.openxmlformats.org/officeDocument/2006/relationships/image" Target="../media/image29.wmf"/><Relationship Id="rId4" Type="http://schemas.openxmlformats.org/officeDocument/2006/relationships/image" Target="../media/image28.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30.wmf"/><Relationship Id="rId1" Type="http://schemas.openxmlformats.org/officeDocument/2006/relationships/image" Target="../media/image29.wmf"/><Relationship Id="rId4" Type="http://schemas.openxmlformats.org/officeDocument/2006/relationships/image" Target="../media/image35.wmf"/></Relationships>
</file>

<file path=ppt/drawings/_rels/vmlDrawing5.v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0.wmf"/><Relationship Id="rId7" Type="http://schemas.openxmlformats.org/officeDocument/2006/relationships/image" Target="../media/image41.wmf"/><Relationship Id="rId2" Type="http://schemas.openxmlformats.org/officeDocument/2006/relationships/image" Target="../media/image31.wmf"/><Relationship Id="rId1" Type="http://schemas.openxmlformats.org/officeDocument/2006/relationships/image" Target="../media/image37.wmf"/><Relationship Id="rId6" Type="http://schemas.openxmlformats.org/officeDocument/2006/relationships/image" Target="../media/image40.wmf"/><Relationship Id="rId5" Type="http://schemas.openxmlformats.org/officeDocument/2006/relationships/image" Target="../media/image39.wmf"/><Relationship Id="rId4" Type="http://schemas.openxmlformats.org/officeDocument/2006/relationships/image" Target="../media/image38.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44.wmf"/><Relationship Id="rId1" Type="http://schemas.openxmlformats.org/officeDocument/2006/relationships/image" Target="../media/image43.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53.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54.wmf"/></Relationships>
</file>

<file path=ppt/drawings/drawing1.xml><?xml version="1.0" encoding="utf-8"?>
<c:userShapes xmlns:c="http://schemas.openxmlformats.org/drawingml/2006/chart">
  <cdr:relSizeAnchor xmlns:cdr="http://schemas.openxmlformats.org/drawingml/2006/chartDrawing">
    <cdr:from>
      <cdr:x>0.74011</cdr:x>
      <cdr:y>0.86441</cdr:y>
    </cdr:from>
    <cdr:to>
      <cdr:x>0.9291</cdr:x>
      <cdr:y>0.99742</cdr:y>
    </cdr:to>
    <cdr:sp macro="" textlink="">
      <cdr:nvSpPr>
        <cdr:cNvPr id="2" name="TextBox 1"/>
        <cdr:cNvSpPr txBox="1"/>
      </cdr:nvSpPr>
      <cdr:spPr>
        <a:xfrm xmlns:a="http://schemas.openxmlformats.org/drawingml/2006/main">
          <a:off x="5760640" y="3672408"/>
          <a:ext cx="1471011" cy="5651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AU" sz="1200" b="1" dirty="0">
              <a:solidFill>
                <a:schemeClr val="bg1"/>
              </a:solidFill>
              <a:latin typeface="Calibri" panose="020F0502020204030204" pitchFamily="34" charset="0"/>
              <a:ea typeface="Batang" panose="02030600000101010101" pitchFamily="18" charset="-127"/>
            </a:rPr>
            <a:t>CORRELATION</a:t>
          </a:r>
        </a:p>
        <a:p xmlns:a="http://schemas.openxmlformats.org/drawingml/2006/main">
          <a:pPr algn="ctr"/>
          <a:r>
            <a:rPr lang="en-AU" sz="1200" b="1" dirty="0">
              <a:solidFill>
                <a:schemeClr val="bg1"/>
              </a:solidFill>
              <a:latin typeface="Calibri" panose="020F0502020204030204" pitchFamily="34" charset="0"/>
              <a:ea typeface="Batang" panose="02030600000101010101" pitchFamily="18" charset="-127"/>
            </a:rPr>
            <a:t>0.992082</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B9C5CE7-449B-45DE-9DC9-6C92AC94AF5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a:extLst>
              <a:ext uri="{FF2B5EF4-FFF2-40B4-BE49-F238E27FC236}">
                <a16:creationId xmlns:a16="http://schemas.microsoft.com/office/drawing/2014/main" id="{F5F49596-6645-4258-A7A6-D4BD1E1543B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95D208B-BB8C-4602-A5DD-CDEEA6955B82}" type="datetimeFigureOut">
              <a:rPr lang="en-AU" smtClean="0"/>
              <a:t>30/07/2019</a:t>
            </a:fld>
            <a:endParaRPr lang="en-AU"/>
          </a:p>
        </p:txBody>
      </p:sp>
      <p:sp>
        <p:nvSpPr>
          <p:cNvPr id="4" name="Footer Placeholder 3">
            <a:extLst>
              <a:ext uri="{FF2B5EF4-FFF2-40B4-BE49-F238E27FC236}">
                <a16:creationId xmlns:a16="http://schemas.microsoft.com/office/drawing/2014/main" id="{76CDFDF9-BBD0-4510-ABC9-ECAAC9F75A0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a:extLst>
              <a:ext uri="{FF2B5EF4-FFF2-40B4-BE49-F238E27FC236}">
                <a16:creationId xmlns:a16="http://schemas.microsoft.com/office/drawing/2014/main" id="{B858E69C-9EF6-4AF0-BCC7-751479E1E60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E9488DE-F723-4FD8-A22C-22D6CD50F69E}" type="slidenum">
              <a:rPr lang="en-AU" smtClean="0"/>
              <a:t>‹#›</a:t>
            </a:fld>
            <a:endParaRPr lang="en-AU"/>
          </a:p>
        </p:txBody>
      </p:sp>
    </p:spTree>
    <p:extLst>
      <p:ext uri="{BB962C8B-B14F-4D97-AF65-F5344CB8AC3E}">
        <p14:creationId xmlns:p14="http://schemas.microsoft.com/office/powerpoint/2010/main" val="5894867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A16480B-8435-423A-9A50-F6DE0E28CDB1}" type="datetimeFigureOut">
              <a:rPr lang="en-AU" smtClean="0"/>
              <a:t>30/07/2019</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DE287C-4734-4972-A6BC-E9891EB8B958}" type="slidenum">
              <a:rPr lang="en-AU" smtClean="0"/>
              <a:t>‹#›</a:t>
            </a:fld>
            <a:endParaRPr lang="en-AU"/>
          </a:p>
        </p:txBody>
      </p:sp>
    </p:spTree>
    <p:extLst>
      <p:ext uri="{BB962C8B-B14F-4D97-AF65-F5344CB8AC3E}">
        <p14:creationId xmlns:p14="http://schemas.microsoft.com/office/powerpoint/2010/main" val="27816489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a:noFill/>
          <a:ln w="9525"/>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ChangeArrowheads="1" noTextEdit="1"/>
          </p:cNvSpPr>
          <p:nvPr>
            <p:ph type="sldImg"/>
          </p:nvPr>
        </p:nvSpPr>
        <p:spPr>
          <a:ln/>
        </p:spPr>
      </p:sp>
      <p:sp>
        <p:nvSpPr>
          <p:cNvPr id="79875" name="Rectangle 3"/>
          <p:cNvSpPr>
            <a:spLocks noGrp="1" noChangeArrowheads="1"/>
          </p:cNvSpPr>
          <p:nvPr>
            <p:ph type="body" idx="1"/>
          </p:nvPr>
        </p:nvSpPr>
        <p:spPr>
          <a:noFill/>
          <a:ln w="9525"/>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32A55DC9-64D7-4840-B714-EA7491AAAE14}" type="slidenum">
              <a:rPr lang="en-AU" smtClean="0"/>
              <a:t>46</a:t>
            </a:fld>
            <a:endParaRPr lang="en-AU"/>
          </a:p>
        </p:txBody>
      </p:sp>
    </p:spTree>
    <p:extLst>
      <p:ext uri="{BB962C8B-B14F-4D97-AF65-F5344CB8AC3E}">
        <p14:creationId xmlns:p14="http://schemas.microsoft.com/office/powerpoint/2010/main" val="20168658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32A55DC9-64D7-4840-B714-EA7491AAAE14}" type="slidenum">
              <a:rPr lang="en-AU" smtClean="0"/>
              <a:t>49</a:t>
            </a:fld>
            <a:endParaRPr lang="en-AU"/>
          </a:p>
        </p:txBody>
      </p:sp>
    </p:spTree>
    <p:extLst>
      <p:ext uri="{BB962C8B-B14F-4D97-AF65-F5344CB8AC3E}">
        <p14:creationId xmlns:p14="http://schemas.microsoft.com/office/powerpoint/2010/main" val="16053564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32A55DC9-64D7-4840-B714-EA7491AAAE14}" type="slidenum">
              <a:rPr lang="en-AU" smtClean="0"/>
              <a:t>50</a:t>
            </a:fld>
            <a:endParaRPr lang="en-AU"/>
          </a:p>
        </p:txBody>
      </p:sp>
    </p:spTree>
    <p:extLst>
      <p:ext uri="{BB962C8B-B14F-4D97-AF65-F5344CB8AC3E}">
        <p14:creationId xmlns:p14="http://schemas.microsoft.com/office/powerpoint/2010/main" val="3732950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32A55DC9-64D7-4840-B714-EA7491AAAE14}" type="slidenum">
              <a:rPr lang="en-AU" smtClean="0"/>
              <a:t>51</a:t>
            </a:fld>
            <a:endParaRPr lang="en-AU"/>
          </a:p>
        </p:txBody>
      </p:sp>
    </p:spTree>
    <p:extLst>
      <p:ext uri="{BB962C8B-B14F-4D97-AF65-F5344CB8AC3E}">
        <p14:creationId xmlns:p14="http://schemas.microsoft.com/office/powerpoint/2010/main" val="16098145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F6FA5CF2-2E10-4523-88D3-05F6B490DF1C}" type="datetimeFigureOut">
              <a:rPr lang="en-AU" smtClean="0"/>
              <a:t>30/07/2019</a:t>
            </a:fld>
            <a:endParaRPr lang="en-AU"/>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AU"/>
          </a:p>
        </p:txBody>
      </p:sp>
    </p:spTree>
    <p:extLst>
      <p:ext uri="{BB962C8B-B14F-4D97-AF65-F5344CB8AC3E}">
        <p14:creationId xmlns:p14="http://schemas.microsoft.com/office/powerpoint/2010/main" val="21431629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a:xfrm>
            <a:off x="9325603" y="185738"/>
            <a:ext cx="2743200" cy="365125"/>
          </a:xfrm>
          <a:prstGeom prst="rect">
            <a:avLst/>
          </a:prstGeom>
        </p:spPr>
        <p:txBody>
          <a:bodyPr/>
          <a:lstStyle/>
          <a:p>
            <a:fld id="{F6FA5CF2-2E10-4523-88D3-05F6B490DF1C}" type="datetimeFigureOut">
              <a:rPr lang="en-AU" smtClean="0"/>
              <a:t>30/07/2019</a:t>
            </a:fld>
            <a:endParaRPr lang="en-AU"/>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AU"/>
          </a:p>
        </p:txBody>
      </p:sp>
      <p:sp>
        <p:nvSpPr>
          <p:cNvPr id="6" name="Slide Number Placeholder 5"/>
          <p:cNvSpPr>
            <a:spLocks noGrp="1"/>
          </p:cNvSpPr>
          <p:nvPr>
            <p:ph type="sldNum" sz="quarter" idx="12"/>
          </p:nvPr>
        </p:nvSpPr>
        <p:spPr>
          <a:xfrm>
            <a:off x="9325603" y="6353651"/>
            <a:ext cx="2743200" cy="365125"/>
          </a:xfrm>
          <a:prstGeom prst="rect">
            <a:avLst/>
          </a:prstGeom>
        </p:spPr>
        <p:txBody>
          <a:bodyPr/>
          <a:lstStyle/>
          <a:p>
            <a:fld id="{C7ACDD62-8CD5-47D4-8C3E-0C8675E64E7F}" type="slidenum">
              <a:rPr lang="en-AU" smtClean="0"/>
              <a:t>‹#›</a:t>
            </a:fld>
            <a:endParaRPr lang="en-AU"/>
          </a:p>
        </p:txBody>
      </p:sp>
    </p:spTree>
    <p:extLst>
      <p:ext uri="{BB962C8B-B14F-4D97-AF65-F5344CB8AC3E}">
        <p14:creationId xmlns:p14="http://schemas.microsoft.com/office/powerpoint/2010/main" val="13551657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a:xfrm>
            <a:off x="9325603" y="185738"/>
            <a:ext cx="2743200" cy="365125"/>
          </a:xfrm>
          <a:prstGeom prst="rect">
            <a:avLst/>
          </a:prstGeom>
        </p:spPr>
        <p:txBody>
          <a:bodyPr/>
          <a:lstStyle/>
          <a:p>
            <a:fld id="{F6FA5CF2-2E10-4523-88D3-05F6B490DF1C}" type="datetimeFigureOut">
              <a:rPr lang="en-AU" smtClean="0"/>
              <a:t>30/07/2019</a:t>
            </a:fld>
            <a:endParaRPr lang="en-AU"/>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AU"/>
          </a:p>
        </p:txBody>
      </p:sp>
      <p:sp>
        <p:nvSpPr>
          <p:cNvPr id="6" name="Slide Number Placeholder 5"/>
          <p:cNvSpPr>
            <a:spLocks noGrp="1"/>
          </p:cNvSpPr>
          <p:nvPr>
            <p:ph type="sldNum" sz="quarter" idx="12"/>
          </p:nvPr>
        </p:nvSpPr>
        <p:spPr>
          <a:xfrm>
            <a:off x="9325603" y="6353651"/>
            <a:ext cx="2743200" cy="365125"/>
          </a:xfrm>
          <a:prstGeom prst="rect">
            <a:avLst/>
          </a:prstGeom>
        </p:spPr>
        <p:txBody>
          <a:bodyPr/>
          <a:lstStyle/>
          <a:p>
            <a:fld id="{C7ACDD62-8CD5-47D4-8C3E-0C8675E64E7F}" type="slidenum">
              <a:rPr lang="en-AU" smtClean="0"/>
              <a:t>‹#›</a:t>
            </a:fld>
            <a:endParaRPr lang="en-AU"/>
          </a:p>
        </p:txBody>
      </p:sp>
    </p:spTree>
    <p:extLst>
      <p:ext uri="{BB962C8B-B14F-4D97-AF65-F5344CB8AC3E}">
        <p14:creationId xmlns:p14="http://schemas.microsoft.com/office/powerpoint/2010/main" val="21699577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Good Layout">
    <p:spTree>
      <p:nvGrpSpPr>
        <p:cNvPr id="1" name=""/>
        <p:cNvGrpSpPr/>
        <p:nvPr/>
      </p:nvGrpSpPr>
      <p:grpSpPr>
        <a:xfrm>
          <a:off x="0" y="0"/>
          <a:ext cx="0" cy="0"/>
          <a:chOff x="0" y="0"/>
          <a:chExt cx="0" cy="0"/>
        </a:xfrm>
      </p:grpSpPr>
      <p:sp>
        <p:nvSpPr>
          <p:cNvPr id="2" name="Title 1"/>
          <p:cNvSpPr>
            <a:spLocks noGrp="1"/>
          </p:cNvSpPr>
          <p:nvPr>
            <p:ph type="title"/>
          </p:nvPr>
        </p:nvSpPr>
        <p:spPr>
          <a:xfrm>
            <a:off x="568327" y="0"/>
            <a:ext cx="11055349" cy="1143000"/>
          </a:xfrm>
        </p:spPr>
        <p:txBody>
          <a:bodyPr/>
          <a:lstStyle/>
          <a:p>
            <a:r>
              <a:rPr lang="en-US"/>
              <a:t>Click to edit Master title style</a:t>
            </a:r>
            <a:endParaRPr lang="en-AU"/>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9325603" y="6353651"/>
            <a:ext cx="2743200" cy="365125"/>
          </a:xfrm>
          <a:prstGeom prst="rect">
            <a:avLst/>
          </a:prstGeom>
        </p:spPr>
        <p:txBody>
          <a:bodyPr/>
          <a:lstStyle/>
          <a:p>
            <a:fld id="{65C5C0B4-F90D-4B90-B187-E84366B07232}" type="slidenum">
              <a:rPr lang="en-GB" smtClean="0"/>
              <a:pPr/>
              <a:t>‹#›</a:t>
            </a:fld>
            <a:endParaRPr lang="en-GB"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779880" y="6339220"/>
            <a:ext cx="2844220" cy="518780"/>
          </a:xfrm>
          <a:prstGeom prst="rect">
            <a:avLst/>
          </a:prstGeom>
        </p:spPr>
      </p:pic>
      <p:sp>
        <p:nvSpPr>
          <p:cNvPr id="7" name="TextBox 6"/>
          <p:cNvSpPr txBox="1"/>
          <p:nvPr userDrawn="1"/>
        </p:nvSpPr>
        <p:spPr>
          <a:xfrm>
            <a:off x="423985" y="6402390"/>
            <a:ext cx="2127006" cy="276999"/>
          </a:xfrm>
          <a:prstGeom prst="rect">
            <a:avLst/>
          </a:prstGeom>
          <a:noFill/>
        </p:spPr>
        <p:txBody>
          <a:bodyPr wrap="square" rtlCol="0">
            <a:spAutoFit/>
          </a:bodyPr>
          <a:lstStyle/>
          <a:p>
            <a:r>
              <a:rPr lang="en-AU" sz="1200" dirty="0"/>
              <a:t>September 2017</a:t>
            </a:r>
          </a:p>
        </p:txBody>
      </p:sp>
    </p:spTree>
    <p:extLst>
      <p:ext uri="{BB962C8B-B14F-4D97-AF65-F5344CB8AC3E}">
        <p14:creationId xmlns:p14="http://schemas.microsoft.com/office/powerpoint/2010/main" val="4110770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AU"/>
          </a:p>
        </p:txBody>
      </p:sp>
      <p:sp>
        <p:nvSpPr>
          <p:cNvPr id="6" name="Slide Number Placeholder 5"/>
          <p:cNvSpPr>
            <a:spLocks noGrp="1"/>
          </p:cNvSpPr>
          <p:nvPr>
            <p:ph type="sldNum" sz="quarter" idx="12"/>
          </p:nvPr>
        </p:nvSpPr>
        <p:spPr>
          <a:xfrm>
            <a:off x="9392347" y="66876"/>
            <a:ext cx="2743200" cy="365125"/>
          </a:xfrm>
          <a:prstGeom prst="rect">
            <a:avLst/>
          </a:prstGeom>
        </p:spPr>
        <p:txBody>
          <a:bodyPr/>
          <a:lstStyle>
            <a:lvl1pPr algn="r">
              <a:defRPr b="1">
                <a:solidFill>
                  <a:schemeClr val="bg1"/>
                </a:solidFill>
              </a:defRPr>
            </a:lvl1pPr>
          </a:lstStyle>
          <a:p>
            <a:fld id="{B38E7FB5-26D9-4062-8D42-FD44AE4E3D41}" type="slidenum">
              <a:rPr lang="en-AU" smtClean="0"/>
              <a:pPr/>
              <a:t>‹#›</a:t>
            </a:fld>
            <a:endParaRPr lang="en-AU"/>
          </a:p>
        </p:txBody>
      </p:sp>
    </p:spTree>
    <p:extLst>
      <p:ext uri="{BB962C8B-B14F-4D97-AF65-F5344CB8AC3E}">
        <p14:creationId xmlns:p14="http://schemas.microsoft.com/office/powerpoint/2010/main" val="3667820570"/>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9325603" y="185738"/>
            <a:ext cx="2743200" cy="365125"/>
          </a:xfrm>
          <a:prstGeom prst="rect">
            <a:avLst/>
          </a:prstGeom>
        </p:spPr>
        <p:txBody>
          <a:bodyPr/>
          <a:lstStyle/>
          <a:p>
            <a:fld id="{F6FA5CF2-2E10-4523-88D3-05F6B490DF1C}" type="datetimeFigureOut">
              <a:rPr lang="en-AU" smtClean="0"/>
              <a:t>30/07/2019</a:t>
            </a:fld>
            <a:endParaRPr lang="en-AU"/>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AU"/>
          </a:p>
        </p:txBody>
      </p:sp>
      <p:sp>
        <p:nvSpPr>
          <p:cNvPr id="6" name="Slide Number Placeholder 5"/>
          <p:cNvSpPr>
            <a:spLocks noGrp="1"/>
          </p:cNvSpPr>
          <p:nvPr>
            <p:ph type="sldNum" sz="quarter" idx="12"/>
          </p:nvPr>
        </p:nvSpPr>
        <p:spPr>
          <a:xfrm>
            <a:off x="9325603" y="6353651"/>
            <a:ext cx="2743200" cy="365125"/>
          </a:xfrm>
          <a:prstGeom prst="rect">
            <a:avLst/>
          </a:prstGeom>
        </p:spPr>
        <p:txBody>
          <a:bodyPr/>
          <a:lstStyle/>
          <a:p>
            <a:fld id="{C7ACDD62-8CD5-47D4-8C3E-0C8675E64E7F}" type="slidenum">
              <a:rPr lang="en-AU" smtClean="0"/>
              <a:t>‹#›</a:t>
            </a:fld>
            <a:endParaRPr lang="en-AU"/>
          </a:p>
        </p:txBody>
      </p:sp>
    </p:spTree>
    <p:extLst>
      <p:ext uri="{BB962C8B-B14F-4D97-AF65-F5344CB8AC3E}">
        <p14:creationId xmlns:p14="http://schemas.microsoft.com/office/powerpoint/2010/main" val="24553103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p:cNvSpPr>
            <a:spLocks noGrp="1"/>
          </p:cNvSpPr>
          <p:nvPr>
            <p:ph type="dt" sz="half" idx="10"/>
          </p:nvPr>
        </p:nvSpPr>
        <p:spPr>
          <a:xfrm>
            <a:off x="9325603" y="185738"/>
            <a:ext cx="2743200" cy="365125"/>
          </a:xfrm>
          <a:prstGeom prst="rect">
            <a:avLst/>
          </a:prstGeom>
        </p:spPr>
        <p:txBody>
          <a:bodyPr/>
          <a:lstStyle/>
          <a:p>
            <a:fld id="{F6FA5CF2-2E10-4523-88D3-05F6B490DF1C}" type="datetimeFigureOut">
              <a:rPr lang="en-AU" smtClean="0"/>
              <a:t>30/07/2019</a:t>
            </a:fld>
            <a:endParaRPr lang="en-AU"/>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AU"/>
          </a:p>
        </p:txBody>
      </p:sp>
      <p:sp>
        <p:nvSpPr>
          <p:cNvPr id="7" name="Slide Number Placeholder 6"/>
          <p:cNvSpPr>
            <a:spLocks noGrp="1"/>
          </p:cNvSpPr>
          <p:nvPr>
            <p:ph type="sldNum" sz="quarter" idx="12"/>
          </p:nvPr>
        </p:nvSpPr>
        <p:spPr>
          <a:xfrm>
            <a:off x="9325603" y="6353651"/>
            <a:ext cx="2743200" cy="365125"/>
          </a:xfrm>
          <a:prstGeom prst="rect">
            <a:avLst/>
          </a:prstGeom>
        </p:spPr>
        <p:txBody>
          <a:bodyPr/>
          <a:lstStyle/>
          <a:p>
            <a:fld id="{C7ACDD62-8CD5-47D4-8C3E-0C8675E64E7F}" type="slidenum">
              <a:rPr lang="en-AU" smtClean="0"/>
              <a:t>‹#›</a:t>
            </a:fld>
            <a:endParaRPr lang="en-AU"/>
          </a:p>
        </p:txBody>
      </p:sp>
    </p:spTree>
    <p:extLst>
      <p:ext uri="{BB962C8B-B14F-4D97-AF65-F5344CB8AC3E}">
        <p14:creationId xmlns:p14="http://schemas.microsoft.com/office/powerpoint/2010/main" val="14777599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p:cNvSpPr>
            <a:spLocks noGrp="1"/>
          </p:cNvSpPr>
          <p:nvPr>
            <p:ph type="dt" sz="half" idx="10"/>
          </p:nvPr>
        </p:nvSpPr>
        <p:spPr>
          <a:xfrm>
            <a:off x="9325603" y="185738"/>
            <a:ext cx="2743200" cy="365125"/>
          </a:xfrm>
          <a:prstGeom prst="rect">
            <a:avLst/>
          </a:prstGeom>
        </p:spPr>
        <p:txBody>
          <a:bodyPr/>
          <a:lstStyle/>
          <a:p>
            <a:fld id="{F6FA5CF2-2E10-4523-88D3-05F6B490DF1C}" type="datetimeFigureOut">
              <a:rPr lang="en-AU" smtClean="0"/>
              <a:t>30/07/2019</a:t>
            </a:fld>
            <a:endParaRPr lang="en-AU"/>
          </a:p>
        </p:txBody>
      </p:sp>
      <p:sp>
        <p:nvSpPr>
          <p:cNvPr id="8" name="Footer Placeholder 7"/>
          <p:cNvSpPr>
            <a:spLocks noGrp="1"/>
          </p:cNvSpPr>
          <p:nvPr>
            <p:ph type="ftr" sz="quarter" idx="11"/>
          </p:nvPr>
        </p:nvSpPr>
        <p:spPr>
          <a:xfrm>
            <a:off x="4038600" y="6356350"/>
            <a:ext cx="4114800" cy="365125"/>
          </a:xfrm>
          <a:prstGeom prst="rect">
            <a:avLst/>
          </a:prstGeom>
        </p:spPr>
        <p:txBody>
          <a:bodyPr/>
          <a:lstStyle/>
          <a:p>
            <a:endParaRPr lang="en-AU"/>
          </a:p>
        </p:txBody>
      </p:sp>
      <p:sp>
        <p:nvSpPr>
          <p:cNvPr id="9" name="Slide Number Placeholder 8"/>
          <p:cNvSpPr>
            <a:spLocks noGrp="1"/>
          </p:cNvSpPr>
          <p:nvPr>
            <p:ph type="sldNum" sz="quarter" idx="12"/>
          </p:nvPr>
        </p:nvSpPr>
        <p:spPr>
          <a:xfrm>
            <a:off x="9325603" y="6353651"/>
            <a:ext cx="2743200" cy="365125"/>
          </a:xfrm>
          <a:prstGeom prst="rect">
            <a:avLst/>
          </a:prstGeom>
        </p:spPr>
        <p:txBody>
          <a:bodyPr/>
          <a:lstStyle/>
          <a:p>
            <a:fld id="{C7ACDD62-8CD5-47D4-8C3E-0C8675E64E7F}" type="slidenum">
              <a:rPr lang="en-AU" smtClean="0"/>
              <a:t>‹#›</a:t>
            </a:fld>
            <a:endParaRPr lang="en-AU"/>
          </a:p>
        </p:txBody>
      </p:sp>
    </p:spTree>
    <p:extLst>
      <p:ext uri="{BB962C8B-B14F-4D97-AF65-F5344CB8AC3E}">
        <p14:creationId xmlns:p14="http://schemas.microsoft.com/office/powerpoint/2010/main" val="17751993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Date Placeholder 2"/>
          <p:cNvSpPr>
            <a:spLocks noGrp="1"/>
          </p:cNvSpPr>
          <p:nvPr>
            <p:ph type="dt" sz="half" idx="10"/>
          </p:nvPr>
        </p:nvSpPr>
        <p:spPr>
          <a:xfrm>
            <a:off x="9325603" y="185738"/>
            <a:ext cx="2743200" cy="365125"/>
          </a:xfrm>
          <a:prstGeom prst="rect">
            <a:avLst/>
          </a:prstGeom>
        </p:spPr>
        <p:txBody>
          <a:bodyPr/>
          <a:lstStyle/>
          <a:p>
            <a:fld id="{F6FA5CF2-2E10-4523-88D3-05F6B490DF1C}" type="datetimeFigureOut">
              <a:rPr lang="en-AU" smtClean="0"/>
              <a:t>30/07/2019</a:t>
            </a:fld>
            <a:endParaRPr lang="en-AU"/>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endParaRPr lang="en-AU"/>
          </a:p>
        </p:txBody>
      </p:sp>
      <p:sp>
        <p:nvSpPr>
          <p:cNvPr id="5" name="Slide Number Placeholder 4"/>
          <p:cNvSpPr>
            <a:spLocks noGrp="1"/>
          </p:cNvSpPr>
          <p:nvPr>
            <p:ph type="sldNum" sz="quarter" idx="12"/>
          </p:nvPr>
        </p:nvSpPr>
        <p:spPr>
          <a:xfrm>
            <a:off x="9325603" y="6353651"/>
            <a:ext cx="2743200" cy="365125"/>
          </a:xfrm>
          <a:prstGeom prst="rect">
            <a:avLst/>
          </a:prstGeom>
        </p:spPr>
        <p:txBody>
          <a:bodyPr/>
          <a:lstStyle/>
          <a:p>
            <a:fld id="{C7ACDD62-8CD5-47D4-8C3E-0C8675E64E7F}" type="slidenum">
              <a:rPr lang="en-AU" smtClean="0"/>
              <a:t>‹#›</a:t>
            </a:fld>
            <a:endParaRPr lang="en-AU"/>
          </a:p>
        </p:txBody>
      </p:sp>
    </p:spTree>
    <p:extLst>
      <p:ext uri="{BB962C8B-B14F-4D97-AF65-F5344CB8AC3E}">
        <p14:creationId xmlns:p14="http://schemas.microsoft.com/office/powerpoint/2010/main" val="37570100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325603" y="185738"/>
            <a:ext cx="2743200" cy="365125"/>
          </a:xfrm>
          <a:prstGeom prst="rect">
            <a:avLst/>
          </a:prstGeom>
        </p:spPr>
        <p:txBody>
          <a:bodyPr/>
          <a:lstStyle/>
          <a:p>
            <a:fld id="{F6FA5CF2-2E10-4523-88D3-05F6B490DF1C}" type="datetimeFigureOut">
              <a:rPr lang="en-AU" smtClean="0"/>
              <a:t>30/07/2019</a:t>
            </a:fld>
            <a:endParaRPr lang="en-AU"/>
          </a:p>
        </p:txBody>
      </p:sp>
      <p:sp>
        <p:nvSpPr>
          <p:cNvPr id="3" name="Footer Placeholder 2"/>
          <p:cNvSpPr>
            <a:spLocks noGrp="1"/>
          </p:cNvSpPr>
          <p:nvPr>
            <p:ph type="ftr" sz="quarter" idx="11"/>
          </p:nvPr>
        </p:nvSpPr>
        <p:spPr>
          <a:xfrm>
            <a:off x="4038600" y="6356350"/>
            <a:ext cx="4114800" cy="365125"/>
          </a:xfrm>
          <a:prstGeom prst="rect">
            <a:avLst/>
          </a:prstGeom>
        </p:spPr>
        <p:txBody>
          <a:bodyPr/>
          <a:lstStyle/>
          <a:p>
            <a:endParaRPr lang="en-AU"/>
          </a:p>
        </p:txBody>
      </p:sp>
      <p:sp>
        <p:nvSpPr>
          <p:cNvPr id="4" name="Slide Number Placeholder 3"/>
          <p:cNvSpPr>
            <a:spLocks noGrp="1"/>
          </p:cNvSpPr>
          <p:nvPr>
            <p:ph type="sldNum" sz="quarter" idx="12"/>
          </p:nvPr>
        </p:nvSpPr>
        <p:spPr>
          <a:xfrm>
            <a:off x="9325603" y="6353651"/>
            <a:ext cx="2743200" cy="365125"/>
          </a:xfrm>
          <a:prstGeom prst="rect">
            <a:avLst/>
          </a:prstGeom>
        </p:spPr>
        <p:txBody>
          <a:bodyPr/>
          <a:lstStyle/>
          <a:p>
            <a:fld id="{C7ACDD62-8CD5-47D4-8C3E-0C8675E64E7F}" type="slidenum">
              <a:rPr lang="en-AU" smtClean="0"/>
              <a:t>‹#›</a:t>
            </a:fld>
            <a:endParaRPr lang="en-AU"/>
          </a:p>
        </p:txBody>
      </p:sp>
    </p:spTree>
    <p:extLst>
      <p:ext uri="{BB962C8B-B14F-4D97-AF65-F5344CB8AC3E}">
        <p14:creationId xmlns:p14="http://schemas.microsoft.com/office/powerpoint/2010/main" val="3791596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9325603" y="185738"/>
            <a:ext cx="2743200" cy="365125"/>
          </a:xfrm>
          <a:prstGeom prst="rect">
            <a:avLst/>
          </a:prstGeom>
        </p:spPr>
        <p:txBody>
          <a:bodyPr/>
          <a:lstStyle/>
          <a:p>
            <a:fld id="{F6FA5CF2-2E10-4523-88D3-05F6B490DF1C}" type="datetimeFigureOut">
              <a:rPr lang="en-AU" smtClean="0"/>
              <a:t>30/07/2019</a:t>
            </a:fld>
            <a:endParaRPr lang="en-AU"/>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AU"/>
          </a:p>
        </p:txBody>
      </p:sp>
      <p:sp>
        <p:nvSpPr>
          <p:cNvPr id="7" name="Slide Number Placeholder 6"/>
          <p:cNvSpPr>
            <a:spLocks noGrp="1"/>
          </p:cNvSpPr>
          <p:nvPr>
            <p:ph type="sldNum" sz="quarter" idx="12"/>
          </p:nvPr>
        </p:nvSpPr>
        <p:spPr>
          <a:xfrm>
            <a:off x="9325603" y="6353651"/>
            <a:ext cx="2743200" cy="365125"/>
          </a:xfrm>
          <a:prstGeom prst="rect">
            <a:avLst/>
          </a:prstGeom>
        </p:spPr>
        <p:txBody>
          <a:bodyPr/>
          <a:lstStyle/>
          <a:p>
            <a:fld id="{C7ACDD62-8CD5-47D4-8C3E-0C8675E64E7F}" type="slidenum">
              <a:rPr lang="en-AU" smtClean="0"/>
              <a:t>‹#›</a:t>
            </a:fld>
            <a:endParaRPr lang="en-AU"/>
          </a:p>
        </p:txBody>
      </p:sp>
    </p:spTree>
    <p:extLst>
      <p:ext uri="{BB962C8B-B14F-4D97-AF65-F5344CB8AC3E}">
        <p14:creationId xmlns:p14="http://schemas.microsoft.com/office/powerpoint/2010/main" val="37205504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9325603" y="185738"/>
            <a:ext cx="2743200" cy="365125"/>
          </a:xfrm>
          <a:prstGeom prst="rect">
            <a:avLst/>
          </a:prstGeom>
        </p:spPr>
        <p:txBody>
          <a:bodyPr/>
          <a:lstStyle/>
          <a:p>
            <a:fld id="{F6FA5CF2-2E10-4523-88D3-05F6B490DF1C}" type="datetimeFigureOut">
              <a:rPr lang="en-AU" smtClean="0"/>
              <a:t>30/07/2019</a:t>
            </a:fld>
            <a:endParaRPr lang="en-AU"/>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AU"/>
          </a:p>
        </p:txBody>
      </p:sp>
      <p:sp>
        <p:nvSpPr>
          <p:cNvPr id="7" name="Slide Number Placeholder 6"/>
          <p:cNvSpPr>
            <a:spLocks noGrp="1"/>
          </p:cNvSpPr>
          <p:nvPr>
            <p:ph type="sldNum" sz="quarter" idx="12"/>
          </p:nvPr>
        </p:nvSpPr>
        <p:spPr>
          <a:xfrm>
            <a:off x="9325603" y="6353651"/>
            <a:ext cx="2743200" cy="365125"/>
          </a:xfrm>
          <a:prstGeom prst="rect">
            <a:avLst/>
          </a:prstGeom>
        </p:spPr>
        <p:txBody>
          <a:bodyPr/>
          <a:lstStyle/>
          <a:p>
            <a:fld id="{C7ACDD62-8CD5-47D4-8C3E-0C8675E64E7F}" type="slidenum">
              <a:rPr lang="en-AU" smtClean="0"/>
              <a:t>‹#›</a:t>
            </a:fld>
            <a:endParaRPr lang="en-AU"/>
          </a:p>
        </p:txBody>
      </p:sp>
    </p:spTree>
    <p:extLst>
      <p:ext uri="{BB962C8B-B14F-4D97-AF65-F5344CB8AC3E}">
        <p14:creationId xmlns:p14="http://schemas.microsoft.com/office/powerpoint/2010/main" val="10585900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FD2ECBD-3485-4D36-B6E9-C303C0500EB7}"/>
              </a:ext>
            </a:extLst>
          </p:cNvPr>
          <p:cNvSpPr/>
          <p:nvPr userDrawn="1"/>
        </p:nvSpPr>
        <p:spPr>
          <a:xfrm>
            <a:off x="0" y="0"/>
            <a:ext cx="12192000" cy="507092"/>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Placeholder 1"/>
          <p:cNvSpPr>
            <a:spLocks noGrp="1"/>
          </p:cNvSpPr>
          <p:nvPr>
            <p:ph type="title"/>
          </p:nvPr>
        </p:nvSpPr>
        <p:spPr>
          <a:xfrm>
            <a:off x="838200" y="678264"/>
            <a:ext cx="10515600" cy="78485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p:cNvSpPr>
            <a:spLocks noGrp="1"/>
          </p:cNvSpPr>
          <p:nvPr>
            <p:ph type="body" idx="1"/>
          </p:nvPr>
        </p:nvSpPr>
        <p:spPr>
          <a:xfrm>
            <a:off x="838200" y="1825625"/>
            <a:ext cx="10515600" cy="416821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8" name="Rectangle 7">
            <a:extLst>
              <a:ext uri="{FF2B5EF4-FFF2-40B4-BE49-F238E27FC236}">
                <a16:creationId xmlns:a16="http://schemas.microsoft.com/office/drawing/2014/main" id="{5CA8B9CF-F9DF-49D9-82B8-D4E4804D0057}"/>
              </a:ext>
            </a:extLst>
          </p:cNvPr>
          <p:cNvSpPr/>
          <p:nvPr userDrawn="1"/>
        </p:nvSpPr>
        <p:spPr>
          <a:xfrm>
            <a:off x="0" y="6585698"/>
            <a:ext cx="12192000" cy="272302"/>
          </a:xfrm>
          <a:prstGeom prst="rect">
            <a:avLst/>
          </a:prstGeom>
          <a:gradFill flip="none" rotWithShape="1">
            <a:gsLst>
              <a:gs pos="0">
                <a:schemeClr val="bg2">
                  <a:lumMod val="10000"/>
                </a:schemeClr>
              </a:gs>
              <a:gs pos="50000">
                <a:schemeClr val="accent1">
                  <a:shade val="67500"/>
                  <a:satMod val="115000"/>
                </a:schemeClr>
              </a:gs>
              <a:gs pos="81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a:extLst>
              <a:ext uri="{FF2B5EF4-FFF2-40B4-BE49-F238E27FC236}">
                <a16:creationId xmlns:a16="http://schemas.microsoft.com/office/drawing/2014/main" id="{5378552C-895A-4519-B8A3-4D638B0B1AF0}"/>
              </a:ext>
            </a:extLst>
          </p:cNvPr>
          <p:cNvPicPr>
            <a:picLocks noChangeAspect="1"/>
          </p:cNvPicPr>
          <p:nvPr userDrawn="1"/>
        </p:nvPicPr>
        <p:blipFill rotWithShape="1">
          <a:blip r:embed="rId14"/>
          <a:srcRect t="10497" b="14149"/>
          <a:stretch/>
        </p:blipFill>
        <p:spPr>
          <a:xfrm>
            <a:off x="10191887" y="6264144"/>
            <a:ext cx="1938861" cy="507092"/>
          </a:xfrm>
          <a:prstGeom prst="rect">
            <a:avLst/>
          </a:prstGeom>
        </p:spPr>
      </p:pic>
    </p:spTree>
    <p:extLst>
      <p:ext uri="{BB962C8B-B14F-4D97-AF65-F5344CB8AC3E}">
        <p14:creationId xmlns:p14="http://schemas.microsoft.com/office/powerpoint/2010/main" val="32634237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22.bin"/><Relationship Id="rId3" Type="http://schemas.openxmlformats.org/officeDocument/2006/relationships/oleObject" Target="../embeddings/oleObject19.bin"/><Relationship Id="rId7"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23.wmf"/><Relationship Id="rId5" Type="http://schemas.openxmlformats.org/officeDocument/2006/relationships/oleObject" Target="../embeddings/oleObject20.bin"/><Relationship Id="rId4" Type="http://schemas.openxmlformats.org/officeDocument/2006/relationships/image" Target="../media/image22.wmf"/><Relationship Id="rId9" Type="http://schemas.openxmlformats.org/officeDocument/2006/relationships/image" Target="../media/image24.wmf"/></Relationships>
</file>

<file path=ppt/slides/_rels/slide12.xml.rels><?xml version="1.0" encoding="UTF-8" standalone="yes"?>
<Relationships xmlns="http://schemas.openxmlformats.org/package/2006/relationships"><Relationship Id="rId8" Type="http://schemas.openxmlformats.org/officeDocument/2006/relationships/image" Target="../media/image27.wmf"/><Relationship Id="rId13" Type="http://schemas.openxmlformats.org/officeDocument/2006/relationships/oleObject" Target="../embeddings/oleObject28.bin"/><Relationship Id="rId3" Type="http://schemas.openxmlformats.org/officeDocument/2006/relationships/oleObject" Target="../embeddings/oleObject23.bin"/><Relationship Id="rId7" Type="http://schemas.openxmlformats.org/officeDocument/2006/relationships/oleObject" Target="../embeddings/oleObject25.bin"/><Relationship Id="rId12" Type="http://schemas.openxmlformats.org/officeDocument/2006/relationships/image" Target="../media/image29.wmf"/><Relationship Id="rId17" Type="http://schemas.openxmlformats.org/officeDocument/2006/relationships/oleObject" Target="../embeddings/oleObject30.bin"/><Relationship Id="rId2" Type="http://schemas.openxmlformats.org/officeDocument/2006/relationships/slideLayout" Target="../slideLayouts/slideLayout2.xml"/><Relationship Id="rId16" Type="http://schemas.openxmlformats.org/officeDocument/2006/relationships/image" Target="../media/image31.wmf"/><Relationship Id="rId1" Type="http://schemas.openxmlformats.org/officeDocument/2006/relationships/vmlDrawing" Target="../drawings/vmlDrawing3.vml"/><Relationship Id="rId6" Type="http://schemas.openxmlformats.org/officeDocument/2006/relationships/image" Target="../media/image26.wmf"/><Relationship Id="rId11" Type="http://schemas.openxmlformats.org/officeDocument/2006/relationships/oleObject" Target="../embeddings/oleObject27.bin"/><Relationship Id="rId5" Type="http://schemas.openxmlformats.org/officeDocument/2006/relationships/oleObject" Target="../embeddings/oleObject24.bin"/><Relationship Id="rId15" Type="http://schemas.openxmlformats.org/officeDocument/2006/relationships/oleObject" Target="../embeddings/oleObject29.bin"/><Relationship Id="rId10" Type="http://schemas.openxmlformats.org/officeDocument/2006/relationships/image" Target="../media/image28.wmf"/><Relationship Id="rId4" Type="http://schemas.openxmlformats.org/officeDocument/2006/relationships/image" Target="../media/image25.wmf"/><Relationship Id="rId9" Type="http://schemas.openxmlformats.org/officeDocument/2006/relationships/oleObject" Target="../embeddings/oleObject26.bin"/><Relationship Id="rId14" Type="http://schemas.openxmlformats.org/officeDocument/2006/relationships/image" Target="../media/image30.w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30.wmf"/><Relationship Id="rId3" Type="http://schemas.openxmlformats.org/officeDocument/2006/relationships/image" Target="../media/image36.png"/><Relationship Id="rId7" Type="http://schemas.openxmlformats.org/officeDocument/2006/relationships/oleObject" Target="../embeddings/oleObject33.bin"/><Relationship Id="rId12" Type="http://schemas.openxmlformats.org/officeDocument/2006/relationships/image" Target="../media/image35.w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32.bin"/><Relationship Id="rId11" Type="http://schemas.openxmlformats.org/officeDocument/2006/relationships/oleObject" Target="../embeddings/oleObject35.bin"/><Relationship Id="rId5" Type="http://schemas.openxmlformats.org/officeDocument/2006/relationships/image" Target="../media/image29.wmf"/><Relationship Id="rId10" Type="http://schemas.openxmlformats.org/officeDocument/2006/relationships/image" Target="../media/image31.wmf"/><Relationship Id="rId4" Type="http://schemas.openxmlformats.org/officeDocument/2006/relationships/oleObject" Target="../embeddings/oleObject31.bin"/><Relationship Id="rId9" Type="http://schemas.openxmlformats.org/officeDocument/2006/relationships/oleObject" Target="../embeddings/oleObject34.bin"/></Relationships>
</file>

<file path=ppt/slides/_rels/slide18.xml.rels><?xml version="1.0" encoding="UTF-8" standalone="yes"?>
<Relationships xmlns="http://schemas.openxmlformats.org/package/2006/relationships"><Relationship Id="rId8" Type="http://schemas.openxmlformats.org/officeDocument/2006/relationships/image" Target="../media/image30.wmf"/><Relationship Id="rId13" Type="http://schemas.openxmlformats.org/officeDocument/2006/relationships/oleObject" Target="../embeddings/oleObject41.bin"/><Relationship Id="rId18" Type="http://schemas.openxmlformats.org/officeDocument/2006/relationships/image" Target="../media/image42.png"/><Relationship Id="rId3" Type="http://schemas.openxmlformats.org/officeDocument/2006/relationships/oleObject" Target="../embeddings/oleObject36.bin"/><Relationship Id="rId7" Type="http://schemas.openxmlformats.org/officeDocument/2006/relationships/oleObject" Target="../embeddings/oleObject38.bin"/><Relationship Id="rId12" Type="http://schemas.openxmlformats.org/officeDocument/2006/relationships/image" Target="../media/image39.wmf"/><Relationship Id="rId17" Type="http://schemas.openxmlformats.org/officeDocument/2006/relationships/oleObject" Target="../embeddings/oleObject43.bin"/><Relationship Id="rId2" Type="http://schemas.openxmlformats.org/officeDocument/2006/relationships/slideLayout" Target="../slideLayouts/slideLayout2.xml"/><Relationship Id="rId16" Type="http://schemas.openxmlformats.org/officeDocument/2006/relationships/image" Target="../media/image41.wmf"/><Relationship Id="rId1" Type="http://schemas.openxmlformats.org/officeDocument/2006/relationships/vmlDrawing" Target="../drawings/vmlDrawing5.vml"/><Relationship Id="rId6" Type="http://schemas.openxmlformats.org/officeDocument/2006/relationships/image" Target="../media/image31.wmf"/><Relationship Id="rId11" Type="http://schemas.openxmlformats.org/officeDocument/2006/relationships/oleObject" Target="../embeddings/oleObject40.bin"/><Relationship Id="rId5" Type="http://schemas.openxmlformats.org/officeDocument/2006/relationships/oleObject" Target="../embeddings/oleObject37.bin"/><Relationship Id="rId15" Type="http://schemas.openxmlformats.org/officeDocument/2006/relationships/oleObject" Target="../embeddings/oleObject42.bin"/><Relationship Id="rId10" Type="http://schemas.openxmlformats.org/officeDocument/2006/relationships/image" Target="../media/image38.wmf"/><Relationship Id="rId4" Type="http://schemas.openxmlformats.org/officeDocument/2006/relationships/image" Target="../media/image37.wmf"/><Relationship Id="rId9" Type="http://schemas.openxmlformats.org/officeDocument/2006/relationships/oleObject" Target="../embeddings/oleObject39.bin"/><Relationship Id="rId14" Type="http://schemas.openxmlformats.org/officeDocument/2006/relationships/image" Target="../media/image40.w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45.bin"/><Relationship Id="rId3" Type="http://schemas.openxmlformats.org/officeDocument/2006/relationships/image" Target="../media/image45.png"/><Relationship Id="rId7" Type="http://schemas.openxmlformats.org/officeDocument/2006/relationships/image" Target="../media/image43.wmf"/><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44.bin"/><Relationship Id="rId5" Type="http://schemas.openxmlformats.org/officeDocument/2006/relationships/image" Target="../media/image47.png"/><Relationship Id="rId4" Type="http://schemas.openxmlformats.org/officeDocument/2006/relationships/image" Target="../media/image46.png"/><Relationship Id="rId9" Type="http://schemas.openxmlformats.org/officeDocument/2006/relationships/image" Target="../media/image44.wmf"/></Relationships>
</file>

<file path=ppt/slides/_rels/slide21.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image" Target="../media/image48.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46.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53.wmf"/></Relationships>
</file>

<file path=ppt/slides/_rels/slide25.xml.rels><?xml version="1.0" encoding="UTF-8" standalone="yes"?>
<Relationships xmlns="http://schemas.openxmlformats.org/package/2006/relationships"><Relationship Id="rId2" Type="http://schemas.openxmlformats.org/officeDocument/2006/relationships/hyperlink" Target="https://www.insureware.com/index.php/library/technical/66-best-estimates-for-reserves"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image" Target="../media/image54.wmf"/><Relationship Id="rId4" Type="http://schemas.openxmlformats.org/officeDocument/2006/relationships/oleObject" Target="../embeddings/oleObject47.bin"/></Relationships>
</file>

<file path=ppt/slides/_rels/slide27.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9.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60.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 Id="rId5" Type="http://schemas.openxmlformats.org/officeDocument/2006/relationships/image" Target="../media/image64.png"/><Relationship Id="rId4" Type="http://schemas.openxmlformats.org/officeDocument/2006/relationships/image" Target="../media/image63.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 Id="rId5" Type="http://schemas.openxmlformats.org/officeDocument/2006/relationships/image" Target="../media/image68.png"/><Relationship Id="rId4" Type="http://schemas.openxmlformats.org/officeDocument/2006/relationships/image" Target="../media/image67.png"/></Relationships>
</file>

<file path=ppt/slides/_rels/slide37.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xml"/><Relationship Id="rId5" Type="http://schemas.openxmlformats.org/officeDocument/2006/relationships/image" Target="../media/image72.png"/><Relationship Id="rId4" Type="http://schemas.openxmlformats.org/officeDocument/2006/relationships/image" Target="../media/image71.png"/></Relationships>
</file>

<file path=ppt/slides/_rels/slide38.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emf"/><Relationship Id="rId1" Type="http://schemas.openxmlformats.org/officeDocument/2006/relationships/slideLayout" Target="../slideLayouts/slideLayout2.xml"/><Relationship Id="rId4" Type="http://schemas.openxmlformats.org/officeDocument/2006/relationships/image" Target="../media/image86.png"/></Relationships>
</file>

<file path=ppt/slides/_rels/slide61.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89.emf"/><Relationship Id="rId2" Type="http://schemas.openxmlformats.org/officeDocument/2006/relationships/image" Target="../media/image88.emf"/><Relationship Id="rId1" Type="http://schemas.openxmlformats.org/officeDocument/2006/relationships/slideLayout" Target="../slideLayouts/slideLayout2.xml"/><Relationship Id="rId4" Type="http://schemas.openxmlformats.org/officeDocument/2006/relationships/image" Target="../media/image90.emf"/></Relationships>
</file>

<file path=ppt/slides/_rels/slide63.xml.rels><?xml version="1.0" encoding="UTF-8" standalone="yes"?>
<Relationships xmlns="http://schemas.openxmlformats.org/package/2006/relationships"><Relationship Id="rId3" Type="http://schemas.openxmlformats.org/officeDocument/2006/relationships/image" Target="../media/image92.emf"/><Relationship Id="rId2" Type="http://schemas.openxmlformats.org/officeDocument/2006/relationships/image" Target="../media/image91.emf"/><Relationship Id="rId1" Type="http://schemas.openxmlformats.org/officeDocument/2006/relationships/slideLayout" Target="../slideLayouts/slideLayout2.xml"/><Relationship Id="rId4" Type="http://schemas.openxmlformats.org/officeDocument/2006/relationships/image" Target="../media/image93.emf"/></Relationships>
</file>

<file path=ppt/slides/_rels/slide64.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97.emf"/><Relationship Id="rId2" Type="http://schemas.openxmlformats.org/officeDocument/2006/relationships/image" Target="../media/image96.emf"/><Relationship Id="rId1" Type="http://schemas.openxmlformats.org/officeDocument/2006/relationships/slideLayout" Target="../slideLayouts/slideLayout2.xml"/><Relationship Id="rId5" Type="http://schemas.openxmlformats.org/officeDocument/2006/relationships/image" Target="../media/image99.emf"/><Relationship Id="rId4" Type="http://schemas.openxmlformats.org/officeDocument/2006/relationships/image" Target="../media/image98.emf"/></Relationships>
</file>

<file path=ppt/slides/_rels/slide67.xml.rels><?xml version="1.0" encoding="UTF-8" standalone="yes"?>
<Relationships xmlns="http://schemas.openxmlformats.org/package/2006/relationships"><Relationship Id="rId3" Type="http://schemas.openxmlformats.org/officeDocument/2006/relationships/image" Target="../media/image101.emf"/><Relationship Id="rId2" Type="http://schemas.openxmlformats.org/officeDocument/2006/relationships/image" Target="../media/image100.emf"/><Relationship Id="rId1" Type="http://schemas.openxmlformats.org/officeDocument/2006/relationships/slideLayout" Target="../slideLayouts/slideLayout2.xml"/><Relationship Id="rId5" Type="http://schemas.openxmlformats.org/officeDocument/2006/relationships/image" Target="../media/image103.emf"/><Relationship Id="rId4" Type="http://schemas.openxmlformats.org/officeDocument/2006/relationships/image" Target="../media/image102.emf"/></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05.emf"/><Relationship Id="rId2" Type="http://schemas.openxmlformats.org/officeDocument/2006/relationships/image" Target="../media/image104.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5.bin"/><Relationship Id="rId13" Type="http://schemas.openxmlformats.org/officeDocument/2006/relationships/oleObject" Target="../embeddings/oleObject10.bin"/><Relationship Id="rId18" Type="http://schemas.openxmlformats.org/officeDocument/2006/relationships/oleObject" Target="../embeddings/oleObject15.bin"/><Relationship Id="rId3" Type="http://schemas.openxmlformats.org/officeDocument/2006/relationships/oleObject" Target="../embeddings/oleObject1.bin"/><Relationship Id="rId21" Type="http://schemas.openxmlformats.org/officeDocument/2006/relationships/image" Target="../media/image4.wmf"/><Relationship Id="rId7" Type="http://schemas.openxmlformats.org/officeDocument/2006/relationships/oleObject" Target="../embeddings/oleObject4.bin"/><Relationship Id="rId12" Type="http://schemas.openxmlformats.org/officeDocument/2006/relationships/oleObject" Target="../embeddings/oleObject9.bin"/><Relationship Id="rId17" Type="http://schemas.openxmlformats.org/officeDocument/2006/relationships/oleObject" Target="../embeddings/oleObject14.bin"/><Relationship Id="rId2" Type="http://schemas.openxmlformats.org/officeDocument/2006/relationships/slideLayout" Target="../slideLayouts/slideLayout2.xml"/><Relationship Id="rId16" Type="http://schemas.openxmlformats.org/officeDocument/2006/relationships/oleObject" Target="../embeddings/oleObject13.bin"/><Relationship Id="rId20" Type="http://schemas.openxmlformats.org/officeDocument/2006/relationships/oleObject" Target="../embeddings/oleObject17.bin"/><Relationship Id="rId1" Type="http://schemas.openxmlformats.org/officeDocument/2006/relationships/vmlDrawing" Target="../drawings/vmlDrawing1.vml"/><Relationship Id="rId6" Type="http://schemas.openxmlformats.org/officeDocument/2006/relationships/oleObject" Target="../embeddings/oleObject3.bin"/><Relationship Id="rId11" Type="http://schemas.openxmlformats.org/officeDocument/2006/relationships/oleObject" Target="../embeddings/oleObject8.bin"/><Relationship Id="rId5" Type="http://schemas.openxmlformats.org/officeDocument/2006/relationships/oleObject" Target="../embeddings/oleObject2.bin"/><Relationship Id="rId15" Type="http://schemas.openxmlformats.org/officeDocument/2006/relationships/oleObject" Target="../embeddings/oleObject12.bin"/><Relationship Id="rId23" Type="http://schemas.openxmlformats.org/officeDocument/2006/relationships/image" Target="../media/image5.wmf"/><Relationship Id="rId10" Type="http://schemas.openxmlformats.org/officeDocument/2006/relationships/oleObject" Target="../embeddings/oleObject7.bin"/><Relationship Id="rId19" Type="http://schemas.openxmlformats.org/officeDocument/2006/relationships/oleObject" Target="../embeddings/oleObject16.bin"/><Relationship Id="rId4" Type="http://schemas.openxmlformats.org/officeDocument/2006/relationships/image" Target="../media/image3.wmf"/><Relationship Id="rId9" Type="http://schemas.openxmlformats.org/officeDocument/2006/relationships/oleObject" Target="../embeddings/oleObject6.bin"/><Relationship Id="rId14" Type="http://schemas.openxmlformats.org/officeDocument/2006/relationships/oleObject" Target="../embeddings/oleObject11.bin"/><Relationship Id="rId22" Type="http://schemas.openxmlformats.org/officeDocument/2006/relationships/oleObject" Target="../embeddings/oleObject18.bin"/></Relationships>
</file>

<file path=ppt/slides/_rels/slide70.xml.rels><?xml version="1.0" encoding="UTF-8" standalone="yes"?>
<Relationships xmlns="http://schemas.openxmlformats.org/package/2006/relationships"><Relationship Id="rId3" Type="http://schemas.openxmlformats.org/officeDocument/2006/relationships/image" Target="../media/image107.emf"/><Relationship Id="rId2" Type="http://schemas.openxmlformats.org/officeDocument/2006/relationships/image" Target="../media/image106.emf"/><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109.emf"/><Relationship Id="rId2" Type="http://schemas.openxmlformats.org/officeDocument/2006/relationships/image" Target="../media/image108.emf"/><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png"/><Relationship Id="rId1" Type="http://schemas.openxmlformats.org/officeDocument/2006/relationships/slideLayout" Target="../slideLayouts/slideLayout2.xml"/><Relationship Id="rId5" Type="http://schemas.openxmlformats.org/officeDocument/2006/relationships/image" Target="../media/image113.png"/><Relationship Id="rId4" Type="http://schemas.openxmlformats.org/officeDocument/2006/relationships/image" Target="../media/image112.jpe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16.png"/><Relationship Id="rId1" Type="http://schemas.openxmlformats.org/officeDocument/2006/relationships/slideLayout" Target="../slideLayouts/slideLayout2.xml"/><Relationship Id="rId5" Type="http://schemas.openxmlformats.org/officeDocument/2006/relationships/image" Target="../media/image119.png"/><Relationship Id="rId4" Type="http://schemas.openxmlformats.org/officeDocument/2006/relationships/image" Target="../media/image118.png"/></Relationships>
</file>

<file path=ppt/slides/_rels/slide83.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120.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120.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123.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90.xml.rels><?xml version="1.0" encoding="UTF-8" standalone="yes"?>
<Relationships xmlns="http://schemas.openxmlformats.org/package/2006/relationships"><Relationship Id="rId2" Type="http://schemas.openxmlformats.org/officeDocument/2006/relationships/image" Target="../media/image124.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125.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126.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127.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6B44E-184D-422B-9502-80891D80F7A8}"/>
              </a:ext>
            </a:extLst>
          </p:cNvPr>
          <p:cNvSpPr>
            <a:spLocks noGrp="1"/>
          </p:cNvSpPr>
          <p:nvPr>
            <p:ph type="title"/>
          </p:nvPr>
        </p:nvSpPr>
        <p:spPr>
          <a:xfrm>
            <a:off x="838200" y="678264"/>
            <a:ext cx="10515600" cy="1638808"/>
          </a:xfrm>
        </p:spPr>
        <p:txBody>
          <a:bodyPr>
            <a:normAutofit/>
          </a:bodyPr>
          <a:lstStyle/>
          <a:p>
            <a:pPr algn="ctr"/>
            <a:r>
              <a:rPr lang="en-US" sz="3200" dirty="0">
                <a:solidFill>
                  <a:schemeClr val="accent1"/>
                </a:solidFill>
              </a:rPr>
              <a:t>Mitigating Model Specification Risk in Reserving, Metrics </a:t>
            </a:r>
            <a:r>
              <a:rPr lang="en-US" sz="3200">
                <a:solidFill>
                  <a:schemeClr val="accent1"/>
                </a:solidFill>
              </a:rPr>
              <a:t>for IFRS 17</a:t>
            </a:r>
            <a:r>
              <a:rPr lang="en-US" sz="3200" dirty="0">
                <a:solidFill>
                  <a:schemeClr val="accent1"/>
                </a:solidFill>
              </a:rPr>
              <a:t>, Correlations and Drivers, Capital Allocation and SII One-Year Risk Horizon</a:t>
            </a:r>
            <a:endParaRPr lang="en-AU" sz="3200" dirty="0">
              <a:solidFill>
                <a:schemeClr val="accent1"/>
              </a:solidFill>
            </a:endParaRPr>
          </a:p>
        </p:txBody>
      </p:sp>
      <p:sp>
        <p:nvSpPr>
          <p:cNvPr id="7" name="Content Placeholder 6">
            <a:extLst>
              <a:ext uri="{FF2B5EF4-FFF2-40B4-BE49-F238E27FC236}">
                <a16:creationId xmlns:a16="http://schemas.microsoft.com/office/drawing/2014/main" id="{EB804CB6-35EB-48AC-B651-E7E0E8ABFBD3}"/>
              </a:ext>
            </a:extLst>
          </p:cNvPr>
          <p:cNvSpPr>
            <a:spLocks noGrp="1"/>
          </p:cNvSpPr>
          <p:nvPr>
            <p:ph idx="1"/>
          </p:nvPr>
        </p:nvSpPr>
        <p:spPr>
          <a:xfrm>
            <a:off x="838200" y="2618913"/>
            <a:ext cx="10515600" cy="3374929"/>
          </a:xfrm>
        </p:spPr>
        <p:txBody>
          <a:bodyPr/>
          <a:lstStyle/>
          <a:p>
            <a:pPr marL="0" indent="0">
              <a:buNone/>
            </a:pPr>
            <a:r>
              <a:rPr lang="en-US" dirty="0"/>
              <a:t>Talk given by Dr. Ben Zehnwirth to the Actuarial Society of Hong Kong</a:t>
            </a:r>
          </a:p>
          <a:p>
            <a:pPr marL="0" indent="0" algn="ctr">
              <a:buNone/>
            </a:pPr>
            <a:r>
              <a:rPr lang="en-US" dirty="0"/>
              <a:t>Wednesday </a:t>
            </a:r>
            <a:r>
              <a:rPr lang="en-US"/>
              <a:t>August 28, </a:t>
            </a:r>
            <a:r>
              <a:rPr lang="en-US" dirty="0"/>
              <a:t>2019	</a:t>
            </a:r>
            <a:endParaRPr lang="en-AU" dirty="0"/>
          </a:p>
        </p:txBody>
      </p:sp>
    </p:spTree>
    <p:extLst>
      <p:ext uri="{BB962C8B-B14F-4D97-AF65-F5344CB8AC3E}">
        <p14:creationId xmlns:p14="http://schemas.microsoft.com/office/powerpoint/2010/main" val="10497694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1065005" y="4651394"/>
            <a:ext cx="8713695" cy="1656184"/>
          </a:xfrm>
          <a:prstGeom prst="rect">
            <a:avLst/>
          </a:prstGeom>
          <a:solidFill>
            <a:schemeClr val="accent6">
              <a:lumMod val="20000"/>
              <a:lumOff val="80000"/>
            </a:schemeClr>
          </a:solidFill>
          <a:effectLst>
            <a:outerShdw blurRad="38100" dist="50800" dir="5400000" sx="106000" sy="106000" algn="ctr" rotWithShape="0">
              <a:srgbClr val="000000">
                <a:alpha val="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7" name="Rectangle 16"/>
          <p:cNvSpPr/>
          <p:nvPr/>
        </p:nvSpPr>
        <p:spPr>
          <a:xfrm>
            <a:off x="1065005" y="2998786"/>
            <a:ext cx="8713695" cy="1656184"/>
          </a:xfrm>
          <a:prstGeom prst="rect">
            <a:avLst/>
          </a:prstGeom>
          <a:solidFill>
            <a:schemeClr val="accent2">
              <a:lumMod val="20000"/>
              <a:lumOff val="80000"/>
            </a:schemeClr>
          </a:solidFill>
          <a:effectLst>
            <a:outerShdw blurRad="38100" dist="50800" dir="5400000" sx="106000" sy="106000" algn="ctr" rotWithShape="0">
              <a:srgbClr val="000000">
                <a:alpha val="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 name="Rectangle 15"/>
          <p:cNvSpPr/>
          <p:nvPr/>
        </p:nvSpPr>
        <p:spPr>
          <a:xfrm>
            <a:off x="1065006" y="1339026"/>
            <a:ext cx="8713695" cy="1656184"/>
          </a:xfrm>
          <a:prstGeom prst="rect">
            <a:avLst/>
          </a:prstGeom>
          <a:solidFill>
            <a:schemeClr val="accent1">
              <a:lumMod val="20000"/>
              <a:lumOff val="80000"/>
            </a:schemeClr>
          </a:solidFill>
          <a:effectLst>
            <a:outerShdw blurRad="38100" dist="50800" dir="5400000" sx="106000" sy="106000" algn="ctr" rotWithShape="0">
              <a:srgbClr val="000000">
                <a:alpha val="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4" name="Picture 1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477523" y="1339026"/>
            <a:ext cx="860712" cy="432048"/>
          </a:xfrm>
          <a:prstGeom prst="rect">
            <a:avLst/>
          </a:prstGeom>
          <a:noFill/>
        </p:spPr>
      </p:pic>
      <p:pic>
        <p:nvPicPr>
          <p:cNvPr id="5"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488282" y="2995210"/>
            <a:ext cx="860712" cy="432048"/>
          </a:xfrm>
          <a:prstGeom prst="rect">
            <a:avLst/>
          </a:prstGeom>
          <a:noFill/>
        </p:spPr>
      </p:pic>
      <p:sp>
        <p:nvSpPr>
          <p:cNvPr id="7" name="TextBox 6"/>
          <p:cNvSpPr txBox="1"/>
          <p:nvPr/>
        </p:nvSpPr>
        <p:spPr>
          <a:xfrm>
            <a:off x="2658412" y="1267021"/>
            <a:ext cx="2574286" cy="461665"/>
          </a:xfrm>
          <a:prstGeom prst="rect">
            <a:avLst/>
          </a:prstGeom>
          <a:noFill/>
        </p:spPr>
        <p:txBody>
          <a:bodyPr wrap="square" rtlCol="0">
            <a:spAutoFit/>
          </a:bodyPr>
          <a:lstStyle/>
          <a:p>
            <a:pPr fontAlgn="auto">
              <a:spcBef>
                <a:spcPts val="0"/>
              </a:spcBef>
              <a:spcAft>
                <a:spcPts val="0"/>
              </a:spcAft>
            </a:pPr>
            <a:r>
              <a:rPr lang="en-US" sz="2400" dirty="0">
                <a:solidFill>
                  <a:prstClr val="black"/>
                </a:solidFill>
                <a:latin typeface="Calibri"/>
              </a:rPr>
              <a:t>(Mack Method)</a:t>
            </a:r>
          </a:p>
        </p:txBody>
      </p:sp>
      <p:pic>
        <p:nvPicPr>
          <p:cNvPr id="8" name="Picture 7"/>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268369" y="1987098"/>
            <a:ext cx="1065420" cy="792088"/>
          </a:xfrm>
          <a:prstGeom prst="rect">
            <a:avLst/>
          </a:prstGeom>
          <a:noFill/>
        </p:spPr>
      </p:pic>
      <p:pic>
        <p:nvPicPr>
          <p:cNvPr id="9" name="Picture 10"/>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2268370" y="3643282"/>
            <a:ext cx="1374973" cy="720080"/>
          </a:xfrm>
          <a:prstGeom prst="rect">
            <a:avLst/>
          </a:prstGeom>
          <a:noFill/>
        </p:spPr>
      </p:pic>
      <p:pic>
        <p:nvPicPr>
          <p:cNvPr id="10" name="Picture 13"/>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1488282" y="4723402"/>
            <a:ext cx="860712" cy="432048"/>
          </a:xfrm>
          <a:prstGeom prst="rect">
            <a:avLst/>
          </a:prstGeom>
          <a:noFill/>
        </p:spPr>
      </p:pic>
      <p:pic>
        <p:nvPicPr>
          <p:cNvPr id="11" name="Picture 16"/>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2346377" y="5443485"/>
            <a:ext cx="1248139" cy="794755"/>
          </a:xfrm>
          <a:prstGeom prst="rect">
            <a:avLst/>
          </a:prstGeom>
          <a:noFill/>
        </p:spPr>
      </p:pic>
      <p:sp>
        <p:nvSpPr>
          <p:cNvPr id="12" name="TextBox 11"/>
          <p:cNvSpPr txBox="1"/>
          <p:nvPr/>
        </p:nvSpPr>
        <p:spPr>
          <a:xfrm>
            <a:off x="4218585" y="3715290"/>
            <a:ext cx="4056451" cy="461665"/>
          </a:xfrm>
          <a:prstGeom prst="rect">
            <a:avLst/>
          </a:prstGeom>
          <a:noFill/>
        </p:spPr>
        <p:txBody>
          <a:bodyPr wrap="square" rtlCol="0">
            <a:spAutoFit/>
          </a:bodyPr>
          <a:lstStyle/>
          <a:p>
            <a:pPr fontAlgn="auto">
              <a:spcBef>
                <a:spcPts val="0"/>
              </a:spcBef>
              <a:spcAft>
                <a:spcPts val="0"/>
              </a:spcAft>
            </a:pPr>
            <a:r>
              <a:rPr lang="en-US" sz="2400" dirty="0">
                <a:solidFill>
                  <a:prstClr val="black"/>
                </a:solidFill>
                <a:latin typeface="Calibri"/>
              </a:rPr>
              <a:t>Arithmetic Average</a:t>
            </a:r>
          </a:p>
        </p:txBody>
      </p:sp>
      <p:sp>
        <p:nvSpPr>
          <p:cNvPr id="13" name="TextBox 12"/>
          <p:cNvSpPr txBox="1"/>
          <p:nvPr/>
        </p:nvSpPr>
        <p:spPr>
          <a:xfrm>
            <a:off x="4120061" y="2059109"/>
            <a:ext cx="3978442" cy="461665"/>
          </a:xfrm>
          <a:prstGeom prst="rect">
            <a:avLst/>
          </a:prstGeom>
          <a:noFill/>
        </p:spPr>
        <p:txBody>
          <a:bodyPr wrap="square" rtlCol="0">
            <a:spAutoFit/>
          </a:bodyPr>
          <a:lstStyle/>
          <a:p>
            <a:pPr fontAlgn="auto">
              <a:spcBef>
                <a:spcPts val="0"/>
              </a:spcBef>
              <a:spcAft>
                <a:spcPts val="0"/>
              </a:spcAft>
            </a:pPr>
            <a:r>
              <a:rPr lang="en-US" sz="2400" dirty="0">
                <a:solidFill>
                  <a:prstClr val="black"/>
                </a:solidFill>
                <a:latin typeface="Calibri"/>
              </a:rPr>
              <a:t>Volume Weighted Average</a:t>
            </a:r>
          </a:p>
        </p:txBody>
      </p:sp>
      <p:sp>
        <p:nvSpPr>
          <p:cNvPr id="14" name="TextBox 13"/>
          <p:cNvSpPr txBox="1"/>
          <p:nvPr/>
        </p:nvSpPr>
        <p:spPr>
          <a:xfrm>
            <a:off x="4285161" y="5579225"/>
            <a:ext cx="4769962" cy="461665"/>
          </a:xfrm>
          <a:prstGeom prst="rect">
            <a:avLst/>
          </a:prstGeom>
          <a:noFill/>
        </p:spPr>
        <p:txBody>
          <a:bodyPr wrap="square" rtlCol="0">
            <a:spAutoFit/>
          </a:bodyPr>
          <a:lstStyle/>
          <a:p>
            <a:pPr fontAlgn="auto">
              <a:spcBef>
                <a:spcPts val="0"/>
              </a:spcBef>
              <a:spcAft>
                <a:spcPts val="0"/>
              </a:spcAft>
            </a:pPr>
            <a:r>
              <a:rPr lang="en-US" sz="2400" dirty="0">
                <a:solidFill>
                  <a:prstClr val="black"/>
                </a:solidFill>
                <a:latin typeface="Calibri"/>
              </a:rPr>
              <a:t>Volume Square Weighted Average</a:t>
            </a:r>
          </a:p>
        </p:txBody>
      </p:sp>
      <p:sp>
        <p:nvSpPr>
          <p:cNvPr id="3" name="Title 2">
            <a:extLst>
              <a:ext uri="{FF2B5EF4-FFF2-40B4-BE49-F238E27FC236}">
                <a16:creationId xmlns:a16="http://schemas.microsoft.com/office/drawing/2014/main" id="{316CD86C-2ABE-4BDE-9EEE-B001E46FFE71}"/>
              </a:ext>
            </a:extLst>
          </p:cNvPr>
          <p:cNvSpPr>
            <a:spLocks noGrp="1"/>
          </p:cNvSpPr>
          <p:nvPr>
            <p:ph type="title"/>
          </p:nvPr>
        </p:nvSpPr>
        <p:spPr>
          <a:xfrm>
            <a:off x="1065004" y="554439"/>
            <a:ext cx="8713695" cy="784853"/>
          </a:xfrm>
        </p:spPr>
        <p:txBody>
          <a:bodyPr>
            <a:noAutofit/>
          </a:bodyPr>
          <a:lstStyle/>
          <a:p>
            <a:r>
              <a:rPr lang="en-AU" sz="2400"/>
              <a:t>Different choices for the weight parameter delta produce regression formulations of different methods</a:t>
            </a:r>
          </a:p>
        </p:txBody>
      </p:sp>
      <p:sp>
        <p:nvSpPr>
          <p:cNvPr id="2" name="Slide Number Placeholder 1">
            <a:extLst>
              <a:ext uri="{FF2B5EF4-FFF2-40B4-BE49-F238E27FC236}">
                <a16:creationId xmlns:a16="http://schemas.microsoft.com/office/drawing/2014/main" id="{3CA95CC1-D43B-4D29-91A6-3164DCA87732}"/>
              </a:ext>
            </a:extLst>
          </p:cNvPr>
          <p:cNvSpPr>
            <a:spLocks noGrp="1"/>
          </p:cNvSpPr>
          <p:nvPr>
            <p:ph type="sldNum" sz="quarter" idx="12"/>
          </p:nvPr>
        </p:nvSpPr>
        <p:spPr/>
        <p:txBody>
          <a:bodyPr/>
          <a:lstStyle/>
          <a:p>
            <a:fld id="{C7ACDD62-8CD5-47D4-8C3E-0C8675E64E7F}" type="slidenum">
              <a:rPr lang="en-AU" smtClean="0"/>
              <a:t>10</a:t>
            </a:fld>
            <a:endParaRPr lang="en-AU"/>
          </a:p>
        </p:txBody>
      </p:sp>
      <p:sp>
        <p:nvSpPr>
          <p:cNvPr id="19" name="TextBox 18">
            <a:extLst>
              <a:ext uri="{FF2B5EF4-FFF2-40B4-BE49-F238E27FC236}">
                <a16:creationId xmlns:a16="http://schemas.microsoft.com/office/drawing/2014/main" id="{81B73095-9F19-4157-A1E5-E0370D80FC22}"/>
              </a:ext>
            </a:extLst>
          </p:cNvPr>
          <p:cNvSpPr txBox="1"/>
          <p:nvPr/>
        </p:nvSpPr>
        <p:spPr>
          <a:xfrm>
            <a:off x="838200" y="55525"/>
            <a:ext cx="6638738" cy="369332"/>
          </a:xfrm>
          <a:prstGeom prst="rect">
            <a:avLst/>
          </a:prstGeom>
          <a:noFill/>
        </p:spPr>
        <p:txBody>
          <a:bodyPr wrap="square" rtlCol="0">
            <a:spAutoFit/>
          </a:bodyPr>
          <a:lstStyle/>
          <a:p>
            <a:r>
              <a:rPr lang="en-US">
                <a:solidFill>
                  <a:schemeClr val="bg1"/>
                </a:solidFill>
              </a:rPr>
              <a:t>Regression formulation of standard link ratio methods and extensions</a:t>
            </a:r>
            <a:endParaRPr lang="en-AU">
              <a:solidFill>
                <a:schemeClr val="bg1"/>
              </a:solidFill>
            </a:endParaRPr>
          </a:p>
        </p:txBody>
      </p:sp>
    </p:spTree>
    <p:extLst>
      <p:ext uri="{BB962C8B-B14F-4D97-AF65-F5344CB8AC3E}">
        <p14:creationId xmlns:p14="http://schemas.microsoft.com/office/powerpoint/2010/main" val="22752530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pPr eaLnBrk="1" hangingPunct="1"/>
            <a:r>
              <a:rPr lang="en-GB" dirty="0"/>
              <a:t>Intercept   (Murphy (1994))</a:t>
            </a:r>
            <a:endParaRPr lang="en-US" dirty="0"/>
          </a:p>
        </p:txBody>
      </p:sp>
      <p:sp>
        <p:nvSpPr>
          <p:cNvPr id="5" name="Rectangle 5"/>
          <p:cNvSpPr>
            <a:spLocks noGrp="1" noChangeArrowheads="1"/>
          </p:cNvSpPr>
          <p:nvPr>
            <p:ph idx="1"/>
          </p:nvPr>
        </p:nvSpPr>
        <p:spPr>
          <a:xfrm>
            <a:off x="838200" y="2016125"/>
            <a:ext cx="10515600" cy="4034867"/>
          </a:xfrm>
        </p:spPr>
        <p:txBody>
          <a:bodyPr>
            <a:normAutofit/>
          </a:bodyPr>
          <a:lstStyle/>
          <a:p>
            <a:pPr eaLnBrk="1" hangingPunct="1">
              <a:buFontTx/>
              <a:buNone/>
            </a:pPr>
            <a:r>
              <a:rPr lang="en-US" dirty="0"/>
              <a:t>	Since</a:t>
            </a:r>
            <a:r>
              <a:rPr lang="en-US" b="1" dirty="0"/>
              <a:t> </a:t>
            </a:r>
            <a:r>
              <a:rPr lang="en-US" b="1" i="1" dirty="0"/>
              <a:t>y</a:t>
            </a:r>
            <a:r>
              <a:rPr lang="en-US" b="1" dirty="0"/>
              <a:t> </a:t>
            </a:r>
            <a:r>
              <a:rPr lang="en-US" dirty="0"/>
              <a:t>already includes </a:t>
            </a:r>
            <a:r>
              <a:rPr lang="en-US" b="1" i="1" dirty="0"/>
              <a:t>x</a:t>
            </a:r>
            <a:r>
              <a:rPr lang="en-US" dirty="0"/>
              <a:t>: </a:t>
            </a:r>
            <a:r>
              <a:rPr lang="en-US" b="1" i="1" dirty="0"/>
              <a:t>y = x + p, i.e. p = y - x</a:t>
            </a:r>
            <a:endParaRPr lang="en-AU" dirty="0"/>
          </a:p>
          <a:p>
            <a:pPr eaLnBrk="1" hangingPunct="1">
              <a:buFontTx/>
              <a:buNone/>
            </a:pPr>
            <a:endParaRPr lang="en-AU" sz="1800" dirty="0"/>
          </a:p>
          <a:p>
            <a:pPr eaLnBrk="1" hangingPunct="1">
              <a:buFontTx/>
              <a:buNone/>
            </a:pPr>
            <a:endParaRPr lang="en-US" dirty="0"/>
          </a:p>
          <a:p>
            <a:pPr eaLnBrk="1" hangingPunct="1">
              <a:buFontTx/>
              <a:buNone/>
            </a:pPr>
            <a:endParaRPr lang="en-AU" dirty="0"/>
          </a:p>
          <a:p>
            <a:pPr eaLnBrk="1" hangingPunct="1">
              <a:buFontTx/>
              <a:buNone/>
            </a:pPr>
            <a:r>
              <a:rPr lang="en-AU" dirty="0"/>
              <a:t>		Incremental	  Cumulative</a:t>
            </a:r>
          </a:p>
          <a:p>
            <a:pPr eaLnBrk="1" hangingPunct="1">
              <a:buFontTx/>
              <a:buNone/>
            </a:pPr>
            <a:r>
              <a:rPr lang="en-AU" dirty="0"/>
              <a:t>		        at j	       at j -1</a:t>
            </a:r>
          </a:p>
          <a:p>
            <a:pPr eaLnBrk="1" hangingPunct="1">
              <a:buFontTx/>
              <a:buNone/>
            </a:pPr>
            <a:r>
              <a:rPr lang="en-AU" dirty="0"/>
              <a:t>	Is  b -1 significant ?		Venter (1996)</a:t>
            </a:r>
          </a:p>
        </p:txBody>
      </p:sp>
      <p:sp>
        <p:nvSpPr>
          <p:cNvPr id="6" name="Slide Number Placeholder 4"/>
          <p:cNvSpPr>
            <a:spLocks noGrp="1"/>
          </p:cNvSpPr>
          <p:nvPr>
            <p:ph type="sldNum" sz="quarter" idx="12"/>
          </p:nvPr>
        </p:nvSpPr>
        <p:spPr bwMode="auto">
          <a:prstGeom prst="rect">
            <a:avLst/>
          </a:prstGeom>
          <a:ln>
            <a:miter lim="800000"/>
            <a:headEnd/>
            <a:tailEnd/>
          </a:ln>
        </p:spPr>
        <p:txBody>
          <a:bodyPr numCol="1" compatLnSpc="1">
            <a:prstTxWarp prst="textNoShape">
              <a:avLst/>
            </a:prstTxWarp>
          </a:bodyPr>
          <a:lstStyle/>
          <a:p>
            <a:pPr fontAlgn="base">
              <a:spcBef>
                <a:spcPct val="0"/>
              </a:spcBef>
              <a:spcAft>
                <a:spcPct val="0"/>
              </a:spcAft>
              <a:defRPr/>
            </a:pPr>
            <a:fld id="{01AA3712-4910-44E1-9541-2D5ED8F2DF82}" type="slidenum">
              <a:rPr lang="en-US" smtClean="0"/>
              <a:pPr fontAlgn="base">
                <a:spcBef>
                  <a:spcPct val="0"/>
                </a:spcBef>
                <a:spcAft>
                  <a:spcPct val="0"/>
                </a:spcAft>
                <a:defRPr/>
              </a:pPr>
              <a:t>11</a:t>
            </a:fld>
            <a:endParaRPr lang="en-US"/>
          </a:p>
        </p:txBody>
      </p:sp>
      <p:graphicFrame>
        <p:nvGraphicFramePr>
          <p:cNvPr id="7" name="Object 6">
            <a:hlinkClick r:id="" action="ppaction://ole?verb=0"/>
          </p:cNvPr>
          <p:cNvGraphicFramePr>
            <a:graphicFrameLocks/>
          </p:cNvGraphicFramePr>
          <p:nvPr/>
        </p:nvGraphicFramePr>
        <p:xfrm>
          <a:off x="2505075" y="1557338"/>
          <a:ext cx="4641850" cy="401637"/>
        </p:xfrm>
        <a:graphic>
          <a:graphicData uri="http://schemas.openxmlformats.org/presentationml/2006/ole">
            <mc:AlternateContent xmlns:mc="http://schemas.openxmlformats.org/markup-compatibility/2006">
              <mc:Choice xmlns:v="urn:schemas-microsoft-com:vml" Requires="v">
                <p:oleObj spid="_x0000_s3310" name="Equation" r:id="rId3" imgW="4875120" imgH="480960" progId="Equation.3">
                  <p:embed/>
                </p:oleObj>
              </mc:Choice>
              <mc:Fallback>
                <p:oleObj name="Equation" r:id="rId3" imgW="4875120" imgH="480960" progId="Equation.3">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5075" y="1557338"/>
                        <a:ext cx="4641850" cy="401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 name="Object 7">
            <a:hlinkClick r:id="" action="ppaction://ole?verb=0"/>
          </p:cNvPr>
          <p:cNvGraphicFramePr>
            <a:graphicFrameLocks/>
          </p:cNvGraphicFramePr>
          <p:nvPr>
            <p:extLst>
              <p:ext uri="{D42A27DB-BD31-4B8C-83A1-F6EECF244321}">
                <p14:modId xmlns:p14="http://schemas.microsoft.com/office/powerpoint/2010/main" val="3581939797"/>
              </p:ext>
            </p:extLst>
          </p:nvPr>
        </p:nvGraphicFramePr>
        <p:xfrm>
          <a:off x="4710113" y="3995738"/>
          <a:ext cx="696912" cy="344487"/>
        </p:xfrm>
        <a:graphic>
          <a:graphicData uri="http://schemas.openxmlformats.org/presentationml/2006/ole">
            <mc:AlternateContent xmlns:mc="http://schemas.openxmlformats.org/markup-compatibility/2006">
              <mc:Choice xmlns:v="urn:schemas-microsoft-com:vml" Requires="v">
                <p:oleObj spid="_x0000_s3311" name="Equation" r:id="rId5" imgW="264960" imgH="430200" progId="Equation.3">
                  <p:embed/>
                </p:oleObj>
              </mc:Choice>
              <mc:Fallback>
                <p:oleObj name="Equation" r:id="rId5" imgW="264960" imgH="430200" progId="Equation.3">
                  <p:embed/>
                  <p:pic>
                    <p:nvPicPr>
                      <p:cNvPr id="0" name=""/>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10113" y="3995738"/>
                        <a:ext cx="696912" cy="344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 name="Object 8">
            <a:hlinkClick r:id="" action="ppaction://ole?verb=0"/>
          </p:cNvPr>
          <p:cNvGraphicFramePr>
            <a:graphicFrameLocks/>
          </p:cNvGraphicFramePr>
          <p:nvPr>
            <p:extLst>
              <p:ext uri="{D42A27DB-BD31-4B8C-83A1-F6EECF244321}">
                <p14:modId xmlns:p14="http://schemas.microsoft.com/office/powerpoint/2010/main" val="2734947054"/>
              </p:ext>
            </p:extLst>
          </p:nvPr>
        </p:nvGraphicFramePr>
        <p:xfrm>
          <a:off x="2870200" y="3995738"/>
          <a:ext cx="239713" cy="344487"/>
        </p:xfrm>
        <a:graphic>
          <a:graphicData uri="http://schemas.openxmlformats.org/presentationml/2006/ole">
            <mc:AlternateContent xmlns:mc="http://schemas.openxmlformats.org/markup-compatibility/2006">
              <mc:Choice xmlns:v="urn:schemas-microsoft-com:vml" Requires="v">
                <p:oleObj spid="_x0000_s3312" name="Equation" r:id="rId7" imgW="264960" imgH="430200" progId="Equation.3">
                  <p:embed/>
                </p:oleObj>
              </mc:Choice>
              <mc:Fallback>
                <p:oleObj name="Equation" r:id="rId7" imgW="264960" imgH="430200" progId="Equation.3">
                  <p:embed/>
                  <p:pic>
                    <p:nvPicPr>
                      <p:cNvPr id="0" name=""/>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70200" y="3995738"/>
                        <a:ext cx="239713" cy="344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 name="Object 9">
            <a:hlinkClick r:id="" action="ppaction://ole?verb=0"/>
          </p:cNvPr>
          <p:cNvGraphicFramePr>
            <a:graphicFrameLocks/>
          </p:cNvGraphicFramePr>
          <p:nvPr>
            <p:extLst>
              <p:ext uri="{D42A27DB-BD31-4B8C-83A1-F6EECF244321}">
                <p14:modId xmlns:p14="http://schemas.microsoft.com/office/powerpoint/2010/main" val="2402193109"/>
              </p:ext>
            </p:extLst>
          </p:nvPr>
        </p:nvGraphicFramePr>
        <p:xfrm>
          <a:off x="2805113" y="3216275"/>
          <a:ext cx="4876800" cy="685800"/>
        </p:xfrm>
        <a:graphic>
          <a:graphicData uri="http://schemas.openxmlformats.org/presentationml/2006/ole">
            <mc:AlternateContent xmlns:mc="http://schemas.openxmlformats.org/markup-compatibility/2006">
              <mc:Choice xmlns:v="urn:schemas-microsoft-com:vml" Requires="v">
                <p:oleObj spid="_x0000_s3313" name="Equation" r:id="rId8" imgW="2120760" imgH="228600" progId="Equation.3">
                  <p:embed/>
                </p:oleObj>
              </mc:Choice>
              <mc:Fallback>
                <p:oleObj name="Equation" r:id="rId8" imgW="2120760" imgH="228600" progId="Equation.3">
                  <p:embed/>
                  <p:pic>
                    <p:nvPicPr>
                      <p:cNvPr id="0" name=""/>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05113" y="3216275"/>
                        <a:ext cx="48768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 name="TextBox 10">
            <a:extLst>
              <a:ext uri="{FF2B5EF4-FFF2-40B4-BE49-F238E27FC236}">
                <a16:creationId xmlns:a16="http://schemas.microsoft.com/office/drawing/2014/main" id="{1755311E-50B3-4A86-81E8-36A7673A3E94}"/>
              </a:ext>
            </a:extLst>
          </p:cNvPr>
          <p:cNvSpPr txBox="1"/>
          <p:nvPr/>
        </p:nvSpPr>
        <p:spPr>
          <a:xfrm>
            <a:off x="838200" y="55525"/>
            <a:ext cx="6638738" cy="369332"/>
          </a:xfrm>
          <a:prstGeom prst="rect">
            <a:avLst/>
          </a:prstGeom>
          <a:noFill/>
        </p:spPr>
        <p:txBody>
          <a:bodyPr wrap="square" rtlCol="0">
            <a:spAutoFit/>
          </a:bodyPr>
          <a:lstStyle/>
          <a:p>
            <a:r>
              <a:rPr lang="en-US">
                <a:solidFill>
                  <a:schemeClr val="bg1"/>
                </a:solidFill>
              </a:rPr>
              <a:t>Regression formulation of standard link ratio methods and extensions</a:t>
            </a:r>
            <a:endParaRPr lang="en-AU">
              <a:solidFill>
                <a:schemeClr val="bg1"/>
              </a:solidFill>
            </a:endParaRPr>
          </a:p>
        </p:txBody>
      </p:sp>
    </p:spTree>
    <p:extLst>
      <p:ext uri="{BB962C8B-B14F-4D97-AF65-F5344CB8AC3E}">
        <p14:creationId xmlns:p14="http://schemas.microsoft.com/office/powerpoint/2010/main" val="41314429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pPr algn="ctr" eaLnBrk="1" hangingPunct="1"/>
            <a:r>
              <a:rPr lang="en-US" sz="3200" dirty="0"/>
              <a:t>When the ratio has no predictive power we can use the intercept only</a:t>
            </a:r>
          </a:p>
        </p:txBody>
      </p:sp>
      <p:sp>
        <p:nvSpPr>
          <p:cNvPr id="5" name="Slide Number Placeholder 4"/>
          <p:cNvSpPr>
            <a:spLocks noGrp="1"/>
          </p:cNvSpPr>
          <p:nvPr>
            <p:ph type="sldNum" sz="quarter" idx="12"/>
          </p:nvPr>
        </p:nvSpPr>
        <p:spPr bwMode="auto">
          <a:prstGeom prst="rect">
            <a:avLst/>
          </a:prstGeom>
          <a:ln>
            <a:miter lim="800000"/>
            <a:headEnd/>
            <a:tailEnd/>
          </a:ln>
        </p:spPr>
        <p:txBody>
          <a:bodyPr numCol="1" compatLnSpc="1">
            <a:prstTxWarp prst="textNoShape">
              <a:avLst/>
            </a:prstTxWarp>
          </a:bodyPr>
          <a:lstStyle/>
          <a:p>
            <a:pPr fontAlgn="base">
              <a:spcBef>
                <a:spcPct val="0"/>
              </a:spcBef>
              <a:spcAft>
                <a:spcPct val="0"/>
              </a:spcAft>
              <a:defRPr/>
            </a:pPr>
            <a:fld id="{592C2060-84ED-449E-9185-6CC9FA534426}" type="slidenum">
              <a:rPr lang="en-US"/>
              <a:pPr fontAlgn="base">
                <a:spcBef>
                  <a:spcPct val="0"/>
                </a:spcBef>
                <a:spcAft>
                  <a:spcPct val="0"/>
                </a:spcAft>
                <a:defRPr/>
              </a:pPr>
              <a:t>12</a:t>
            </a:fld>
            <a:endParaRPr lang="en-US" dirty="0"/>
          </a:p>
        </p:txBody>
      </p:sp>
      <p:sp>
        <p:nvSpPr>
          <p:cNvPr id="6" name="Rectangle 2"/>
          <p:cNvSpPr>
            <a:spLocks noChangeArrowheads="1"/>
          </p:cNvSpPr>
          <p:nvPr/>
        </p:nvSpPr>
        <p:spPr bwMode="auto">
          <a:xfrm>
            <a:off x="655638" y="7567613"/>
            <a:ext cx="1905000" cy="457200"/>
          </a:xfrm>
          <a:prstGeom prst="rect">
            <a:avLst/>
          </a:prstGeom>
          <a:noFill/>
          <a:ln w="12700">
            <a:noFill/>
            <a:miter lim="800000"/>
            <a:headEnd/>
            <a:tailEnd/>
          </a:ln>
        </p:spPr>
        <p:txBody>
          <a:bodyPr wrap="none" anchor="ctr"/>
          <a:lstStyle/>
          <a:p>
            <a:endParaRPr lang="en-US"/>
          </a:p>
        </p:txBody>
      </p:sp>
      <p:sp>
        <p:nvSpPr>
          <p:cNvPr id="7" name="Rectangle 3"/>
          <p:cNvSpPr>
            <a:spLocks noChangeArrowheads="1"/>
          </p:cNvSpPr>
          <p:nvPr/>
        </p:nvSpPr>
        <p:spPr bwMode="auto">
          <a:xfrm>
            <a:off x="3094038" y="7567613"/>
            <a:ext cx="2895600" cy="457200"/>
          </a:xfrm>
          <a:prstGeom prst="rect">
            <a:avLst/>
          </a:prstGeom>
          <a:noFill/>
          <a:ln w="12700">
            <a:noFill/>
            <a:miter lim="800000"/>
            <a:headEnd/>
            <a:tailEnd/>
          </a:ln>
        </p:spPr>
        <p:txBody>
          <a:bodyPr wrap="none" anchor="ctr"/>
          <a:lstStyle/>
          <a:p>
            <a:endParaRPr lang="en-US"/>
          </a:p>
        </p:txBody>
      </p:sp>
      <p:graphicFrame>
        <p:nvGraphicFramePr>
          <p:cNvPr id="8" name="Object 5">
            <a:hlinkClick r:id="" action="ppaction://ole?verb=0"/>
          </p:cNvPr>
          <p:cNvGraphicFramePr>
            <a:graphicFrameLocks/>
          </p:cNvGraphicFramePr>
          <p:nvPr>
            <p:extLst>
              <p:ext uri="{D42A27DB-BD31-4B8C-83A1-F6EECF244321}">
                <p14:modId xmlns:p14="http://schemas.microsoft.com/office/powerpoint/2010/main" val="2398947337"/>
              </p:ext>
            </p:extLst>
          </p:nvPr>
        </p:nvGraphicFramePr>
        <p:xfrm>
          <a:off x="544513" y="5224463"/>
          <a:ext cx="3244850" cy="371475"/>
        </p:xfrm>
        <a:graphic>
          <a:graphicData uri="http://schemas.openxmlformats.org/presentationml/2006/ole">
            <mc:AlternateContent xmlns:mc="http://schemas.openxmlformats.org/markup-compatibility/2006">
              <mc:Choice xmlns:v="urn:schemas-microsoft-com:vml" Requires="v">
                <p:oleObj spid="_x0000_s4562" name="Equation" r:id="rId3" imgW="3402000" imgH="430200" progId="Equation.3">
                  <p:embed/>
                </p:oleObj>
              </mc:Choice>
              <mc:Fallback>
                <p:oleObj name="Equation" r:id="rId3" imgW="3402000" imgH="430200" progId="Equation.3">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4513" y="5224463"/>
                        <a:ext cx="3244850"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 name="Object 6">
            <a:hlinkClick r:id="" action="ppaction://ole?verb=0"/>
          </p:cNvPr>
          <p:cNvGraphicFramePr>
            <a:graphicFrameLocks/>
          </p:cNvGraphicFramePr>
          <p:nvPr>
            <p:extLst>
              <p:ext uri="{D42A27DB-BD31-4B8C-83A1-F6EECF244321}">
                <p14:modId xmlns:p14="http://schemas.microsoft.com/office/powerpoint/2010/main" val="2329156983"/>
              </p:ext>
            </p:extLst>
          </p:nvPr>
        </p:nvGraphicFramePr>
        <p:xfrm>
          <a:off x="1841500" y="4216400"/>
          <a:ext cx="4889500" cy="533400"/>
        </p:xfrm>
        <a:graphic>
          <a:graphicData uri="http://schemas.openxmlformats.org/presentationml/2006/ole">
            <mc:AlternateContent xmlns:mc="http://schemas.openxmlformats.org/markup-compatibility/2006">
              <mc:Choice xmlns:v="urn:schemas-microsoft-com:vml" Requires="v">
                <p:oleObj spid="_x0000_s4563" name="Equation" r:id="rId5" imgW="2120760" imgH="228600" progId="Equation.3">
                  <p:embed/>
                </p:oleObj>
              </mc:Choice>
              <mc:Fallback>
                <p:oleObj name="Equation" r:id="rId5" imgW="2120760" imgH="228600" progId="Equation.3">
                  <p:embed/>
                  <p:pic>
                    <p:nvPicPr>
                      <p:cNvPr id="0" name=""/>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41500" y="4216400"/>
                        <a:ext cx="48895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 name="Object 7">
            <a:hlinkClick r:id="" action="ppaction://ole?verb=0"/>
          </p:cNvPr>
          <p:cNvGraphicFramePr>
            <a:graphicFrameLocks/>
          </p:cNvGraphicFramePr>
          <p:nvPr>
            <p:extLst>
              <p:ext uri="{D42A27DB-BD31-4B8C-83A1-F6EECF244321}">
                <p14:modId xmlns:p14="http://schemas.microsoft.com/office/powerpoint/2010/main" val="3399368922"/>
              </p:ext>
            </p:extLst>
          </p:nvPr>
        </p:nvGraphicFramePr>
        <p:xfrm>
          <a:off x="544513" y="4792663"/>
          <a:ext cx="3203575" cy="355600"/>
        </p:xfrm>
        <a:graphic>
          <a:graphicData uri="http://schemas.openxmlformats.org/presentationml/2006/ole">
            <mc:AlternateContent xmlns:mc="http://schemas.openxmlformats.org/markup-compatibility/2006">
              <mc:Choice xmlns:v="urn:schemas-microsoft-com:vml" Requires="v">
                <p:oleObj spid="_x0000_s4564" name="Equation" r:id="rId7" imgW="3376440" imgH="430200" progId="Equation.3">
                  <p:embed/>
                </p:oleObj>
              </mc:Choice>
              <mc:Fallback>
                <p:oleObj name="Equation" r:id="rId7" imgW="3376440" imgH="430200" progId="Equation.3">
                  <p:embed/>
                  <p:pic>
                    <p:nvPicPr>
                      <p:cNvPr id="0" name=""/>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4513" y="4792663"/>
                        <a:ext cx="3203575" cy="35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 name="Object 8">
            <a:hlinkClick r:id="" action="ppaction://ole?verb=0"/>
          </p:cNvPr>
          <p:cNvGraphicFramePr>
            <a:graphicFrameLocks/>
          </p:cNvGraphicFramePr>
          <p:nvPr>
            <p:extLst>
              <p:ext uri="{D42A27DB-BD31-4B8C-83A1-F6EECF244321}">
                <p14:modId xmlns:p14="http://schemas.microsoft.com/office/powerpoint/2010/main" val="208496196"/>
              </p:ext>
            </p:extLst>
          </p:nvPr>
        </p:nvGraphicFramePr>
        <p:xfrm>
          <a:off x="1912938" y="5656263"/>
          <a:ext cx="3506787" cy="400050"/>
        </p:xfrm>
        <a:graphic>
          <a:graphicData uri="http://schemas.openxmlformats.org/presentationml/2006/ole">
            <mc:AlternateContent xmlns:mc="http://schemas.openxmlformats.org/markup-compatibility/2006">
              <mc:Choice xmlns:v="urn:schemas-microsoft-com:vml" Requires="v">
                <p:oleObj spid="_x0000_s4565" name="Equation" r:id="rId9" imgW="3693960" imgH="480960" progId="Equation.3">
                  <p:embed/>
                </p:oleObj>
              </mc:Choice>
              <mc:Fallback>
                <p:oleObj name="Equation" r:id="rId9" imgW="3693960" imgH="480960" progId="Equation.3">
                  <p:embed/>
                  <p:pic>
                    <p:nvPicPr>
                      <p:cNvPr id="0" name=""/>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912938" y="5656263"/>
                        <a:ext cx="3506787"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12" name="Group 10"/>
          <p:cNvGrpSpPr>
            <a:grpSpLocks/>
          </p:cNvGrpSpPr>
          <p:nvPr/>
        </p:nvGrpSpPr>
        <p:grpSpPr bwMode="auto">
          <a:xfrm>
            <a:off x="1120775" y="1984375"/>
            <a:ext cx="3244850" cy="2438400"/>
            <a:chOff x="528" y="96"/>
            <a:chExt cx="2044" cy="1536"/>
          </a:xfrm>
        </p:grpSpPr>
        <p:graphicFrame>
          <p:nvGraphicFramePr>
            <p:cNvPr id="13" name="Object 11">
              <a:hlinkClick r:id="" action="ppaction://ole?verb=0"/>
            </p:cNvPr>
            <p:cNvGraphicFramePr>
              <a:graphicFrameLocks/>
            </p:cNvGraphicFramePr>
            <p:nvPr/>
          </p:nvGraphicFramePr>
          <p:xfrm>
            <a:off x="528" y="144"/>
            <a:ext cx="2044" cy="1488"/>
          </p:xfrm>
          <a:graphic>
            <a:graphicData uri="http://schemas.openxmlformats.org/presentationml/2006/ole">
              <mc:AlternateContent xmlns:mc="http://schemas.openxmlformats.org/markup-compatibility/2006">
                <mc:Choice xmlns:v="urn:schemas-microsoft-com:vml" Requires="v">
                  <p:oleObj spid="_x0000_s4566" name="Picture" r:id="rId11" imgW="3259080" imgH="1830240" progId="Word.Picture.8">
                    <p:embed/>
                  </p:oleObj>
                </mc:Choice>
                <mc:Fallback>
                  <p:oleObj name="Picture" r:id="rId11" imgW="3259080" imgH="1830240" progId="Word.Picture.8">
                    <p:embed/>
                    <p:pic>
                      <p:nvPicPr>
                        <p:cNvPr id="0" name=""/>
                        <p:cNvPicPr>
                          <a:picLocks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28" y="144"/>
                          <a:ext cx="2044" cy="1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4" name="Object 12">
              <a:hlinkClick r:id="" action="ppaction://ole?verb=0"/>
            </p:cNvPr>
            <p:cNvGraphicFramePr>
              <a:graphicFrameLocks/>
            </p:cNvGraphicFramePr>
            <p:nvPr/>
          </p:nvGraphicFramePr>
          <p:xfrm>
            <a:off x="1452" y="288"/>
            <a:ext cx="372" cy="260"/>
          </p:xfrm>
          <a:graphic>
            <a:graphicData uri="http://schemas.openxmlformats.org/presentationml/2006/ole">
              <mc:AlternateContent xmlns:mc="http://schemas.openxmlformats.org/markup-compatibility/2006">
                <mc:Choice xmlns:v="urn:schemas-microsoft-com:vml" Requires="v">
                  <p:oleObj spid="_x0000_s4567" name="Equation" r:id="rId13" imgW="633240" imgH="493560" progId="Equation.3">
                    <p:embed/>
                  </p:oleObj>
                </mc:Choice>
                <mc:Fallback>
                  <p:oleObj name="Equation" r:id="rId13" imgW="633240" imgH="493560" progId="Equation.3">
                    <p:embed/>
                    <p:pic>
                      <p:nvPicPr>
                        <p:cNvPr id="0" name=""/>
                        <p:cNvPicPr>
                          <a:picLocks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452" y="288"/>
                          <a:ext cx="372" cy="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5" name="Object 13">
              <a:hlinkClick r:id="" action="ppaction://ole?verb=0"/>
            </p:cNvPr>
            <p:cNvGraphicFramePr>
              <a:graphicFrameLocks/>
            </p:cNvGraphicFramePr>
            <p:nvPr/>
          </p:nvGraphicFramePr>
          <p:xfrm>
            <a:off x="1152" y="288"/>
            <a:ext cx="347" cy="288"/>
          </p:xfrm>
          <a:graphic>
            <a:graphicData uri="http://schemas.openxmlformats.org/presentationml/2006/ole">
              <mc:AlternateContent xmlns:mc="http://schemas.openxmlformats.org/markup-compatibility/2006">
                <mc:Choice xmlns:v="urn:schemas-microsoft-com:vml" Requires="v">
                  <p:oleObj spid="_x0000_s4568" name="Equation" r:id="rId15" imgW="607680" imgH="493560" progId="Equation.3">
                    <p:embed/>
                  </p:oleObj>
                </mc:Choice>
                <mc:Fallback>
                  <p:oleObj name="Equation" r:id="rId15" imgW="607680" imgH="493560" progId="Equation.3">
                    <p:embed/>
                    <p:pic>
                      <p:nvPicPr>
                        <p:cNvPr id="0" name=""/>
                        <p:cNvPicPr>
                          <a:picLocks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152" y="288"/>
                          <a:ext cx="34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6" name="Text Box 14"/>
            <p:cNvSpPr txBox="1">
              <a:spLocks noChangeArrowheads="1"/>
            </p:cNvSpPr>
            <p:nvPr/>
          </p:nvSpPr>
          <p:spPr bwMode="auto">
            <a:xfrm>
              <a:off x="1248" y="96"/>
              <a:ext cx="672" cy="173"/>
            </a:xfrm>
            <a:prstGeom prst="rect">
              <a:avLst/>
            </a:prstGeom>
            <a:noFill/>
            <a:ln w="12700">
              <a:noFill/>
              <a:miter lim="800000"/>
              <a:headEnd/>
              <a:tailEnd/>
            </a:ln>
          </p:spPr>
          <p:txBody>
            <a:bodyPr>
              <a:spAutoFit/>
            </a:bodyPr>
            <a:lstStyle/>
            <a:p>
              <a:pPr eaLnBrk="0" hangingPunct="0">
                <a:spcBef>
                  <a:spcPct val="50000"/>
                </a:spcBef>
              </a:pPr>
              <a:r>
                <a:rPr lang="en-US" sz="1200" b="1"/>
                <a:t> j-1   j</a:t>
              </a:r>
              <a:endParaRPr lang="en-AU" sz="1200" b="1"/>
            </a:p>
          </p:txBody>
        </p:sp>
      </p:grpSp>
      <p:graphicFrame>
        <p:nvGraphicFramePr>
          <p:cNvPr id="17" name="Object 15">
            <a:hlinkClick r:id="" action="ppaction://ole?verb=0"/>
          </p:cNvPr>
          <p:cNvGraphicFramePr>
            <a:graphicFrameLocks/>
          </p:cNvGraphicFramePr>
          <p:nvPr>
            <p:extLst>
              <p:ext uri="{D42A27DB-BD31-4B8C-83A1-F6EECF244321}">
                <p14:modId xmlns:p14="http://schemas.microsoft.com/office/powerpoint/2010/main" val="465784521"/>
              </p:ext>
            </p:extLst>
          </p:nvPr>
        </p:nvGraphicFramePr>
        <p:xfrm>
          <a:off x="4016375" y="2060575"/>
          <a:ext cx="3244850" cy="2362200"/>
        </p:xfrm>
        <a:graphic>
          <a:graphicData uri="http://schemas.openxmlformats.org/presentationml/2006/ole">
            <mc:AlternateContent xmlns:mc="http://schemas.openxmlformats.org/markup-compatibility/2006">
              <mc:Choice xmlns:v="urn:schemas-microsoft-com:vml" Requires="v">
                <p:oleObj spid="_x0000_s4569" name="Picture" r:id="rId17" imgW="3259080" imgH="1830240" progId="Word.Picture.8">
                  <p:embed/>
                </p:oleObj>
              </mc:Choice>
              <mc:Fallback>
                <p:oleObj name="Picture" r:id="rId17" imgW="3259080" imgH="1830240" progId="Word.Picture.8">
                  <p:embed/>
                  <p:pic>
                    <p:nvPicPr>
                      <p:cNvPr id="0" name=""/>
                      <p:cNvPicPr>
                        <a:picLocks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016375" y="2060575"/>
                        <a:ext cx="324485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8" name="Text Box 16"/>
          <p:cNvSpPr txBox="1">
            <a:spLocks noChangeArrowheads="1"/>
          </p:cNvSpPr>
          <p:nvPr/>
        </p:nvSpPr>
        <p:spPr bwMode="auto">
          <a:xfrm>
            <a:off x="5280025" y="1984375"/>
            <a:ext cx="1066800" cy="274638"/>
          </a:xfrm>
          <a:prstGeom prst="rect">
            <a:avLst/>
          </a:prstGeom>
          <a:noFill/>
          <a:ln w="12700">
            <a:noFill/>
            <a:miter lim="800000"/>
            <a:headEnd/>
            <a:tailEnd/>
          </a:ln>
        </p:spPr>
        <p:txBody>
          <a:bodyPr>
            <a:spAutoFit/>
          </a:bodyPr>
          <a:lstStyle/>
          <a:p>
            <a:pPr eaLnBrk="0" hangingPunct="0">
              <a:spcBef>
                <a:spcPct val="50000"/>
              </a:spcBef>
            </a:pPr>
            <a:r>
              <a:rPr lang="en-US" sz="1200" b="1"/>
              <a:t> j-1   j</a:t>
            </a:r>
            <a:endParaRPr lang="en-AU" sz="1200" b="1"/>
          </a:p>
        </p:txBody>
      </p:sp>
      <p:sp>
        <p:nvSpPr>
          <p:cNvPr id="19" name="Text Box 17"/>
          <p:cNvSpPr txBox="1">
            <a:spLocks noChangeArrowheads="1"/>
          </p:cNvSpPr>
          <p:nvPr/>
        </p:nvSpPr>
        <p:spPr bwMode="auto">
          <a:xfrm>
            <a:off x="5508625" y="2212975"/>
            <a:ext cx="1143000" cy="457200"/>
          </a:xfrm>
          <a:prstGeom prst="rect">
            <a:avLst/>
          </a:prstGeom>
          <a:noFill/>
          <a:ln w="12700">
            <a:noFill/>
            <a:miter lim="800000"/>
            <a:headEnd/>
            <a:tailEnd/>
          </a:ln>
        </p:spPr>
        <p:txBody>
          <a:bodyPr>
            <a:spAutoFit/>
          </a:bodyPr>
          <a:lstStyle/>
          <a:p>
            <a:pPr eaLnBrk="0" hangingPunct="0">
              <a:spcBef>
                <a:spcPct val="50000"/>
              </a:spcBef>
            </a:pPr>
            <a:r>
              <a:rPr lang="en-US" sz="2400"/>
              <a:t>} </a:t>
            </a:r>
            <a:r>
              <a:rPr lang="en-US" sz="2400" i="1"/>
              <a:t>p</a:t>
            </a:r>
            <a:endParaRPr lang="en-AU" sz="2400" i="1"/>
          </a:p>
        </p:txBody>
      </p:sp>
      <p:sp>
        <p:nvSpPr>
          <p:cNvPr id="20" name="Line 18"/>
          <p:cNvSpPr>
            <a:spLocks noChangeShapeType="1"/>
          </p:cNvSpPr>
          <p:nvPr/>
        </p:nvSpPr>
        <p:spPr bwMode="auto">
          <a:xfrm>
            <a:off x="6575425" y="2136775"/>
            <a:ext cx="0" cy="1905000"/>
          </a:xfrm>
          <a:prstGeom prst="line">
            <a:avLst/>
          </a:prstGeom>
          <a:noFill/>
          <a:ln w="12700">
            <a:solidFill>
              <a:schemeClr val="tx1"/>
            </a:solidFill>
            <a:round/>
            <a:headEnd type="arrow" w="med" len="med"/>
            <a:tailEnd/>
          </a:ln>
        </p:spPr>
        <p:txBody>
          <a:bodyPr/>
          <a:lstStyle/>
          <a:p>
            <a:endParaRPr lang="en-US"/>
          </a:p>
        </p:txBody>
      </p:sp>
      <p:sp>
        <p:nvSpPr>
          <p:cNvPr id="21" name="Line 19"/>
          <p:cNvSpPr>
            <a:spLocks noChangeShapeType="1"/>
          </p:cNvSpPr>
          <p:nvPr/>
        </p:nvSpPr>
        <p:spPr bwMode="auto">
          <a:xfrm>
            <a:off x="6423025" y="3965575"/>
            <a:ext cx="2438400" cy="0"/>
          </a:xfrm>
          <a:prstGeom prst="line">
            <a:avLst/>
          </a:prstGeom>
          <a:noFill/>
          <a:ln w="12700">
            <a:solidFill>
              <a:schemeClr val="tx1"/>
            </a:solidFill>
            <a:round/>
            <a:headEnd/>
            <a:tailEnd type="arrow" w="med" len="med"/>
          </a:ln>
        </p:spPr>
        <p:txBody>
          <a:bodyPr/>
          <a:lstStyle/>
          <a:p>
            <a:endParaRPr lang="en-US"/>
          </a:p>
        </p:txBody>
      </p:sp>
      <p:sp>
        <p:nvSpPr>
          <p:cNvPr id="22" name="Text Box 20"/>
          <p:cNvSpPr txBox="1">
            <a:spLocks noChangeArrowheads="1"/>
          </p:cNvSpPr>
          <p:nvPr/>
        </p:nvSpPr>
        <p:spPr bwMode="auto">
          <a:xfrm>
            <a:off x="6651625" y="2898775"/>
            <a:ext cx="381000" cy="457200"/>
          </a:xfrm>
          <a:prstGeom prst="rect">
            <a:avLst/>
          </a:prstGeom>
          <a:noFill/>
          <a:ln w="12700">
            <a:noFill/>
            <a:miter lim="800000"/>
            <a:headEnd/>
            <a:tailEnd/>
          </a:ln>
        </p:spPr>
        <p:txBody>
          <a:bodyPr>
            <a:spAutoFit/>
          </a:bodyPr>
          <a:lstStyle/>
          <a:p>
            <a:pPr eaLnBrk="0" hangingPunct="0">
              <a:spcBef>
                <a:spcPct val="50000"/>
              </a:spcBef>
            </a:pPr>
            <a:r>
              <a:rPr lang="en-US" sz="2400"/>
              <a:t>x</a:t>
            </a:r>
            <a:endParaRPr lang="en-AU" sz="2400"/>
          </a:p>
        </p:txBody>
      </p:sp>
      <p:sp>
        <p:nvSpPr>
          <p:cNvPr id="23" name="Text Box 21"/>
          <p:cNvSpPr txBox="1">
            <a:spLocks noChangeArrowheads="1"/>
          </p:cNvSpPr>
          <p:nvPr/>
        </p:nvSpPr>
        <p:spPr bwMode="auto">
          <a:xfrm>
            <a:off x="8023225" y="2974975"/>
            <a:ext cx="381000" cy="457200"/>
          </a:xfrm>
          <a:prstGeom prst="rect">
            <a:avLst/>
          </a:prstGeom>
          <a:noFill/>
          <a:ln w="12700">
            <a:noFill/>
            <a:miter lim="800000"/>
            <a:headEnd/>
            <a:tailEnd/>
          </a:ln>
        </p:spPr>
        <p:txBody>
          <a:bodyPr>
            <a:spAutoFit/>
          </a:bodyPr>
          <a:lstStyle/>
          <a:p>
            <a:pPr eaLnBrk="0" hangingPunct="0">
              <a:spcBef>
                <a:spcPct val="50000"/>
              </a:spcBef>
            </a:pPr>
            <a:r>
              <a:rPr lang="en-US" sz="2400"/>
              <a:t>x</a:t>
            </a:r>
            <a:endParaRPr lang="en-AU" sz="2400"/>
          </a:p>
        </p:txBody>
      </p:sp>
      <p:sp>
        <p:nvSpPr>
          <p:cNvPr id="24" name="Text Box 22"/>
          <p:cNvSpPr txBox="1">
            <a:spLocks noChangeArrowheads="1"/>
          </p:cNvSpPr>
          <p:nvPr/>
        </p:nvSpPr>
        <p:spPr bwMode="auto">
          <a:xfrm>
            <a:off x="6804025" y="3355975"/>
            <a:ext cx="381000" cy="457200"/>
          </a:xfrm>
          <a:prstGeom prst="rect">
            <a:avLst/>
          </a:prstGeom>
          <a:noFill/>
          <a:ln w="12700">
            <a:noFill/>
            <a:miter lim="800000"/>
            <a:headEnd/>
            <a:tailEnd/>
          </a:ln>
        </p:spPr>
        <p:txBody>
          <a:bodyPr>
            <a:spAutoFit/>
          </a:bodyPr>
          <a:lstStyle/>
          <a:p>
            <a:pPr eaLnBrk="0" hangingPunct="0">
              <a:spcBef>
                <a:spcPct val="50000"/>
              </a:spcBef>
            </a:pPr>
            <a:r>
              <a:rPr lang="en-US" sz="2400"/>
              <a:t>x</a:t>
            </a:r>
            <a:endParaRPr lang="en-AU" sz="2400"/>
          </a:p>
        </p:txBody>
      </p:sp>
      <p:sp>
        <p:nvSpPr>
          <p:cNvPr id="25" name="Text Box 23"/>
          <p:cNvSpPr txBox="1">
            <a:spLocks noChangeArrowheads="1"/>
          </p:cNvSpPr>
          <p:nvPr/>
        </p:nvSpPr>
        <p:spPr bwMode="auto">
          <a:xfrm>
            <a:off x="7337425" y="3432175"/>
            <a:ext cx="381000" cy="457200"/>
          </a:xfrm>
          <a:prstGeom prst="rect">
            <a:avLst/>
          </a:prstGeom>
          <a:noFill/>
          <a:ln w="12700">
            <a:noFill/>
            <a:miter lim="800000"/>
            <a:headEnd/>
            <a:tailEnd/>
          </a:ln>
        </p:spPr>
        <p:txBody>
          <a:bodyPr>
            <a:spAutoFit/>
          </a:bodyPr>
          <a:lstStyle/>
          <a:p>
            <a:pPr eaLnBrk="0" hangingPunct="0">
              <a:spcBef>
                <a:spcPct val="50000"/>
              </a:spcBef>
            </a:pPr>
            <a:r>
              <a:rPr lang="en-US" sz="2400"/>
              <a:t>x</a:t>
            </a:r>
            <a:endParaRPr lang="en-AU" sz="2400"/>
          </a:p>
        </p:txBody>
      </p:sp>
      <p:sp>
        <p:nvSpPr>
          <p:cNvPr id="26" name="Text Box 24"/>
          <p:cNvSpPr txBox="1">
            <a:spLocks noChangeArrowheads="1"/>
          </p:cNvSpPr>
          <p:nvPr/>
        </p:nvSpPr>
        <p:spPr bwMode="auto">
          <a:xfrm>
            <a:off x="7185025" y="2974975"/>
            <a:ext cx="381000" cy="457200"/>
          </a:xfrm>
          <a:prstGeom prst="rect">
            <a:avLst/>
          </a:prstGeom>
          <a:noFill/>
          <a:ln w="12700">
            <a:noFill/>
            <a:miter lim="800000"/>
            <a:headEnd/>
            <a:tailEnd/>
          </a:ln>
        </p:spPr>
        <p:txBody>
          <a:bodyPr>
            <a:spAutoFit/>
          </a:bodyPr>
          <a:lstStyle/>
          <a:p>
            <a:pPr eaLnBrk="0" hangingPunct="0">
              <a:spcBef>
                <a:spcPct val="50000"/>
              </a:spcBef>
            </a:pPr>
            <a:r>
              <a:rPr lang="en-US" sz="2400"/>
              <a:t>x</a:t>
            </a:r>
            <a:endParaRPr lang="en-AU" sz="2400"/>
          </a:p>
        </p:txBody>
      </p:sp>
      <p:sp>
        <p:nvSpPr>
          <p:cNvPr id="27" name="Text Box 25"/>
          <p:cNvSpPr txBox="1">
            <a:spLocks noChangeArrowheads="1"/>
          </p:cNvSpPr>
          <p:nvPr/>
        </p:nvSpPr>
        <p:spPr bwMode="auto">
          <a:xfrm>
            <a:off x="8099425" y="3432175"/>
            <a:ext cx="381000" cy="457200"/>
          </a:xfrm>
          <a:prstGeom prst="rect">
            <a:avLst/>
          </a:prstGeom>
          <a:noFill/>
          <a:ln w="12700">
            <a:noFill/>
            <a:miter lim="800000"/>
            <a:headEnd/>
            <a:tailEnd/>
          </a:ln>
        </p:spPr>
        <p:txBody>
          <a:bodyPr>
            <a:spAutoFit/>
          </a:bodyPr>
          <a:lstStyle/>
          <a:p>
            <a:pPr eaLnBrk="0" hangingPunct="0">
              <a:spcBef>
                <a:spcPct val="50000"/>
              </a:spcBef>
            </a:pPr>
            <a:r>
              <a:rPr lang="en-US" sz="2400"/>
              <a:t>x</a:t>
            </a:r>
            <a:endParaRPr lang="en-AU" sz="2400"/>
          </a:p>
        </p:txBody>
      </p:sp>
      <p:sp>
        <p:nvSpPr>
          <p:cNvPr id="28" name="Text Box 26"/>
          <p:cNvSpPr txBox="1">
            <a:spLocks noChangeArrowheads="1"/>
          </p:cNvSpPr>
          <p:nvPr/>
        </p:nvSpPr>
        <p:spPr bwMode="auto">
          <a:xfrm>
            <a:off x="8709025" y="3889375"/>
            <a:ext cx="457200" cy="457200"/>
          </a:xfrm>
          <a:prstGeom prst="rect">
            <a:avLst/>
          </a:prstGeom>
          <a:noFill/>
          <a:ln w="12700">
            <a:noFill/>
            <a:miter lim="800000"/>
            <a:headEnd/>
            <a:tailEnd/>
          </a:ln>
        </p:spPr>
        <p:txBody>
          <a:bodyPr>
            <a:spAutoFit/>
          </a:bodyPr>
          <a:lstStyle/>
          <a:p>
            <a:pPr eaLnBrk="0" hangingPunct="0">
              <a:spcBef>
                <a:spcPct val="50000"/>
              </a:spcBef>
            </a:pPr>
            <a:r>
              <a:rPr lang="en-US" sz="2400" i="1"/>
              <a:t>x</a:t>
            </a:r>
            <a:endParaRPr lang="en-AU" sz="2400" i="1"/>
          </a:p>
        </p:txBody>
      </p:sp>
      <p:sp>
        <p:nvSpPr>
          <p:cNvPr id="29" name="Text Box 27"/>
          <p:cNvSpPr txBox="1">
            <a:spLocks noChangeArrowheads="1"/>
          </p:cNvSpPr>
          <p:nvPr/>
        </p:nvSpPr>
        <p:spPr bwMode="auto">
          <a:xfrm>
            <a:off x="6575425" y="1755775"/>
            <a:ext cx="381000" cy="457200"/>
          </a:xfrm>
          <a:prstGeom prst="rect">
            <a:avLst/>
          </a:prstGeom>
          <a:noFill/>
          <a:ln w="12700">
            <a:noFill/>
            <a:miter lim="800000"/>
            <a:headEnd/>
            <a:tailEnd/>
          </a:ln>
        </p:spPr>
        <p:txBody>
          <a:bodyPr>
            <a:spAutoFit/>
          </a:bodyPr>
          <a:lstStyle/>
          <a:p>
            <a:pPr eaLnBrk="0" hangingPunct="0">
              <a:spcBef>
                <a:spcPct val="50000"/>
              </a:spcBef>
            </a:pPr>
            <a:r>
              <a:rPr lang="en-US" sz="2400" i="1"/>
              <a:t>p</a:t>
            </a:r>
            <a:endParaRPr lang="en-AU" sz="2400" i="1"/>
          </a:p>
        </p:txBody>
      </p:sp>
      <p:sp>
        <p:nvSpPr>
          <p:cNvPr id="30" name="Text Box 29"/>
          <p:cNvSpPr txBox="1">
            <a:spLocks noChangeArrowheads="1"/>
          </p:cNvSpPr>
          <p:nvPr/>
        </p:nvSpPr>
        <p:spPr bwMode="auto">
          <a:xfrm>
            <a:off x="776288" y="1484313"/>
            <a:ext cx="1997075" cy="457200"/>
          </a:xfrm>
          <a:prstGeom prst="rect">
            <a:avLst/>
          </a:prstGeom>
          <a:noFill/>
          <a:ln w="12700">
            <a:noFill/>
            <a:miter lim="800000"/>
            <a:headEnd/>
            <a:tailEnd/>
          </a:ln>
        </p:spPr>
        <p:txBody>
          <a:bodyPr>
            <a:spAutoFit/>
          </a:bodyPr>
          <a:lstStyle/>
          <a:p>
            <a:pPr eaLnBrk="0" hangingPunct="0">
              <a:spcBef>
                <a:spcPct val="50000"/>
              </a:spcBef>
            </a:pPr>
            <a:r>
              <a:rPr lang="en-US" sz="2400" b="1"/>
              <a:t>Cumulative</a:t>
            </a:r>
          </a:p>
        </p:txBody>
      </p:sp>
      <p:sp>
        <p:nvSpPr>
          <p:cNvPr id="31" name="Text Box 30"/>
          <p:cNvSpPr txBox="1">
            <a:spLocks noChangeArrowheads="1"/>
          </p:cNvSpPr>
          <p:nvPr/>
        </p:nvSpPr>
        <p:spPr bwMode="auto">
          <a:xfrm>
            <a:off x="3729038" y="1484313"/>
            <a:ext cx="1997075" cy="457200"/>
          </a:xfrm>
          <a:prstGeom prst="rect">
            <a:avLst/>
          </a:prstGeom>
          <a:noFill/>
          <a:ln w="12700">
            <a:noFill/>
            <a:miter lim="800000"/>
            <a:headEnd/>
            <a:tailEnd/>
          </a:ln>
        </p:spPr>
        <p:txBody>
          <a:bodyPr>
            <a:spAutoFit/>
          </a:bodyPr>
          <a:lstStyle/>
          <a:p>
            <a:pPr eaLnBrk="0" hangingPunct="0">
              <a:spcBef>
                <a:spcPct val="50000"/>
              </a:spcBef>
            </a:pPr>
            <a:r>
              <a:rPr lang="en-US" sz="2400" b="1"/>
              <a:t>Incremental</a:t>
            </a:r>
          </a:p>
        </p:txBody>
      </p:sp>
      <p:sp>
        <p:nvSpPr>
          <p:cNvPr id="32" name="Line 31"/>
          <p:cNvSpPr>
            <a:spLocks noChangeShapeType="1"/>
          </p:cNvSpPr>
          <p:nvPr/>
        </p:nvSpPr>
        <p:spPr bwMode="auto">
          <a:xfrm>
            <a:off x="849313" y="1916113"/>
            <a:ext cx="1600200" cy="0"/>
          </a:xfrm>
          <a:prstGeom prst="line">
            <a:avLst/>
          </a:prstGeom>
          <a:noFill/>
          <a:ln w="12700">
            <a:solidFill>
              <a:schemeClr val="tx1"/>
            </a:solidFill>
            <a:round/>
            <a:headEnd/>
            <a:tailEnd/>
          </a:ln>
        </p:spPr>
        <p:txBody>
          <a:bodyPr/>
          <a:lstStyle/>
          <a:p>
            <a:endParaRPr lang="en-US"/>
          </a:p>
        </p:txBody>
      </p:sp>
      <p:sp>
        <p:nvSpPr>
          <p:cNvPr id="33" name="Line 32"/>
          <p:cNvSpPr>
            <a:spLocks noChangeShapeType="1"/>
          </p:cNvSpPr>
          <p:nvPr/>
        </p:nvSpPr>
        <p:spPr bwMode="auto">
          <a:xfrm>
            <a:off x="3800475" y="1916113"/>
            <a:ext cx="1676400" cy="0"/>
          </a:xfrm>
          <a:prstGeom prst="line">
            <a:avLst/>
          </a:prstGeom>
          <a:noFill/>
          <a:ln w="12700">
            <a:solidFill>
              <a:schemeClr val="tx1"/>
            </a:solidFill>
            <a:round/>
            <a:headEnd/>
            <a:tailEnd/>
          </a:ln>
        </p:spPr>
        <p:txBody>
          <a:bodyPr/>
          <a:lstStyle/>
          <a:p>
            <a:endParaRPr lang="en-US"/>
          </a:p>
        </p:txBody>
      </p:sp>
      <p:sp>
        <p:nvSpPr>
          <p:cNvPr id="34" name="Slide Number Placeholder 32"/>
          <p:cNvSpPr txBox="1">
            <a:spLocks/>
          </p:cNvSpPr>
          <p:nvPr/>
        </p:nvSpPr>
        <p:spPr bwMode="auto">
          <a:xfrm>
            <a:off x="6465888" y="5876925"/>
            <a:ext cx="2133600" cy="365125"/>
          </a:xfrm>
          <a:prstGeom prst="rect">
            <a:avLst/>
          </a:prstGeom>
          <a:noFill/>
          <a:ln w="9525">
            <a:noFill/>
            <a:miter lim="800000"/>
            <a:headEnd/>
            <a:tailEnd/>
          </a:ln>
        </p:spPr>
        <p:txBody>
          <a:bodyPr/>
          <a:lstStyle/>
          <a:p>
            <a:endParaRPr lang="en-US"/>
          </a:p>
        </p:txBody>
      </p:sp>
      <p:sp>
        <p:nvSpPr>
          <p:cNvPr id="35" name="TextBox 33"/>
          <p:cNvSpPr txBox="1">
            <a:spLocks noChangeArrowheads="1"/>
          </p:cNvSpPr>
          <p:nvPr/>
        </p:nvSpPr>
        <p:spPr bwMode="auto">
          <a:xfrm>
            <a:off x="3944938" y="5157788"/>
            <a:ext cx="5329237" cy="400050"/>
          </a:xfrm>
          <a:prstGeom prst="rect">
            <a:avLst/>
          </a:prstGeom>
          <a:noFill/>
          <a:ln w="9525">
            <a:noFill/>
            <a:miter lim="800000"/>
            <a:headEnd/>
            <a:tailEnd/>
          </a:ln>
        </p:spPr>
        <p:txBody>
          <a:bodyPr>
            <a:spAutoFit/>
          </a:bodyPr>
          <a:lstStyle/>
          <a:p>
            <a:r>
              <a:rPr lang="en-US" sz="2000"/>
              <a:t>Link ratio b has no predictive power</a:t>
            </a:r>
          </a:p>
        </p:txBody>
      </p:sp>
      <p:sp>
        <p:nvSpPr>
          <p:cNvPr id="36" name="TextBox 35">
            <a:extLst>
              <a:ext uri="{FF2B5EF4-FFF2-40B4-BE49-F238E27FC236}">
                <a16:creationId xmlns:a16="http://schemas.microsoft.com/office/drawing/2014/main" id="{FE015135-0926-4941-85D7-2070F0485380}"/>
              </a:ext>
            </a:extLst>
          </p:cNvPr>
          <p:cNvSpPr txBox="1"/>
          <p:nvPr/>
        </p:nvSpPr>
        <p:spPr>
          <a:xfrm>
            <a:off x="838200" y="55525"/>
            <a:ext cx="6638738" cy="369332"/>
          </a:xfrm>
          <a:prstGeom prst="rect">
            <a:avLst/>
          </a:prstGeom>
          <a:noFill/>
        </p:spPr>
        <p:txBody>
          <a:bodyPr wrap="square" rtlCol="0">
            <a:spAutoFit/>
          </a:bodyPr>
          <a:lstStyle/>
          <a:p>
            <a:r>
              <a:rPr lang="en-US">
                <a:solidFill>
                  <a:schemeClr val="bg1"/>
                </a:solidFill>
              </a:rPr>
              <a:t>Regression formulation of standard link ratio methods and extensions</a:t>
            </a:r>
            <a:endParaRPr lang="en-AU">
              <a:solidFill>
                <a:schemeClr val="bg1"/>
              </a:solidFill>
            </a:endParaRPr>
          </a:p>
        </p:txBody>
      </p:sp>
    </p:spTree>
    <p:extLst>
      <p:ext uri="{BB962C8B-B14F-4D97-AF65-F5344CB8AC3E}">
        <p14:creationId xmlns:p14="http://schemas.microsoft.com/office/powerpoint/2010/main" val="4373410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pPr eaLnBrk="1" hangingPunct="1"/>
            <a:r>
              <a:rPr lang="en-US" dirty="0"/>
              <a:t>Is assumption   E(p | x ) = a + (b-1) x   tenable?</a:t>
            </a:r>
          </a:p>
        </p:txBody>
      </p:sp>
      <p:sp>
        <p:nvSpPr>
          <p:cNvPr id="5" name="Content Placeholder 2"/>
          <p:cNvSpPr>
            <a:spLocks noGrp="1"/>
          </p:cNvSpPr>
          <p:nvPr>
            <p:ph idx="1"/>
          </p:nvPr>
        </p:nvSpPr>
        <p:spPr>
          <a:xfrm>
            <a:off x="838200" y="1673225"/>
            <a:ext cx="10515600" cy="4168217"/>
          </a:xfrm>
        </p:spPr>
        <p:txBody>
          <a:bodyPr>
            <a:normAutofit/>
          </a:bodyPr>
          <a:lstStyle/>
          <a:p>
            <a:pPr eaLnBrk="1" hangingPunct="1"/>
            <a:r>
              <a:rPr lang="en-US" dirty="0"/>
              <a:t>Note:  If </a:t>
            </a:r>
            <a:r>
              <a:rPr lang="en-US" dirty="0" err="1"/>
              <a:t>corr</a:t>
            </a:r>
            <a:r>
              <a:rPr lang="en-US" dirty="0"/>
              <a:t>(x, p) = 0,  then </a:t>
            </a:r>
            <a:r>
              <a:rPr lang="en-US" dirty="0" err="1"/>
              <a:t>corr</a:t>
            </a:r>
            <a:r>
              <a:rPr lang="en-US" dirty="0"/>
              <a:t>((b-1)x, p) = 0 </a:t>
            </a:r>
          </a:p>
          <a:p>
            <a:pPr eaLnBrk="1" hangingPunct="1"/>
            <a:r>
              <a:rPr lang="en-US" dirty="0"/>
              <a:t>If x, p uncorrelated, no link ratio has predictive power</a:t>
            </a:r>
          </a:p>
          <a:p>
            <a:pPr eaLnBrk="1" hangingPunct="1"/>
            <a:r>
              <a:rPr lang="en-US" dirty="0"/>
              <a:t>Ratio selection by actuarial judgment can’t overcome zero correlation.</a:t>
            </a:r>
          </a:p>
        </p:txBody>
      </p:sp>
      <p:sp>
        <p:nvSpPr>
          <p:cNvPr id="7" name="Slide Number Placeholder 4"/>
          <p:cNvSpPr>
            <a:spLocks noGrp="1"/>
          </p:cNvSpPr>
          <p:nvPr>
            <p:ph type="sldNum" sz="quarter" idx="12"/>
          </p:nvPr>
        </p:nvSpPr>
        <p:spPr bwMode="auto">
          <a:prstGeom prst="rect">
            <a:avLst/>
          </a:prstGeom>
          <a:ln>
            <a:miter lim="800000"/>
            <a:headEnd/>
            <a:tailEnd/>
          </a:ln>
        </p:spPr>
        <p:txBody>
          <a:bodyPr numCol="1" compatLnSpc="1">
            <a:prstTxWarp prst="textNoShape">
              <a:avLst/>
            </a:prstTxWarp>
          </a:bodyPr>
          <a:lstStyle/>
          <a:p>
            <a:pPr fontAlgn="base">
              <a:spcBef>
                <a:spcPct val="0"/>
              </a:spcBef>
              <a:spcAft>
                <a:spcPct val="0"/>
              </a:spcAft>
              <a:defRPr/>
            </a:pPr>
            <a:fld id="{2CAFA026-FEE7-4C9F-8242-7C076670559C}" type="slidenum">
              <a:rPr lang="en-US" smtClean="0"/>
              <a:pPr fontAlgn="base">
                <a:spcBef>
                  <a:spcPct val="0"/>
                </a:spcBef>
                <a:spcAft>
                  <a:spcPct val="0"/>
                </a:spcAft>
                <a:defRPr/>
              </a:pPr>
              <a:t>13</a:t>
            </a:fld>
            <a:endParaRPr lang="en-US"/>
          </a:p>
        </p:txBody>
      </p:sp>
      <p:sp>
        <p:nvSpPr>
          <p:cNvPr id="6" name="Content Placeholder 2"/>
          <p:cNvSpPr txBox="1">
            <a:spLocks/>
          </p:cNvSpPr>
          <p:nvPr/>
        </p:nvSpPr>
        <p:spPr>
          <a:xfrm>
            <a:off x="6321425" y="3573463"/>
            <a:ext cx="3168650" cy="295116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Corr. often close to 0</a:t>
            </a:r>
          </a:p>
          <a:p>
            <a:r>
              <a:rPr lang="en-US"/>
              <a:t>Sometimes not</a:t>
            </a:r>
          </a:p>
          <a:p>
            <a:pPr lvl="1"/>
            <a:r>
              <a:rPr lang="en-US"/>
              <a:t>Does this imply ratios are a good model?</a:t>
            </a:r>
          </a:p>
          <a:p>
            <a:pPr lvl="1"/>
            <a:r>
              <a:rPr lang="en-US"/>
              <a:t>Ranges?</a:t>
            </a:r>
          </a:p>
        </p:txBody>
      </p:sp>
      <p:grpSp>
        <p:nvGrpSpPr>
          <p:cNvPr id="8" name="Group 5"/>
          <p:cNvGrpSpPr>
            <a:grpSpLocks/>
          </p:cNvGrpSpPr>
          <p:nvPr/>
        </p:nvGrpSpPr>
        <p:grpSpPr bwMode="auto">
          <a:xfrm>
            <a:off x="1063625" y="3906838"/>
            <a:ext cx="5062538" cy="2855912"/>
            <a:chOff x="1617" y="2410"/>
            <a:chExt cx="3189" cy="1888"/>
          </a:xfrm>
        </p:grpSpPr>
        <p:grpSp>
          <p:nvGrpSpPr>
            <p:cNvPr id="9" name="Group 6"/>
            <p:cNvGrpSpPr>
              <a:grpSpLocks/>
            </p:cNvGrpSpPr>
            <p:nvPr/>
          </p:nvGrpSpPr>
          <p:grpSpPr bwMode="auto">
            <a:xfrm>
              <a:off x="1617" y="2410"/>
              <a:ext cx="3189" cy="1888"/>
              <a:chOff x="797" y="1161"/>
              <a:chExt cx="4072" cy="1888"/>
            </a:xfrm>
          </p:grpSpPr>
          <p:sp>
            <p:nvSpPr>
              <p:cNvPr id="23" name="Line 7"/>
              <p:cNvSpPr>
                <a:spLocks noChangeShapeType="1"/>
              </p:cNvSpPr>
              <p:nvPr/>
            </p:nvSpPr>
            <p:spPr bwMode="auto">
              <a:xfrm>
                <a:off x="1029" y="2658"/>
                <a:ext cx="3840" cy="0"/>
              </a:xfrm>
              <a:prstGeom prst="line">
                <a:avLst/>
              </a:prstGeom>
              <a:noFill/>
              <a:ln w="9525">
                <a:solidFill>
                  <a:schemeClr val="tx1"/>
                </a:solidFill>
                <a:round/>
                <a:headEnd/>
                <a:tailEnd type="stealth" w="med" len="lg"/>
              </a:ln>
            </p:spPr>
            <p:txBody>
              <a:bodyPr/>
              <a:lstStyle/>
              <a:p>
                <a:endParaRPr lang="en-US"/>
              </a:p>
            </p:txBody>
          </p:sp>
          <p:sp>
            <p:nvSpPr>
              <p:cNvPr id="24" name="Line 8"/>
              <p:cNvSpPr>
                <a:spLocks noChangeShapeType="1"/>
              </p:cNvSpPr>
              <p:nvPr/>
            </p:nvSpPr>
            <p:spPr bwMode="auto">
              <a:xfrm flipV="1">
                <a:off x="1029" y="1161"/>
                <a:ext cx="0" cy="1504"/>
              </a:xfrm>
              <a:prstGeom prst="line">
                <a:avLst/>
              </a:prstGeom>
              <a:noFill/>
              <a:ln w="9525">
                <a:solidFill>
                  <a:schemeClr val="tx1"/>
                </a:solidFill>
                <a:round/>
                <a:headEnd/>
                <a:tailEnd type="stealth" w="med" len="lg"/>
              </a:ln>
            </p:spPr>
            <p:txBody>
              <a:bodyPr/>
              <a:lstStyle/>
              <a:p>
                <a:endParaRPr lang="en-US"/>
              </a:p>
            </p:txBody>
          </p:sp>
          <p:sp>
            <p:nvSpPr>
              <p:cNvPr id="25" name="Text Box 9"/>
              <p:cNvSpPr txBox="1">
                <a:spLocks noChangeArrowheads="1"/>
              </p:cNvSpPr>
              <p:nvPr/>
            </p:nvSpPr>
            <p:spPr bwMode="auto">
              <a:xfrm>
                <a:off x="797" y="1252"/>
                <a:ext cx="240" cy="381"/>
              </a:xfrm>
              <a:prstGeom prst="rect">
                <a:avLst/>
              </a:prstGeom>
              <a:noFill/>
              <a:ln w="9525">
                <a:noFill/>
                <a:miter lim="800000"/>
                <a:headEnd/>
                <a:tailEnd/>
              </a:ln>
            </p:spPr>
            <p:txBody>
              <a:bodyPr>
                <a:spAutoFit/>
              </a:bodyPr>
              <a:lstStyle/>
              <a:p>
                <a:pPr>
                  <a:spcBef>
                    <a:spcPct val="50000"/>
                  </a:spcBef>
                </a:pPr>
                <a:r>
                  <a:rPr lang="en-US" sz="2400" i="1"/>
                  <a:t>p</a:t>
                </a:r>
              </a:p>
            </p:txBody>
          </p:sp>
          <p:sp>
            <p:nvSpPr>
              <p:cNvPr id="26" name="Text Box 10"/>
              <p:cNvSpPr txBox="1">
                <a:spLocks noChangeArrowheads="1"/>
              </p:cNvSpPr>
              <p:nvPr/>
            </p:nvSpPr>
            <p:spPr bwMode="auto">
              <a:xfrm>
                <a:off x="4562" y="2668"/>
                <a:ext cx="240" cy="381"/>
              </a:xfrm>
              <a:prstGeom prst="rect">
                <a:avLst/>
              </a:prstGeom>
              <a:noFill/>
              <a:ln w="9525">
                <a:noFill/>
                <a:miter lim="800000"/>
                <a:headEnd/>
                <a:tailEnd/>
              </a:ln>
            </p:spPr>
            <p:txBody>
              <a:bodyPr>
                <a:spAutoFit/>
              </a:bodyPr>
              <a:lstStyle/>
              <a:p>
                <a:pPr>
                  <a:spcBef>
                    <a:spcPct val="50000"/>
                  </a:spcBef>
                </a:pPr>
                <a:r>
                  <a:rPr lang="en-US" sz="2400" i="1"/>
                  <a:t>x</a:t>
                </a:r>
              </a:p>
            </p:txBody>
          </p:sp>
        </p:grpSp>
        <p:sp>
          <p:nvSpPr>
            <p:cNvPr id="10" name="Line 11"/>
            <p:cNvSpPr>
              <a:spLocks noChangeShapeType="1"/>
            </p:cNvSpPr>
            <p:nvPr/>
          </p:nvSpPr>
          <p:spPr bwMode="auto">
            <a:xfrm rot="1499261" flipV="1">
              <a:off x="1707" y="2665"/>
              <a:ext cx="2744" cy="1270"/>
            </a:xfrm>
            <a:prstGeom prst="line">
              <a:avLst/>
            </a:prstGeom>
            <a:noFill/>
            <a:ln w="9525">
              <a:solidFill>
                <a:srgbClr val="669900"/>
              </a:solidFill>
              <a:round/>
              <a:headEnd/>
              <a:tailEnd/>
            </a:ln>
          </p:spPr>
          <p:txBody>
            <a:bodyPr/>
            <a:lstStyle/>
            <a:p>
              <a:endParaRPr lang="en-US"/>
            </a:p>
          </p:txBody>
        </p:sp>
        <p:grpSp>
          <p:nvGrpSpPr>
            <p:cNvPr id="11" name="Group 12"/>
            <p:cNvGrpSpPr>
              <a:grpSpLocks/>
            </p:cNvGrpSpPr>
            <p:nvPr/>
          </p:nvGrpSpPr>
          <p:grpSpPr bwMode="auto">
            <a:xfrm>
              <a:off x="1979" y="2784"/>
              <a:ext cx="2042" cy="997"/>
              <a:chOff x="1979" y="2784"/>
              <a:chExt cx="2042" cy="997"/>
            </a:xfrm>
          </p:grpSpPr>
          <p:sp>
            <p:nvSpPr>
              <p:cNvPr id="12" name="AutoShape 13"/>
              <p:cNvSpPr>
                <a:spLocks noChangeArrowheads="1"/>
              </p:cNvSpPr>
              <p:nvPr/>
            </p:nvSpPr>
            <p:spPr bwMode="auto">
              <a:xfrm rot="1499261">
                <a:off x="3984" y="2832"/>
                <a:ext cx="37" cy="37"/>
              </a:xfrm>
              <a:prstGeom prst="flowChartConnector">
                <a:avLst/>
              </a:prstGeom>
              <a:solidFill>
                <a:srgbClr val="000066"/>
              </a:solidFill>
              <a:ln w="9525">
                <a:solidFill>
                  <a:schemeClr val="tx1"/>
                </a:solidFill>
                <a:round/>
                <a:headEnd/>
                <a:tailEnd/>
              </a:ln>
            </p:spPr>
            <p:txBody>
              <a:bodyPr wrap="none" anchor="ctr"/>
              <a:lstStyle/>
              <a:p>
                <a:endParaRPr lang="en-US"/>
              </a:p>
            </p:txBody>
          </p:sp>
          <p:sp>
            <p:nvSpPr>
              <p:cNvPr id="13" name="AutoShape 14"/>
              <p:cNvSpPr>
                <a:spLocks noChangeArrowheads="1"/>
              </p:cNvSpPr>
              <p:nvPr/>
            </p:nvSpPr>
            <p:spPr bwMode="auto">
              <a:xfrm rot="1499261">
                <a:off x="3936" y="3744"/>
                <a:ext cx="38" cy="37"/>
              </a:xfrm>
              <a:prstGeom prst="flowChartConnector">
                <a:avLst/>
              </a:prstGeom>
              <a:solidFill>
                <a:srgbClr val="000066"/>
              </a:solidFill>
              <a:ln w="9525">
                <a:solidFill>
                  <a:schemeClr val="tx1"/>
                </a:solidFill>
                <a:round/>
                <a:headEnd/>
                <a:tailEnd/>
              </a:ln>
            </p:spPr>
            <p:txBody>
              <a:bodyPr wrap="none" anchor="ctr"/>
              <a:lstStyle/>
              <a:p>
                <a:endParaRPr lang="en-US"/>
              </a:p>
            </p:txBody>
          </p:sp>
          <p:sp>
            <p:nvSpPr>
              <p:cNvPr id="14" name="AutoShape 15"/>
              <p:cNvSpPr>
                <a:spLocks noChangeArrowheads="1"/>
              </p:cNvSpPr>
              <p:nvPr/>
            </p:nvSpPr>
            <p:spPr bwMode="auto">
              <a:xfrm rot="1499261">
                <a:off x="3504" y="2784"/>
                <a:ext cx="38" cy="36"/>
              </a:xfrm>
              <a:prstGeom prst="flowChartConnector">
                <a:avLst/>
              </a:prstGeom>
              <a:solidFill>
                <a:srgbClr val="000066"/>
              </a:solidFill>
              <a:ln w="9525">
                <a:solidFill>
                  <a:schemeClr val="tx1"/>
                </a:solidFill>
                <a:round/>
                <a:headEnd/>
                <a:tailEnd/>
              </a:ln>
            </p:spPr>
            <p:txBody>
              <a:bodyPr wrap="none" anchor="ctr"/>
              <a:lstStyle/>
              <a:p>
                <a:endParaRPr lang="en-US"/>
              </a:p>
            </p:txBody>
          </p:sp>
          <p:sp>
            <p:nvSpPr>
              <p:cNvPr id="15" name="AutoShape 16"/>
              <p:cNvSpPr>
                <a:spLocks noChangeArrowheads="1"/>
              </p:cNvSpPr>
              <p:nvPr/>
            </p:nvSpPr>
            <p:spPr bwMode="auto">
              <a:xfrm rot="1499261">
                <a:off x="2938" y="3660"/>
                <a:ext cx="38" cy="36"/>
              </a:xfrm>
              <a:prstGeom prst="flowChartConnector">
                <a:avLst/>
              </a:prstGeom>
              <a:solidFill>
                <a:srgbClr val="000066"/>
              </a:solidFill>
              <a:ln w="9525">
                <a:solidFill>
                  <a:schemeClr val="tx1"/>
                </a:solidFill>
                <a:round/>
                <a:headEnd/>
                <a:tailEnd/>
              </a:ln>
            </p:spPr>
            <p:txBody>
              <a:bodyPr wrap="none" anchor="ctr"/>
              <a:lstStyle/>
              <a:p>
                <a:endParaRPr lang="en-US"/>
              </a:p>
            </p:txBody>
          </p:sp>
          <p:sp>
            <p:nvSpPr>
              <p:cNvPr id="16" name="AutoShape 17"/>
              <p:cNvSpPr>
                <a:spLocks noChangeArrowheads="1"/>
              </p:cNvSpPr>
              <p:nvPr/>
            </p:nvSpPr>
            <p:spPr bwMode="auto">
              <a:xfrm rot="1499261">
                <a:off x="2411" y="2880"/>
                <a:ext cx="37" cy="37"/>
              </a:xfrm>
              <a:prstGeom prst="flowChartConnector">
                <a:avLst/>
              </a:prstGeom>
              <a:solidFill>
                <a:srgbClr val="000066"/>
              </a:solidFill>
              <a:ln w="9525">
                <a:solidFill>
                  <a:schemeClr val="tx1"/>
                </a:solidFill>
                <a:round/>
                <a:headEnd/>
                <a:tailEnd/>
              </a:ln>
            </p:spPr>
            <p:txBody>
              <a:bodyPr wrap="none" anchor="ctr"/>
              <a:lstStyle/>
              <a:p>
                <a:endParaRPr lang="en-US"/>
              </a:p>
            </p:txBody>
          </p:sp>
          <p:sp>
            <p:nvSpPr>
              <p:cNvPr id="17" name="AutoShape 18"/>
              <p:cNvSpPr>
                <a:spLocks noChangeArrowheads="1"/>
              </p:cNvSpPr>
              <p:nvPr/>
            </p:nvSpPr>
            <p:spPr bwMode="auto">
              <a:xfrm rot="1499261">
                <a:off x="1979" y="3323"/>
                <a:ext cx="37" cy="37"/>
              </a:xfrm>
              <a:prstGeom prst="flowChartConnector">
                <a:avLst/>
              </a:prstGeom>
              <a:solidFill>
                <a:srgbClr val="000066"/>
              </a:solidFill>
              <a:ln w="9525">
                <a:solidFill>
                  <a:schemeClr val="tx1"/>
                </a:solidFill>
                <a:round/>
                <a:headEnd/>
                <a:tailEnd/>
              </a:ln>
            </p:spPr>
            <p:txBody>
              <a:bodyPr wrap="none" anchor="ctr"/>
              <a:lstStyle/>
              <a:p>
                <a:endParaRPr lang="en-US"/>
              </a:p>
            </p:txBody>
          </p:sp>
          <p:sp>
            <p:nvSpPr>
              <p:cNvPr id="18" name="AutoShape 19"/>
              <p:cNvSpPr>
                <a:spLocks noChangeArrowheads="1"/>
              </p:cNvSpPr>
              <p:nvPr/>
            </p:nvSpPr>
            <p:spPr bwMode="auto">
              <a:xfrm rot="1499261">
                <a:off x="3600" y="3600"/>
                <a:ext cx="37" cy="37"/>
              </a:xfrm>
              <a:prstGeom prst="flowChartConnector">
                <a:avLst/>
              </a:prstGeom>
              <a:solidFill>
                <a:srgbClr val="000066"/>
              </a:solidFill>
              <a:ln w="9525">
                <a:solidFill>
                  <a:schemeClr val="tx1"/>
                </a:solidFill>
                <a:round/>
                <a:headEnd/>
                <a:tailEnd/>
              </a:ln>
            </p:spPr>
            <p:txBody>
              <a:bodyPr wrap="none" anchor="ctr"/>
              <a:lstStyle/>
              <a:p>
                <a:endParaRPr lang="en-US"/>
              </a:p>
            </p:txBody>
          </p:sp>
          <p:sp>
            <p:nvSpPr>
              <p:cNvPr id="19" name="AutoShape 20"/>
              <p:cNvSpPr>
                <a:spLocks noChangeArrowheads="1"/>
              </p:cNvSpPr>
              <p:nvPr/>
            </p:nvSpPr>
            <p:spPr bwMode="auto">
              <a:xfrm rot="1499261">
                <a:off x="3264" y="3024"/>
                <a:ext cx="37" cy="36"/>
              </a:xfrm>
              <a:prstGeom prst="flowChartConnector">
                <a:avLst/>
              </a:prstGeom>
              <a:solidFill>
                <a:srgbClr val="000066"/>
              </a:solidFill>
              <a:ln w="9525">
                <a:solidFill>
                  <a:schemeClr val="tx1"/>
                </a:solidFill>
                <a:round/>
                <a:headEnd/>
                <a:tailEnd/>
              </a:ln>
            </p:spPr>
            <p:txBody>
              <a:bodyPr wrap="none" anchor="ctr"/>
              <a:lstStyle/>
              <a:p>
                <a:endParaRPr lang="en-US"/>
              </a:p>
            </p:txBody>
          </p:sp>
          <p:sp>
            <p:nvSpPr>
              <p:cNvPr id="20" name="AutoShape 21"/>
              <p:cNvSpPr>
                <a:spLocks noChangeArrowheads="1"/>
              </p:cNvSpPr>
              <p:nvPr/>
            </p:nvSpPr>
            <p:spPr bwMode="auto">
              <a:xfrm rot="1499261">
                <a:off x="3370" y="3324"/>
                <a:ext cx="38" cy="36"/>
              </a:xfrm>
              <a:prstGeom prst="flowChartConnector">
                <a:avLst/>
              </a:prstGeom>
              <a:solidFill>
                <a:srgbClr val="000066"/>
              </a:solidFill>
              <a:ln w="9525">
                <a:solidFill>
                  <a:schemeClr val="tx1"/>
                </a:solidFill>
                <a:round/>
                <a:headEnd/>
                <a:tailEnd/>
              </a:ln>
            </p:spPr>
            <p:txBody>
              <a:bodyPr wrap="none" anchor="ctr"/>
              <a:lstStyle/>
              <a:p>
                <a:endParaRPr lang="en-US"/>
              </a:p>
            </p:txBody>
          </p:sp>
          <p:sp>
            <p:nvSpPr>
              <p:cNvPr id="21" name="AutoShape 22"/>
              <p:cNvSpPr>
                <a:spLocks noChangeArrowheads="1"/>
              </p:cNvSpPr>
              <p:nvPr/>
            </p:nvSpPr>
            <p:spPr bwMode="auto">
              <a:xfrm rot="1499261">
                <a:off x="3120" y="3324"/>
                <a:ext cx="37" cy="36"/>
              </a:xfrm>
              <a:prstGeom prst="flowChartConnector">
                <a:avLst/>
              </a:prstGeom>
              <a:solidFill>
                <a:srgbClr val="000066"/>
              </a:solidFill>
              <a:ln w="9525">
                <a:solidFill>
                  <a:schemeClr val="tx1"/>
                </a:solidFill>
                <a:round/>
                <a:headEnd/>
                <a:tailEnd/>
              </a:ln>
            </p:spPr>
            <p:txBody>
              <a:bodyPr wrap="none" anchor="ctr"/>
              <a:lstStyle/>
              <a:p>
                <a:endParaRPr lang="en-US"/>
              </a:p>
            </p:txBody>
          </p:sp>
          <p:sp>
            <p:nvSpPr>
              <p:cNvPr id="22" name="AutoShape 23"/>
              <p:cNvSpPr>
                <a:spLocks noChangeArrowheads="1"/>
              </p:cNvSpPr>
              <p:nvPr/>
            </p:nvSpPr>
            <p:spPr bwMode="auto">
              <a:xfrm rot="1499261">
                <a:off x="2554" y="3289"/>
                <a:ext cx="38" cy="37"/>
              </a:xfrm>
              <a:prstGeom prst="flowChartConnector">
                <a:avLst/>
              </a:prstGeom>
              <a:solidFill>
                <a:srgbClr val="000066"/>
              </a:solidFill>
              <a:ln w="9525">
                <a:solidFill>
                  <a:schemeClr val="tx1"/>
                </a:solidFill>
                <a:round/>
                <a:headEnd/>
                <a:tailEnd/>
              </a:ln>
            </p:spPr>
            <p:txBody>
              <a:bodyPr wrap="none" anchor="ctr"/>
              <a:lstStyle/>
              <a:p>
                <a:endParaRPr lang="en-US"/>
              </a:p>
            </p:txBody>
          </p:sp>
        </p:grpSp>
      </p:grpSp>
      <p:sp>
        <p:nvSpPr>
          <p:cNvPr id="27" name="Line 8"/>
          <p:cNvSpPr>
            <a:spLocks noChangeShapeType="1"/>
          </p:cNvSpPr>
          <p:nvPr/>
        </p:nvSpPr>
        <p:spPr bwMode="auto">
          <a:xfrm flipV="1">
            <a:off x="1352550" y="4111625"/>
            <a:ext cx="1944688" cy="2089150"/>
          </a:xfrm>
          <a:prstGeom prst="line">
            <a:avLst/>
          </a:prstGeom>
          <a:noFill/>
          <a:ln w="19050">
            <a:solidFill>
              <a:schemeClr val="tx1"/>
            </a:solidFill>
            <a:round/>
            <a:headEnd/>
            <a:tailEnd type="stealth" w="med" len="lg"/>
          </a:ln>
        </p:spPr>
        <p:txBody>
          <a:bodyPr>
            <a:spAutoFit/>
          </a:bodyPr>
          <a:lstStyle/>
          <a:p>
            <a:endParaRPr lang="en-US"/>
          </a:p>
        </p:txBody>
      </p:sp>
      <p:sp>
        <p:nvSpPr>
          <p:cNvPr id="28" name="Line 9"/>
          <p:cNvSpPr>
            <a:spLocks noChangeShapeType="1"/>
          </p:cNvSpPr>
          <p:nvPr/>
        </p:nvSpPr>
        <p:spPr bwMode="auto">
          <a:xfrm flipV="1">
            <a:off x="1352550" y="5300663"/>
            <a:ext cx="2808288" cy="900112"/>
          </a:xfrm>
          <a:prstGeom prst="line">
            <a:avLst/>
          </a:prstGeom>
          <a:noFill/>
          <a:ln w="19050">
            <a:solidFill>
              <a:schemeClr val="tx1"/>
            </a:solidFill>
            <a:round/>
            <a:headEnd/>
            <a:tailEnd type="stealth" w="med" len="lg"/>
          </a:ln>
        </p:spPr>
        <p:txBody>
          <a:bodyPr>
            <a:spAutoFit/>
          </a:bodyPr>
          <a:lstStyle/>
          <a:p>
            <a:endParaRPr lang="en-US"/>
          </a:p>
        </p:txBody>
      </p:sp>
      <p:sp>
        <p:nvSpPr>
          <p:cNvPr id="29" name="TextBox 28">
            <a:extLst>
              <a:ext uri="{FF2B5EF4-FFF2-40B4-BE49-F238E27FC236}">
                <a16:creationId xmlns:a16="http://schemas.microsoft.com/office/drawing/2014/main" id="{268BEBBB-AD87-43BE-B8B5-739C83927059}"/>
              </a:ext>
            </a:extLst>
          </p:cNvPr>
          <p:cNvSpPr txBox="1"/>
          <p:nvPr/>
        </p:nvSpPr>
        <p:spPr>
          <a:xfrm>
            <a:off x="838200" y="55525"/>
            <a:ext cx="6638738" cy="369332"/>
          </a:xfrm>
          <a:prstGeom prst="rect">
            <a:avLst/>
          </a:prstGeom>
          <a:noFill/>
        </p:spPr>
        <p:txBody>
          <a:bodyPr wrap="square" rtlCol="0">
            <a:spAutoFit/>
          </a:bodyPr>
          <a:lstStyle/>
          <a:p>
            <a:r>
              <a:rPr lang="en-US">
                <a:solidFill>
                  <a:schemeClr val="bg1"/>
                </a:solidFill>
              </a:rPr>
              <a:t>Regression formulation of standard link ratio methods and extensions</a:t>
            </a:r>
            <a:endParaRPr lang="en-AU">
              <a:solidFill>
                <a:schemeClr val="bg1"/>
              </a:solidFill>
            </a:endParaRPr>
          </a:p>
        </p:txBody>
      </p:sp>
    </p:spTree>
    <p:extLst>
      <p:ext uri="{BB962C8B-B14F-4D97-AF65-F5344CB8AC3E}">
        <p14:creationId xmlns:p14="http://schemas.microsoft.com/office/powerpoint/2010/main" val="3850656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27"/>
                                        </p:tgtEl>
                                        <p:attrNameLst>
                                          <p:attrName>style.visibility</p:attrName>
                                        </p:attrNameLst>
                                      </p:cBhvr>
                                      <p:to>
                                        <p:strVal val="hidden"/>
                                      </p:to>
                                    </p:set>
                                  </p:childTnLst>
                                </p:cTn>
                              </p:par>
                            </p:childTnLst>
                          </p:cTn>
                        </p:par>
                        <p:par>
                          <p:cTn id="11" fill="hold">
                            <p:stCondLst>
                              <p:cond delay="0"/>
                            </p:stCondLst>
                            <p:childTnLst>
                              <p:par>
                                <p:cTn id="12" presetID="1" presetClass="entr" presetSubtype="0" fill="hold" grpId="0" nodeType="afterEffect">
                                  <p:stCondLst>
                                    <p:cond delay="0"/>
                                  </p:stCondLst>
                                  <p:childTnLst>
                                    <p:set>
                                      <p:cBhvr>
                                        <p:cTn id="13" dur="1" fill="hold">
                                          <p:stCondLst>
                                            <p:cond delay="0"/>
                                          </p:stCondLst>
                                        </p:cTn>
                                        <p:tgtEl>
                                          <p:spTgt spid="28"/>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xit" presetSubtype="0" fill="hold" grpId="1" nodeType="clickEffect">
                                  <p:stCondLst>
                                    <p:cond delay="0"/>
                                  </p:stCondLst>
                                  <p:childTnLst>
                                    <p:set>
                                      <p:cBhvr>
                                        <p:cTn id="17" dur="1" fill="hold">
                                          <p:stCondLst>
                                            <p:cond delay="0"/>
                                          </p:stCondLst>
                                        </p:cTn>
                                        <p:tgtEl>
                                          <p:spTgt spid="2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7" grpId="1" animBg="1"/>
      <p:bldP spid="28" grpId="0" animBg="1"/>
      <p:bldP spid="28"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BFE313-68EB-4ED2-8C66-BB6CF41524A0}"/>
              </a:ext>
            </a:extLst>
          </p:cNvPr>
          <p:cNvSpPr>
            <a:spLocks noGrp="1"/>
          </p:cNvSpPr>
          <p:nvPr>
            <p:ph type="title"/>
          </p:nvPr>
        </p:nvSpPr>
        <p:spPr>
          <a:xfrm>
            <a:off x="838200" y="1349407"/>
            <a:ext cx="10515600" cy="947056"/>
          </a:xfrm>
        </p:spPr>
        <p:txBody>
          <a:bodyPr>
            <a:normAutofit fontScale="90000"/>
          </a:bodyPr>
          <a:lstStyle/>
          <a:p>
            <a:pPr algn="ctr"/>
            <a:r>
              <a:rPr lang="en-AU" dirty="0"/>
              <a:t>Incurred data modelled by Mack (1994), and thereafter ad nauseum using link ratios and extensions thereof</a:t>
            </a:r>
            <a:br>
              <a:rPr lang="en-AU" dirty="0"/>
            </a:br>
            <a:endParaRPr lang="en-AU" dirty="0"/>
          </a:p>
        </p:txBody>
      </p:sp>
      <p:sp>
        <p:nvSpPr>
          <p:cNvPr id="3" name="Content Placeholder 2">
            <a:extLst>
              <a:ext uri="{FF2B5EF4-FFF2-40B4-BE49-F238E27FC236}">
                <a16:creationId xmlns:a16="http://schemas.microsoft.com/office/drawing/2014/main" id="{A708E8A1-9D61-49BB-A558-E9738AFCA0DF}"/>
              </a:ext>
            </a:extLst>
          </p:cNvPr>
          <p:cNvSpPr>
            <a:spLocks noGrp="1"/>
          </p:cNvSpPr>
          <p:nvPr>
            <p:ph idx="1"/>
          </p:nvPr>
        </p:nvSpPr>
        <p:spPr>
          <a:xfrm>
            <a:off x="838200" y="2618913"/>
            <a:ext cx="10515600" cy="3374929"/>
          </a:xfrm>
        </p:spPr>
        <p:txBody>
          <a:bodyPr/>
          <a:lstStyle/>
          <a:p>
            <a:endParaRPr lang="en-AU" dirty="0"/>
          </a:p>
        </p:txBody>
      </p:sp>
      <p:sp>
        <p:nvSpPr>
          <p:cNvPr id="4" name="Slide Number Placeholder 3">
            <a:extLst>
              <a:ext uri="{FF2B5EF4-FFF2-40B4-BE49-F238E27FC236}">
                <a16:creationId xmlns:a16="http://schemas.microsoft.com/office/drawing/2014/main" id="{D3068A4B-998D-46C1-AF15-E9AFCF9C7358}"/>
              </a:ext>
            </a:extLst>
          </p:cNvPr>
          <p:cNvSpPr>
            <a:spLocks noGrp="1"/>
          </p:cNvSpPr>
          <p:nvPr>
            <p:ph type="sldNum" sz="quarter" idx="12"/>
          </p:nvPr>
        </p:nvSpPr>
        <p:spPr/>
        <p:txBody>
          <a:bodyPr/>
          <a:lstStyle/>
          <a:p>
            <a:fld id="{B38E7FB5-26D9-4062-8D42-FD44AE4E3D41}" type="slidenum">
              <a:rPr lang="en-AU" smtClean="0"/>
              <a:pPr/>
              <a:t>14</a:t>
            </a:fld>
            <a:endParaRPr lang="en-AU"/>
          </a:p>
        </p:txBody>
      </p:sp>
      <p:pic>
        <p:nvPicPr>
          <p:cNvPr id="5" name="Picture 4">
            <a:extLst>
              <a:ext uri="{FF2B5EF4-FFF2-40B4-BE49-F238E27FC236}">
                <a16:creationId xmlns:a16="http://schemas.microsoft.com/office/drawing/2014/main" id="{CC3ABCFD-58DD-4621-AAE5-87C39C344984}"/>
              </a:ext>
            </a:extLst>
          </p:cNvPr>
          <p:cNvPicPr>
            <a:picLocks noChangeAspect="1"/>
          </p:cNvPicPr>
          <p:nvPr/>
        </p:nvPicPr>
        <p:blipFill>
          <a:blip r:embed="rId2"/>
          <a:stretch>
            <a:fillRect/>
          </a:stretch>
        </p:blipFill>
        <p:spPr>
          <a:xfrm>
            <a:off x="971365" y="2618913"/>
            <a:ext cx="9335309" cy="3052479"/>
          </a:xfrm>
          <a:prstGeom prst="rect">
            <a:avLst/>
          </a:prstGeom>
        </p:spPr>
      </p:pic>
    </p:spTree>
    <p:extLst>
      <p:ext uri="{BB962C8B-B14F-4D97-AF65-F5344CB8AC3E}">
        <p14:creationId xmlns:p14="http://schemas.microsoft.com/office/powerpoint/2010/main" val="34203362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r>
              <a:rPr lang="en-US" dirty="0"/>
              <a:t>Residuals and Diagnostics</a:t>
            </a:r>
            <a:br>
              <a:rPr lang="en-US" dirty="0"/>
            </a:br>
            <a:endParaRPr lang="en-US" dirty="0"/>
          </a:p>
        </p:txBody>
      </p:sp>
      <p:sp>
        <p:nvSpPr>
          <p:cNvPr id="5" name="Content Placeholder 2"/>
          <p:cNvSpPr>
            <a:spLocks noGrp="1"/>
          </p:cNvSpPr>
          <p:nvPr>
            <p:ph idx="1"/>
          </p:nvPr>
        </p:nvSpPr>
        <p:spPr/>
        <p:txBody>
          <a:bodyPr>
            <a:normAutofit/>
          </a:bodyPr>
          <a:lstStyle/>
          <a:p>
            <a:r>
              <a:rPr lang="en-US" sz="2000" dirty="0"/>
              <a:t>Mack (equivalently, volume weighted average) weighted standardized residuals for IL(C) data</a:t>
            </a:r>
          </a:p>
          <a:p>
            <a:r>
              <a:rPr lang="en-GB" sz="2000" dirty="0"/>
              <a:t>Note trend in residuals versus fitted values (bottom right). The model overfits big values, under fits small values</a:t>
            </a:r>
            <a:endParaRPr lang="en-US" sz="2000" dirty="0"/>
          </a:p>
        </p:txBody>
      </p:sp>
      <p:sp>
        <p:nvSpPr>
          <p:cNvPr id="2" name="Slide Number Placeholder 1">
            <a:extLst>
              <a:ext uri="{FF2B5EF4-FFF2-40B4-BE49-F238E27FC236}">
                <a16:creationId xmlns:a16="http://schemas.microsoft.com/office/drawing/2014/main" id="{43E72933-0349-4DDF-9604-30363D1AC3E7}"/>
              </a:ext>
            </a:extLst>
          </p:cNvPr>
          <p:cNvSpPr>
            <a:spLocks noGrp="1"/>
          </p:cNvSpPr>
          <p:nvPr>
            <p:ph type="sldNum" sz="quarter" idx="12"/>
          </p:nvPr>
        </p:nvSpPr>
        <p:spPr/>
        <p:txBody>
          <a:bodyPr/>
          <a:lstStyle/>
          <a:p>
            <a:fld id="{C7ACDD62-8CD5-47D4-8C3E-0C8675E64E7F}" type="slidenum">
              <a:rPr lang="en-AU" smtClean="0"/>
              <a:pPr/>
              <a:t>15</a:t>
            </a:fld>
            <a:endParaRPr lang="en-AU"/>
          </a:p>
        </p:txBody>
      </p:sp>
      <p:pic>
        <p:nvPicPr>
          <p:cNvPr id="7" name="Picture 2"/>
          <p:cNvPicPr>
            <a:picLocks noChangeAspect="1" noChangeArrowheads="1"/>
          </p:cNvPicPr>
          <p:nvPr/>
        </p:nvPicPr>
        <p:blipFill>
          <a:blip r:embed="rId2" cstate="print"/>
          <a:srcRect/>
          <a:stretch>
            <a:fillRect/>
          </a:stretch>
        </p:blipFill>
        <p:spPr bwMode="auto">
          <a:xfrm>
            <a:off x="2478737" y="3137434"/>
            <a:ext cx="6265862" cy="3281999"/>
          </a:xfrm>
          <a:prstGeom prst="rect">
            <a:avLst/>
          </a:prstGeom>
          <a:noFill/>
          <a:ln w="9525">
            <a:noFill/>
            <a:miter lim="800000"/>
            <a:headEnd/>
            <a:tailEnd/>
          </a:ln>
        </p:spPr>
      </p:pic>
      <p:sp>
        <p:nvSpPr>
          <p:cNvPr id="8" name="TextBox 7"/>
          <p:cNvSpPr txBox="1"/>
          <p:nvPr/>
        </p:nvSpPr>
        <p:spPr>
          <a:xfrm>
            <a:off x="968188" y="1103779"/>
            <a:ext cx="10515600" cy="752514"/>
          </a:xfrm>
          <a:prstGeom prst="rect">
            <a:avLst/>
          </a:prstGeom>
          <a:noFill/>
        </p:spPr>
        <p:txBody>
          <a:bodyPr wrap="square" rtlCol="0">
            <a:spAutoFit/>
          </a:bodyPr>
          <a:lstStyle/>
          <a:p>
            <a:pPr>
              <a:lnSpc>
                <a:spcPct val="110000"/>
              </a:lnSpc>
            </a:pPr>
            <a:r>
              <a:rPr lang="en-AU" sz="2000" dirty="0"/>
              <a:t>Regression formulation enables the computation of weighted standardised residuals – hence can be compared across periods.</a:t>
            </a:r>
          </a:p>
        </p:txBody>
      </p:sp>
      <p:sp>
        <p:nvSpPr>
          <p:cNvPr id="11" name="TextBox 10">
            <a:extLst>
              <a:ext uri="{FF2B5EF4-FFF2-40B4-BE49-F238E27FC236}">
                <a16:creationId xmlns:a16="http://schemas.microsoft.com/office/drawing/2014/main" id="{39902398-95E5-4554-9C2D-2963FA4F09B4}"/>
              </a:ext>
            </a:extLst>
          </p:cNvPr>
          <p:cNvSpPr txBox="1"/>
          <p:nvPr/>
        </p:nvSpPr>
        <p:spPr>
          <a:xfrm>
            <a:off x="838200" y="55525"/>
            <a:ext cx="6638738" cy="369332"/>
          </a:xfrm>
          <a:prstGeom prst="rect">
            <a:avLst/>
          </a:prstGeom>
          <a:noFill/>
        </p:spPr>
        <p:txBody>
          <a:bodyPr wrap="square" rtlCol="0">
            <a:spAutoFit/>
          </a:bodyPr>
          <a:lstStyle/>
          <a:p>
            <a:r>
              <a:rPr lang="en-US">
                <a:solidFill>
                  <a:schemeClr val="bg1"/>
                </a:solidFill>
              </a:rPr>
              <a:t>Model assumptions – testing the selected model</a:t>
            </a:r>
          </a:p>
        </p:txBody>
      </p:sp>
    </p:spTree>
    <p:extLst>
      <p:ext uri="{BB962C8B-B14F-4D97-AF65-F5344CB8AC3E}">
        <p14:creationId xmlns:p14="http://schemas.microsoft.com/office/powerpoint/2010/main" val="31852824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dirty="0"/>
              <a:t>More diagnostics</a:t>
            </a:r>
          </a:p>
        </p:txBody>
      </p:sp>
      <p:sp>
        <p:nvSpPr>
          <p:cNvPr id="6" name="Slide Number Placeholder 4"/>
          <p:cNvSpPr>
            <a:spLocks noGrp="1"/>
          </p:cNvSpPr>
          <p:nvPr>
            <p:ph type="sldNum" sz="quarter" idx="12"/>
          </p:nvPr>
        </p:nvSpPr>
        <p:spPr/>
        <p:txBody>
          <a:bodyPr/>
          <a:lstStyle/>
          <a:p>
            <a:fld id="{FA3DFD62-2939-429E-B9CA-3C4CB99C2407}" type="slidenum">
              <a:rPr lang="en-US" smtClean="0"/>
              <a:pPr/>
              <a:t>16</a:t>
            </a:fld>
            <a:endParaRPr lang="en-US"/>
          </a:p>
        </p:txBody>
      </p:sp>
      <p:sp>
        <p:nvSpPr>
          <p:cNvPr id="13" name="TextBox 12">
            <a:extLst>
              <a:ext uri="{FF2B5EF4-FFF2-40B4-BE49-F238E27FC236}">
                <a16:creationId xmlns:a16="http://schemas.microsoft.com/office/drawing/2014/main" id="{CFA4FBA1-3793-4BF5-8030-53B0B9D3DD87}"/>
              </a:ext>
            </a:extLst>
          </p:cNvPr>
          <p:cNvSpPr txBox="1"/>
          <p:nvPr/>
        </p:nvSpPr>
        <p:spPr>
          <a:xfrm>
            <a:off x="838200" y="1490161"/>
            <a:ext cx="10410825" cy="991169"/>
          </a:xfrm>
          <a:prstGeom prst="rect">
            <a:avLst/>
          </a:prstGeom>
          <a:noFill/>
        </p:spPr>
        <p:txBody>
          <a:bodyPr wrap="square" rtlCol="0">
            <a:spAutoFit/>
          </a:bodyPr>
          <a:lstStyle/>
          <a:p>
            <a:pPr>
              <a:lnSpc>
                <a:spcPct val="110000"/>
              </a:lnSpc>
            </a:pPr>
            <a:r>
              <a:rPr lang="en-US" dirty="0"/>
              <a:t>In this example intercepts are needed - best link ratios are not through origin- hence method over fits big values and under fits small values as seen in above residual graph. Also Y-X incremental versus X no correlation from period 0 to 1. This is true for all periods.</a:t>
            </a:r>
            <a:endParaRPr lang="en-AU" dirty="0"/>
          </a:p>
        </p:txBody>
      </p:sp>
      <p:sp>
        <p:nvSpPr>
          <p:cNvPr id="14" name="TextBox 13">
            <a:extLst>
              <a:ext uri="{FF2B5EF4-FFF2-40B4-BE49-F238E27FC236}">
                <a16:creationId xmlns:a16="http://schemas.microsoft.com/office/drawing/2014/main" id="{AA77A8C3-2BFA-40B1-8D05-AE43D387E4B6}"/>
              </a:ext>
            </a:extLst>
          </p:cNvPr>
          <p:cNvSpPr txBox="1"/>
          <p:nvPr/>
        </p:nvSpPr>
        <p:spPr>
          <a:xfrm>
            <a:off x="838200" y="55525"/>
            <a:ext cx="6638738" cy="369332"/>
          </a:xfrm>
          <a:prstGeom prst="rect">
            <a:avLst/>
          </a:prstGeom>
          <a:noFill/>
        </p:spPr>
        <p:txBody>
          <a:bodyPr wrap="square" rtlCol="0">
            <a:spAutoFit/>
          </a:bodyPr>
          <a:lstStyle/>
          <a:p>
            <a:r>
              <a:rPr lang="en-US">
                <a:solidFill>
                  <a:schemeClr val="bg1"/>
                </a:solidFill>
              </a:rPr>
              <a:t>Model assumptions – testing the selected model</a:t>
            </a:r>
          </a:p>
        </p:txBody>
      </p:sp>
      <p:pic>
        <p:nvPicPr>
          <p:cNvPr id="8" name="Picture 7">
            <a:extLst>
              <a:ext uri="{FF2B5EF4-FFF2-40B4-BE49-F238E27FC236}">
                <a16:creationId xmlns:a16="http://schemas.microsoft.com/office/drawing/2014/main" id="{3CD389A0-FEC2-4A9F-8DBE-A46137D7814B}"/>
              </a:ext>
            </a:extLst>
          </p:cNvPr>
          <p:cNvPicPr>
            <a:picLocks noChangeAspect="1"/>
          </p:cNvPicPr>
          <p:nvPr/>
        </p:nvPicPr>
        <p:blipFill>
          <a:blip r:embed="rId2"/>
          <a:stretch>
            <a:fillRect/>
          </a:stretch>
        </p:blipFill>
        <p:spPr>
          <a:xfrm>
            <a:off x="1389354" y="2961063"/>
            <a:ext cx="9111451" cy="3137535"/>
          </a:xfrm>
          <a:prstGeom prst="rect">
            <a:avLst/>
          </a:prstGeom>
        </p:spPr>
      </p:pic>
    </p:spTree>
    <p:extLst>
      <p:ext uri="{BB962C8B-B14F-4D97-AF65-F5344CB8AC3E}">
        <p14:creationId xmlns:p14="http://schemas.microsoft.com/office/powerpoint/2010/main" val="29983250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6"/>
          <p:cNvPicPr>
            <a:picLocks noChangeAspect="1" noChangeArrowheads="1"/>
          </p:cNvPicPr>
          <p:nvPr/>
        </p:nvPicPr>
        <p:blipFill>
          <a:blip r:embed="rId3" cstate="print"/>
          <a:srcRect/>
          <a:stretch>
            <a:fillRect/>
          </a:stretch>
        </p:blipFill>
        <p:spPr bwMode="auto">
          <a:xfrm>
            <a:off x="2792413" y="5267325"/>
            <a:ext cx="3286125" cy="1590675"/>
          </a:xfrm>
          <a:prstGeom prst="rect">
            <a:avLst/>
          </a:prstGeom>
          <a:noFill/>
          <a:ln w="9525">
            <a:noFill/>
            <a:miter lim="800000"/>
            <a:headEnd/>
            <a:tailEnd/>
          </a:ln>
        </p:spPr>
      </p:pic>
      <p:sp>
        <p:nvSpPr>
          <p:cNvPr id="3" name="Line 22"/>
          <p:cNvSpPr>
            <a:spLocks noChangeShapeType="1"/>
          </p:cNvSpPr>
          <p:nvPr/>
        </p:nvSpPr>
        <p:spPr bwMode="auto">
          <a:xfrm>
            <a:off x="3030538" y="4711700"/>
            <a:ext cx="2514600" cy="0"/>
          </a:xfrm>
          <a:prstGeom prst="line">
            <a:avLst/>
          </a:prstGeom>
          <a:noFill/>
          <a:ln w="9525">
            <a:solidFill>
              <a:schemeClr val="tx1"/>
            </a:solidFill>
            <a:round/>
            <a:headEnd/>
            <a:tailEnd type="triangle" w="med" len="med"/>
          </a:ln>
        </p:spPr>
        <p:txBody>
          <a:bodyPr/>
          <a:lstStyle/>
          <a:p>
            <a:endParaRPr lang="en-US"/>
          </a:p>
        </p:txBody>
      </p:sp>
      <p:sp>
        <p:nvSpPr>
          <p:cNvPr id="4" name="Line 23"/>
          <p:cNvSpPr>
            <a:spLocks noChangeShapeType="1"/>
          </p:cNvSpPr>
          <p:nvPr/>
        </p:nvSpPr>
        <p:spPr bwMode="auto">
          <a:xfrm>
            <a:off x="3106738" y="4254500"/>
            <a:ext cx="2133600" cy="0"/>
          </a:xfrm>
          <a:prstGeom prst="line">
            <a:avLst/>
          </a:prstGeom>
          <a:noFill/>
          <a:ln w="9525">
            <a:solidFill>
              <a:schemeClr val="tx1"/>
            </a:solidFill>
            <a:round/>
            <a:headEnd/>
            <a:tailEnd/>
          </a:ln>
        </p:spPr>
        <p:txBody>
          <a:bodyPr/>
          <a:lstStyle/>
          <a:p>
            <a:endParaRPr lang="en-US"/>
          </a:p>
        </p:txBody>
      </p:sp>
      <p:sp>
        <p:nvSpPr>
          <p:cNvPr id="5" name="Text Box 26"/>
          <p:cNvSpPr txBox="1">
            <a:spLocks noChangeArrowheads="1"/>
          </p:cNvSpPr>
          <p:nvPr/>
        </p:nvSpPr>
        <p:spPr bwMode="auto">
          <a:xfrm>
            <a:off x="3106738" y="3949700"/>
            <a:ext cx="381000" cy="274638"/>
          </a:xfrm>
          <a:prstGeom prst="rect">
            <a:avLst/>
          </a:prstGeom>
          <a:noFill/>
          <a:ln w="9525">
            <a:noFill/>
            <a:miter lim="800000"/>
            <a:headEnd/>
            <a:tailEnd/>
          </a:ln>
        </p:spPr>
        <p:txBody>
          <a:bodyPr>
            <a:spAutoFit/>
          </a:bodyPr>
          <a:lstStyle/>
          <a:p>
            <a:pPr>
              <a:spcBef>
                <a:spcPct val="50000"/>
              </a:spcBef>
            </a:pPr>
            <a:r>
              <a:rPr lang="en-US" sz="1200" b="1">
                <a:sym typeface="Marlett" pitchFamily="2" charset="2"/>
              </a:rPr>
              <a:t>x</a:t>
            </a:r>
            <a:endParaRPr lang="en-AU" sz="1200" b="1"/>
          </a:p>
        </p:txBody>
      </p:sp>
      <p:sp>
        <p:nvSpPr>
          <p:cNvPr id="6" name="Text Box 27"/>
          <p:cNvSpPr txBox="1">
            <a:spLocks noChangeArrowheads="1"/>
          </p:cNvSpPr>
          <p:nvPr/>
        </p:nvSpPr>
        <p:spPr bwMode="auto">
          <a:xfrm>
            <a:off x="3182938" y="4254500"/>
            <a:ext cx="381000" cy="274638"/>
          </a:xfrm>
          <a:prstGeom prst="rect">
            <a:avLst/>
          </a:prstGeom>
          <a:noFill/>
          <a:ln w="9525">
            <a:noFill/>
            <a:miter lim="800000"/>
            <a:headEnd/>
            <a:tailEnd/>
          </a:ln>
        </p:spPr>
        <p:txBody>
          <a:bodyPr>
            <a:spAutoFit/>
          </a:bodyPr>
          <a:lstStyle/>
          <a:p>
            <a:pPr>
              <a:spcBef>
                <a:spcPct val="50000"/>
              </a:spcBef>
            </a:pPr>
            <a:r>
              <a:rPr lang="en-US" sz="1200" b="1">
                <a:sym typeface="Marlett" pitchFamily="2" charset="2"/>
              </a:rPr>
              <a:t>x</a:t>
            </a:r>
            <a:endParaRPr lang="en-AU" sz="1200" b="1"/>
          </a:p>
        </p:txBody>
      </p:sp>
      <p:sp>
        <p:nvSpPr>
          <p:cNvPr id="7" name="Text Box 28"/>
          <p:cNvSpPr txBox="1">
            <a:spLocks noChangeArrowheads="1"/>
          </p:cNvSpPr>
          <p:nvPr/>
        </p:nvSpPr>
        <p:spPr bwMode="auto">
          <a:xfrm>
            <a:off x="3487738" y="4102100"/>
            <a:ext cx="381000" cy="274638"/>
          </a:xfrm>
          <a:prstGeom prst="rect">
            <a:avLst/>
          </a:prstGeom>
          <a:noFill/>
          <a:ln w="9525">
            <a:noFill/>
            <a:miter lim="800000"/>
            <a:headEnd/>
            <a:tailEnd/>
          </a:ln>
        </p:spPr>
        <p:txBody>
          <a:bodyPr>
            <a:spAutoFit/>
          </a:bodyPr>
          <a:lstStyle/>
          <a:p>
            <a:pPr>
              <a:spcBef>
                <a:spcPct val="50000"/>
              </a:spcBef>
            </a:pPr>
            <a:r>
              <a:rPr lang="en-US" sz="1200" b="1">
                <a:sym typeface="Marlett" pitchFamily="2" charset="2"/>
              </a:rPr>
              <a:t>x</a:t>
            </a:r>
            <a:endParaRPr lang="en-AU" sz="1200" b="1"/>
          </a:p>
        </p:txBody>
      </p:sp>
      <p:sp>
        <p:nvSpPr>
          <p:cNvPr id="8" name="Text Box 29"/>
          <p:cNvSpPr txBox="1">
            <a:spLocks noChangeArrowheads="1"/>
          </p:cNvSpPr>
          <p:nvPr/>
        </p:nvSpPr>
        <p:spPr bwMode="auto">
          <a:xfrm>
            <a:off x="3792538" y="3949700"/>
            <a:ext cx="381000" cy="274638"/>
          </a:xfrm>
          <a:prstGeom prst="rect">
            <a:avLst/>
          </a:prstGeom>
          <a:noFill/>
          <a:ln w="9525">
            <a:noFill/>
            <a:miter lim="800000"/>
            <a:headEnd/>
            <a:tailEnd/>
          </a:ln>
        </p:spPr>
        <p:txBody>
          <a:bodyPr>
            <a:spAutoFit/>
          </a:bodyPr>
          <a:lstStyle/>
          <a:p>
            <a:pPr>
              <a:spcBef>
                <a:spcPct val="50000"/>
              </a:spcBef>
            </a:pPr>
            <a:r>
              <a:rPr lang="en-US" sz="1200" b="1">
                <a:sym typeface="Marlett" pitchFamily="2" charset="2"/>
              </a:rPr>
              <a:t>x</a:t>
            </a:r>
            <a:endParaRPr lang="en-AU" sz="1200" b="1"/>
          </a:p>
        </p:txBody>
      </p:sp>
      <p:sp>
        <p:nvSpPr>
          <p:cNvPr id="9" name="Text Box 30"/>
          <p:cNvSpPr txBox="1">
            <a:spLocks noChangeArrowheads="1"/>
          </p:cNvSpPr>
          <p:nvPr/>
        </p:nvSpPr>
        <p:spPr bwMode="auto">
          <a:xfrm>
            <a:off x="3792538" y="4254500"/>
            <a:ext cx="381000" cy="274638"/>
          </a:xfrm>
          <a:prstGeom prst="rect">
            <a:avLst/>
          </a:prstGeom>
          <a:noFill/>
          <a:ln w="9525">
            <a:noFill/>
            <a:miter lim="800000"/>
            <a:headEnd/>
            <a:tailEnd/>
          </a:ln>
        </p:spPr>
        <p:txBody>
          <a:bodyPr>
            <a:spAutoFit/>
          </a:bodyPr>
          <a:lstStyle/>
          <a:p>
            <a:pPr>
              <a:spcBef>
                <a:spcPct val="50000"/>
              </a:spcBef>
            </a:pPr>
            <a:r>
              <a:rPr lang="en-US" sz="1200" b="1">
                <a:sym typeface="Marlett" pitchFamily="2" charset="2"/>
              </a:rPr>
              <a:t>x</a:t>
            </a:r>
            <a:endParaRPr lang="en-AU" sz="1200" b="1"/>
          </a:p>
        </p:txBody>
      </p:sp>
      <p:sp>
        <p:nvSpPr>
          <p:cNvPr id="10" name="Text Box 31"/>
          <p:cNvSpPr txBox="1">
            <a:spLocks noChangeArrowheads="1"/>
          </p:cNvSpPr>
          <p:nvPr/>
        </p:nvSpPr>
        <p:spPr bwMode="auto">
          <a:xfrm>
            <a:off x="4249738" y="3949700"/>
            <a:ext cx="381000" cy="274638"/>
          </a:xfrm>
          <a:prstGeom prst="rect">
            <a:avLst/>
          </a:prstGeom>
          <a:noFill/>
          <a:ln w="9525">
            <a:noFill/>
            <a:miter lim="800000"/>
            <a:headEnd/>
            <a:tailEnd/>
          </a:ln>
        </p:spPr>
        <p:txBody>
          <a:bodyPr>
            <a:spAutoFit/>
          </a:bodyPr>
          <a:lstStyle/>
          <a:p>
            <a:pPr>
              <a:spcBef>
                <a:spcPct val="50000"/>
              </a:spcBef>
            </a:pPr>
            <a:r>
              <a:rPr lang="en-US" sz="1200" b="1">
                <a:sym typeface="Marlett" pitchFamily="2" charset="2"/>
              </a:rPr>
              <a:t>x</a:t>
            </a:r>
            <a:endParaRPr lang="en-AU" sz="1200" b="1"/>
          </a:p>
        </p:txBody>
      </p:sp>
      <p:sp>
        <p:nvSpPr>
          <p:cNvPr id="11" name="Text Box 32"/>
          <p:cNvSpPr txBox="1">
            <a:spLocks noChangeArrowheads="1"/>
          </p:cNvSpPr>
          <p:nvPr/>
        </p:nvSpPr>
        <p:spPr bwMode="auto">
          <a:xfrm>
            <a:off x="4249738" y="4254500"/>
            <a:ext cx="381000" cy="274638"/>
          </a:xfrm>
          <a:prstGeom prst="rect">
            <a:avLst/>
          </a:prstGeom>
          <a:noFill/>
          <a:ln w="9525">
            <a:noFill/>
            <a:miter lim="800000"/>
            <a:headEnd/>
            <a:tailEnd/>
          </a:ln>
        </p:spPr>
        <p:txBody>
          <a:bodyPr>
            <a:spAutoFit/>
          </a:bodyPr>
          <a:lstStyle/>
          <a:p>
            <a:pPr>
              <a:spcBef>
                <a:spcPct val="50000"/>
              </a:spcBef>
            </a:pPr>
            <a:r>
              <a:rPr lang="en-US" sz="1200" b="1">
                <a:sym typeface="Marlett" pitchFamily="2" charset="2"/>
              </a:rPr>
              <a:t>x</a:t>
            </a:r>
            <a:endParaRPr lang="en-AU" sz="1200" b="1"/>
          </a:p>
        </p:txBody>
      </p:sp>
      <p:sp>
        <p:nvSpPr>
          <p:cNvPr id="12" name="Text Box 33"/>
          <p:cNvSpPr txBox="1">
            <a:spLocks noChangeArrowheads="1"/>
          </p:cNvSpPr>
          <p:nvPr/>
        </p:nvSpPr>
        <p:spPr bwMode="auto">
          <a:xfrm>
            <a:off x="4706938" y="4025900"/>
            <a:ext cx="381000" cy="274638"/>
          </a:xfrm>
          <a:prstGeom prst="rect">
            <a:avLst/>
          </a:prstGeom>
          <a:noFill/>
          <a:ln w="9525">
            <a:noFill/>
            <a:miter lim="800000"/>
            <a:headEnd/>
            <a:tailEnd/>
          </a:ln>
        </p:spPr>
        <p:txBody>
          <a:bodyPr>
            <a:spAutoFit/>
          </a:bodyPr>
          <a:lstStyle/>
          <a:p>
            <a:pPr>
              <a:spcBef>
                <a:spcPct val="50000"/>
              </a:spcBef>
            </a:pPr>
            <a:r>
              <a:rPr lang="en-US" sz="1200" b="1">
                <a:sym typeface="Marlett" pitchFamily="2" charset="2"/>
              </a:rPr>
              <a:t>x</a:t>
            </a:r>
            <a:endParaRPr lang="en-AU" sz="1200" b="1"/>
          </a:p>
        </p:txBody>
      </p:sp>
      <p:sp>
        <p:nvSpPr>
          <p:cNvPr id="13" name="Slide Number Placeholder 4"/>
          <p:cNvSpPr>
            <a:spLocks noGrp="1"/>
          </p:cNvSpPr>
          <p:nvPr>
            <p:ph type="sldNum" sz="quarter" idx="12"/>
          </p:nvPr>
        </p:nvSpPr>
        <p:spPr>
          <a:prstGeom prst="rect">
            <a:avLst/>
          </a:prstGeom>
        </p:spPr>
        <p:txBody>
          <a:bodyPr/>
          <a:lstStyle/>
          <a:p>
            <a:pPr>
              <a:defRPr/>
            </a:pPr>
            <a:fld id="{522D9133-3584-4C52-88DD-D67AE7FC17EC}" type="slidenum">
              <a:rPr lang="en-US" smtClean="0"/>
              <a:pPr>
                <a:defRPr/>
              </a:pPr>
              <a:t>17</a:t>
            </a:fld>
            <a:endParaRPr lang="en-US" dirty="0"/>
          </a:p>
        </p:txBody>
      </p:sp>
      <p:graphicFrame>
        <p:nvGraphicFramePr>
          <p:cNvPr id="14" name="Object 12">
            <a:hlinkClick r:id="" action="ppaction://ole?verb=0"/>
          </p:cNvPr>
          <p:cNvGraphicFramePr>
            <a:graphicFrameLocks/>
          </p:cNvGraphicFramePr>
          <p:nvPr/>
        </p:nvGraphicFramePr>
        <p:xfrm>
          <a:off x="1639888" y="1989138"/>
          <a:ext cx="2863850" cy="1752600"/>
        </p:xfrm>
        <a:graphic>
          <a:graphicData uri="http://schemas.openxmlformats.org/presentationml/2006/ole">
            <mc:AlternateContent xmlns:mc="http://schemas.openxmlformats.org/markup-compatibility/2006">
              <mc:Choice xmlns:v="urn:schemas-microsoft-com:vml" Requires="v">
                <p:oleObj spid="_x0000_s5412" name="Picture" r:id="rId4" imgW="3259080" imgH="1830240" progId="Word.Picture.8">
                  <p:embed/>
                </p:oleObj>
              </mc:Choice>
              <mc:Fallback>
                <p:oleObj name="Picture" r:id="rId4" imgW="3259080" imgH="1830240" progId="Word.Picture.8">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39888" y="1989138"/>
                        <a:ext cx="286385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15" name="Group 8"/>
          <p:cNvGrpSpPr>
            <a:grpSpLocks/>
          </p:cNvGrpSpPr>
          <p:nvPr/>
        </p:nvGrpSpPr>
        <p:grpSpPr bwMode="auto">
          <a:xfrm>
            <a:off x="4881563" y="1844675"/>
            <a:ext cx="2895600" cy="1897063"/>
            <a:chOff x="2307" y="1066"/>
            <a:chExt cx="1824" cy="1195"/>
          </a:xfrm>
        </p:grpSpPr>
        <p:graphicFrame>
          <p:nvGraphicFramePr>
            <p:cNvPr id="16" name="Object 9">
              <a:hlinkClick r:id="" action="ppaction://ole?verb=0"/>
            </p:cNvPr>
            <p:cNvGraphicFramePr>
              <a:graphicFrameLocks/>
            </p:cNvGraphicFramePr>
            <p:nvPr/>
          </p:nvGraphicFramePr>
          <p:xfrm>
            <a:off x="2307" y="1157"/>
            <a:ext cx="1824" cy="1104"/>
          </p:xfrm>
          <a:graphic>
            <a:graphicData uri="http://schemas.openxmlformats.org/presentationml/2006/ole">
              <mc:AlternateContent xmlns:mc="http://schemas.openxmlformats.org/markup-compatibility/2006">
                <mc:Choice xmlns:v="urn:schemas-microsoft-com:vml" Requires="v">
                  <p:oleObj spid="_x0000_s5413" name="Picture" r:id="rId6" imgW="3259080" imgH="1830240" progId="Word.Picture.8">
                    <p:embed/>
                  </p:oleObj>
                </mc:Choice>
                <mc:Fallback>
                  <p:oleObj name="Picture" r:id="rId6" imgW="3259080" imgH="1830240" progId="Word.Picture.8">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07" y="1157"/>
                          <a:ext cx="1824" cy="1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7" name="Text Box 10"/>
            <p:cNvSpPr txBox="1">
              <a:spLocks noChangeArrowheads="1"/>
            </p:cNvSpPr>
            <p:nvPr/>
          </p:nvSpPr>
          <p:spPr bwMode="auto">
            <a:xfrm>
              <a:off x="2896" y="1066"/>
              <a:ext cx="672" cy="173"/>
            </a:xfrm>
            <a:prstGeom prst="rect">
              <a:avLst/>
            </a:prstGeom>
            <a:noFill/>
            <a:ln w="12700">
              <a:noFill/>
              <a:miter lim="800000"/>
              <a:headEnd/>
              <a:tailEnd/>
            </a:ln>
          </p:spPr>
          <p:txBody>
            <a:bodyPr>
              <a:spAutoFit/>
            </a:bodyPr>
            <a:lstStyle/>
            <a:p>
              <a:pPr eaLnBrk="0" hangingPunct="0">
                <a:spcBef>
                  <a:spcPct val="50000"/>
                </a:spcBef>
              </a:pPr>
              <a:r>
                <a:rPr lang="en-US" sz="1200" b="1"/>
                <a:t> j-1   j</a:t>
              </a:r>
              <a:endParaRPr lang="en-AU" sz="1200" b="1"/>
            </a:p>
          </p:txBody>
        </p:sp>
        <p:sp>
          <p:nvSpPr>
            <p:cNvPr id="18" name="Text Box 11"/>
            <p:cNvSpPr txBox="1">
              <a:spLocks noChangeArrowheads="1"/>
            </p:cNvSpPr>
            <p:nvPr/>
          </p:nvSpPr>
          <p:spPr bwMode="auto">
            <a:xfrm>
              <a:off x="3168" y="1248"/>
              <a:ext cx="720" cy="288"/>
            </a:xfrm>
            <a:prstGeom prst="rect">
              <a:avLst/>
            </a:prstGeom>
            <a:noFill/>
            <a:ln w="12700">
              <a:noFill/>
              <a:miter lim="800000"/>
              <a:headEnd/>
              <a:tailEnd/>
            </a:ln>
          </p:spPr>
          <p:txBody>
            <a:bodyPr>
              <a:spAutoFit/>
            </a:bodyPr>
            <a:lstStyle/>
            <a:p>
              <a:pPr eaLnBrk="0" hangingPunct="0">
                <a:spcBef>
                  <a:spcPct val="50000"/>
                </a:spcBef>
              </a:pPr>
              <a:r>
                <a:rPr lang="en-US" sz="2400"/>
                <a:t>} </a:t>
              </a:r>
              <a:r>
                <a:rPr lang="en-US" sz="2400" i="1"/>
                <a:t>p</a:t>
              </a:r>
              <a:endParaRPr lang="en-AU" sz="2400" i="1"/>
            </a:p>
          </p:txBody>
        </p:sp>
      </p:grpSp>
      <p:graphicFrame>
        <p:nvGraphicFramePr>
          <p:cNvPr id="19" name="Object 13">
            <a:hlinkClick r:id="" action="ppaction://ole?verb=0"/>
          </p:cNvPr>
          <p:cNvGraphicFramePr>
            <a:graphicFrameLocks/>
          </p:cNvGraphicFramePr>
          <p:nvPr/>
        </p:nvGraphicFramePr>
        <p:xfrm>
          <a:off x="2862263" y="2276475"/>
          <a:ext cx="520700" cy="271463"/>
        </p:xfrm>
        <a:graphic>
          <a:graphicData uri="http://schemas.openxmlformats.org/presentationml/2006/ole">
            <mc:AlternateContent xmlns:mc="http://schemas.openxmlformats.org/markup-compatibility/2006">
              <mc:Choice xmlns:v="urn:schemas-microsoft-com:vml" Requires="v">
                <p:oleObj spid="_x0000_s5414" name="Equation" r:id="rId7" imgW="633240" imgH="493560" progId="Equation.3">
                  <p:embed/>
                </p:oleObj>
              </mc:Choice>
              <mc:Fallback>
                <p:oleObj name="Equation" r:id="rId7" imgW="633240" imgH="493560" progId="Equation.3">
                  <p:embed/>
                  <p:pic>
                    <p:nvPicPr>
                      <p:cNvPr id="0" name=""/>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62263" y="2276475"/>
                        <a:ext cx="520700" cy="271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 name="Object 14">
            <a:hlinkClick r:id="" action="ppaction://ole?verb=0"/>
          </p:cNvPr>
          <p:cNvGraphicFramePr>
            <a:graphicFrameLocks/>
          </p:cNvGraphicFramePr>
          <p:nvPr/>
        </p:nvGraphicFramePr>
        <p:xfrm>
          <a:off x="2505075" y="2276475"/>
          <a:ext cx="485775" cy="300038"/>
        </p:xfrm>
        <a:graphic>
          <a:graphicData uri="http://schemas.openxmlformats.org/presentationml/2006/ole">
            <mc:AlternateContent xmlns:mc="http://schemas.openxmlformats.org/markup-compatibility/2006">
              <mc:Choice xmlns:v="urn:schemas-microsoft-com:vml" Requires="v">
                <p:oleObj spid="_x0000_s5415" name="Equation" r:id="rId9" imgW="607680" imgH="493560" progId="Equation.3">
                  <p:embed/>
                </p:oleObj>
              </mc:Choice>
              <mc:Fallback>
                <p:oleObj name="Equation" r:id="rId9" imgW="607680" imgH="493560" progId="Equation.3">
                  <p:embed/>
                  <p:pic>
                    <p:nvPicPr>
                      <p:cNvPr id="0" name=""/>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05075" y="2276475"/>
                        <a:ext cx="485775" cy="300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1" name="Text Box 15"/>
          <p:cNvSpPr txBox="1">
            <a:spLocks noChangeArrowheads="1"/>
          </p:cNvSpPr>
          <p:nvPr/>
        </p:nvSpPr>
        <p:spPr bwMode="auto">
          <a:xfrm>
            <a:off x="2576513" y="1844675"/>
            <a:ext cx="942975" cy="274638"/>
          </a:xfrm>
          <a:prstGeom prst="rect">
            <a:avLst/>
          </a:prstGeom>
          <a:noFill/>
          <a:ln w="12700">
            <a:noFill/>
            <a:miter lim="800000"/>
            <a:headEnd/>
            <a:tailEnd/>
          </a:ln>
        </p:spPr>
        <p:txBody>
          <a:bodyPr>
            <a:spAutoFit/>
          </a:bodyPr>
          <a:lstStyle/>
          <a:p>
            <a:pPr eaLnBrk="0" hangingPunct="0">
              <a:spcBef>
                <a:spcPct val="50000"/>
              </a:spcBef>
            </a:pPr>
            <a:r>
              <a:rPr lang="en-US" sz="1200" b="1"/>
              <a:t> j-1   j</a:t>
            </a:r>
            <a:endParaRPr lang="en-AU" sz="1200" b="1"/>
          </a:p>
        </p:txBody>
      </p:sp>
      <p:sp>
        <p:nvSpPr>
          <p:cNvPr id="22" name="Line 19"/>
          <p:cNvSpPr>
            <a:spLocks noChangeShapeType="1"/>
          </p:cNvSpPr>
          <p:nvPr/>
        </p:nvSpPr>
        <p:spPr bwMode="auto">
          <a:xfrm>
            <a:off x="7680325" y="2128838"/>
            <a:ext cx="0" cy="1447800"/>
          </a:xfrm>
          <a:prstGeom prst="line">
            <a:avLst/>
          </a:prstGeom>
          <a:noFill/>
          <a:ln w="28575">
            <a:solidFill>
              <a:schemeClr val="tx1"/>
            </a:solidFill>
            <a:round/>
            <a:headEnd/>
            <a:tailEnd type="triangle" w="med" len="med"/>
          </a:ln>
        </p:spPr>
        <p:txBody>
          <a:bodyPr/>
          <a:lstStyle/>
          <a:p>
            <a:endParaRPr lang="en-US"/>
          </a:p>
        </p:txBody>
      </p:sp>
      <p:sp>
        <p:nvSpPr>
          <p:cNvPr id="23" name="Text Box 20"/>
          <p:cNvSpPr txBox="1">
            <a:spLocks noChangeArrowheads="1"/>
          </p:cNvSpPr>
          <p:nvPr/>
        </p:nvSpPr>
        <p:spPr bwMode="auto">
          <a:xfrm>
            <a:off x="7756525" y="3195638"/>
            <a:ext cx="457200" cy="457200"/>
          </a:xfrm>
          <a:prstGeom prst="rect">
            <a:avLst/>
          </a:prstGeom>
          <a:noFill/>
          <a:ln w="12700">
            <a:noFill/>
            <a:miter lim="800000"/>
            <a:headEnd/>
            <a:tailEnd/>
          </a:ln>
        </p:spPr>
        <p:txBody>
          <a:bodyPr>
            <a:spAutoFit/>
          </a:bodyPr>
          <a:lstStyle/>
          <a:p>
            <a:pPr eaLnBrk="0" hangingPunct="0">
              <a:spcBef>
                <a:spcPct val="50000"/>
              </a:spcBef>
            </a:pPr>
            <a:r>
              <a:rPr lang="en-US" sz="2400" i="1"/>
              <a:t>w</a:t>
            </a:r>
          </a:p>
        </p:txBody>
      </p:sp>
      <p:sp>
        <p:nvSpPr>
          <p:cNvPr id="24" name="Line 35"/>
          <p:cNvSpPr>
            <a:spLocks noChangeShapeType="1"/>
          </p:cNvSpPr>
          <p:nvPr/>
        </p:nvSpPr>
        <p:spPr bwMode="auto">
          <a:xfrm>
            <a:off x="7527925" y="2128838"/>
            <a:ext cx="304800" cy="0"/>
          </a:xfrm>
          <a:prstGeom prst="line">
            <a:avLst/>
          </a:prstGeom>
          <a:noFill/>
          <a:ln w="12700">
            <a:solidFill>
              <a:schemeClr val="tx1"/>
            </a:solidFill>
            <a:round/>
            <a:headEnd/>
            <a:tailEnd/>
          </a:ln>
        </p:spPr>
        <p:txBody>
          <a:bodyPr/>
          <a:lstStyle/>
          <a:p>
            <a:endParaRPr lang="en-US"/>
          </a:p>
        </p:txBody>
      </p:sp>
      <p:sp>
        <p:nvSpPr>
          <p:cNvPr id="25" name="Line 36"/>
          <p:cNvSpPr>
            <a:spLocks noChangeShapeType="1"/>
          </p:cNvSpPr>
          <p:nvPr/>
        </p:nvSpPr>
        <p:spPr bwMode="auto">
          <a:xfrm>
            <a:off x="7527925" y="2357438"/>
            <a:ext cx="304800" cy="0"/>
          </a:xfrm>
          <a:prstGeom prst="line">
            <a:avLst/>
          </a:prstGeom>
          <a:noFill/>
          <a:ln w="12700">
            <a:solidFill>
              <a:schemeClr val="tx1"/>
            </a:solidFill>
            <a:round/>
            <a:headEnd/>
            <a:tailEnd/>
          </a:ln>
        </p:spPr>
        <p:txBody>
          <a:bodyPr/>
          <a:lstStyle/>
          <a:p>
            <a:endParaRPr lang="en-US"/>
          </a:p>
        </p:txBody>
      </p:sp>
      <p:sp>
        <p:nvSpPr>
          <p:cNvPr id="26" name="Line 37"/>
          <p:cNvSpPr>
            <a:spLocks noChangeShapeType="1"/>
          </p:cNvSpPr>
          <p:nvPr/>
        </p:nvSpPr>
        <p:spPr bwMode="auto">
          <a:xfrm>
            <a:off x="7527925" y="2586038"/>
            <a:ext cx="304800" cy="0"/>
          </a:xfrm>
          <a:prstGeom prst="line">
            <a:avLst/>
          </a:prstGeom>
          <a:noFill/>
          <a:ln w="12700">
            <a:solidFill>
              <a:schemeClr val="tx1"/>
            </a:solidFill>
            <a:round/>
            <a:headEnd/>
            <a:tailEnd/>
          </a:ln>
        </p:spPr>
        <p:txBody>
          <a:bodyPr/>
          <a:lstStyle/>
          <a:p>
            <a:endParaRPr lang="en-US"/>
          </a:p>
        </p:txBody>
      </p:sp>
      <p:sp>
        <p:nvSpPr>
          <p:cNvPr id="27" name="Text Box 38"/>
          <p:cNvSpPr txBox="1">
            <a:spLocks noChangeArrowheads="1"/>
          </p:cNvSpPr>
          <p:nvPr/>
        </p:nvSpPr>
        <p:spPr bwMode="auto">
          <a:xfrm>
            <a:off x="7832725" y="1976438"/>
            <a:ext cx="457200" cy="304800"/>
          </a:xfrm>
          <a:prstGeom prst="rect">
            <a:avLst/>
          </a:prstGeom>
          <a:noFill/>
          <a:ln w="12700">
            <a:noFill/>
            <a:miter lim="800000"/>
            <a:headEnd/>
            <a:tailEnd/>
          </a:ln>
        </p:spPr>
        <p:txBody>
          <a:bodyPr>
            <a:spAutoFit/>
          </a:bodyPr>
          <a:lstStyle/>
          <a:p>
            <a:pPr eaLnBrk="0" hangingPunct="0">
              <a:spcBef>
                <a:spcPct val="50000"/>
              </a:spcBef>
            </a:pPr>
            <a:r>
              <a:rPr lang="en-US" sz="1400" b="1"/>
              <a:t>90</a:t>
            </a:r>
            <a:endParaRPr lang="en-AU" sz="1400" b="1"/>
          </a:p>
        </p:txBody>
      </p:sp>
      <p:sp>
        <p:nvSpPr>
          <p:cNvPr id="28" name="Rectangle 39"/>
          <p:cNvSpPr>
            <a:spLocks noChangeArrowheads="1"/>
          </p:cNvSpPr>
          <p:nvPr/>
        </p:nvSpPr>
        <p:spPr bwMode="auto">
          <a:xfrm>
            <a:off x="7832725" y="2205038"/>
            <a:ext cx="361950" cy="304800"/>
          </a:xfrm>
          <a:prstGeom prst="rect">
            <a:avLst/>
          </a:prstGeom>
          <a:noFill/>
          <a:ln w="12700">
            <a:noFill/>
            <a:miter lim="800000"/>
            <a:headEnd/>
            <a:tailEnd/>
          </a:ln>
        </p:spPr>
        <p:txBody>
          <a:bodyPr wrap="none">
            <a:spAutoFit/>
          </a:bodyPr>
          <a:lstStyle/>
          <a:p>
            <a:pPr eaLnBrk="0" hangingPunct="0">
              <a:spcBef>
                <a:spcPct val="50000"/>
              </a:spcBef>
            </a:pPr>
            <a:r>
              <a:rPr lang="en-US" sz="1400" b="1"/>
              <a:t>91</a:t>
            </a:r>
            <a:endParaRPr lang="en-AU" sz="1400" b="1"/>
          </a:p>
        </p:txBody>
      </p:sp>
      <p:sp>
        <p:nvSpPr>
          <p:cNvPr id="29" name="Rectangle 40"/>
          <p:cNvSpPr>
            <a:spLocks noChangeArrowheads="1"/>
          </p:cNvSpPr>
          <p:nvPr/>
        </p:nvSpPr>
        <p:spPr bwMode="auto">
          <a:xfrm>
            <a:off x="7832725" y="2433638"/>
            <a:ext cx="361950" cy="304800"/>
          </a:xfrm>
          <a:prstGeom prst="rect">
            <a:avLst/>
          </a:prstGeom>
          <a:noFill/>
          <a:ln w="12700">
            <a:noFill/>
            <a:miter lim="800000"/>
            <a:headEnd/>
            <a:tailEnd/>
          </a:ln>
        </p:spPr>
        <p:txBody>
          <a:bodyPr wrap="none">
            <a:spAutoFit/>
          </a:bodyPr>
          <a:lstStyle/>
          <a:p>
            <a:pPr eaLnBrk="0" hangingPunct="0">
              <a:spcBef>
                <a:spcPct val="50000"/>
              </a:spcBef>
            </a:pPr>
            <a:r>
              <a:rPr lang="en-US" sz="1400" b="1"/>
              <a:t>92</a:t>
            </a:r>
            <a:endParaRPr lang="en-AU" sz="1400" b="1"/>
          </a:p>
        </p:txBody>
      </p:sp>
      <p:sp>
        <p:nvSpPr>
          <p:cNvPr id="30" name="Text Box 16"/>
          <p:cNvSpPr txBox="1">
            <a:spLocks noChangeArrowheads="1"/>
          </p:cNvSpPr>
          <p:nvPr/>
        </p:nvSpPr>
        <p:spPr bwMode="auto">
          <a:xfrm>
            <a:off x="1784350" y="1412875"/>
            <a:ext cx="1981200" cy="457200"/>
          </a:xfrm>
          <a:prstGeom prst="rect">
            <a:avLst/>
          </a:prstGeom>
          <a:noFill/>
          <a:ln w="12700">
            <a:noFill/>
            <a:miter lim="800000"/>
            <a:headEnd/>
            <a:tailEnd/>
          </a:ln>
        </p:spPr>
        <p:txBody>
          <a:bodyPr>
            <a:spAutoFit/>
          </a:bodyPr>
          <a:lstStyle/>
          <a:p>
            <a:pPr eaLnBrk="0" hangingPunct="0">
              <a:spcBef>
                <a:spcPct val="50000"/>
              </a:spcBef>
            </a:pPr>
            <a:r>
              <a:rPr lang="en-US" sz="2400"/>
              <a:t>Cumulative</a:t>
            </a:r>
            <a:endParaRPr lang="en-AU" sz="2400"/>
          </a:p>
        </p:txBody>
      </p:sp>
      <p:sp>
        <p:nvSpPr>
          <p:cNvPr id="31" name="Text Box 17"/>
          <p:cNvSpPr txBox="1">
            <a:spLocks noChangeArrowheads="1"/>
          </p:cNvSpPr>
          <p:nvPr/>
        </p:nvSpPr>
        <p:spPr bwMode="auto">
          <a:xfrm>
            <a:off x="5024438" y="1412875"/>
            <a:ext cx="1981200" cy="457200"/>
          </a:xfrm>
          <a:prstGeom prst="rect">
            <a:avLst/>
          </a:prstGeom>
          <a:noFill/>
          <a:ln w="12700">
            <a:noFill/>
            <a:miter lim="800000"/>
            <a:headEnd/>
            <a:tailEnd/>
          </a:ln>
        </p:spPr>
        <p:txBody>
          <a:bodyPr>
            <a:spAutoFit/>
          </a:bodyPr>
          <a:lstStyle/>
          <a:p>
            <a:pPr eaLnBrk="0" hangingPunct="0">
              <a:spcBef>
                <a:spcPct val="50000"/>
              </a:spcBef>
            </a:pPr>
            <a:r>
              <a:rPr lang="en-US" sz="2400"/>
              <a:t>Incremental</a:t>
            </a:r>
            <a:endParaRPr lang="en-AU" sz="2400"/>
          </a:p>
        </p:txBody>
      </p:sp>
      <p:sp>
        <p:nvSpPr>
          <p:cNvPr id="32" name="Rectangle 6"/>
          <p:cNvSpPr>
            <a:spLocks noChangeArrowheads="1"/>
          </p:cNvSpPr>
          <p:nvPr/>
        </p:nvSpPr>
        <p:spPr bwMode="auto">
          <a:xfrm>
            <a:off x="488950" y="3933825"/>
            <a:ext cx="1905000" cy="533400"/>
          </a:xfrm>
          <a:prstGeom prst="rect">
            <a:avLst/>
          </a:prstGeom>
          <a:noFill/>
          <a:ln w="12700">
            <a:solidFill>
              <a:schemeClr val="tx1"/>
            </a:solidFill>
            <a:miter lim="800000"/>
            <a:headEnd/>
            <a:tailEnd/>
          </a:ln>
        </p:spPr>
        <p:txBody>
          <a:bodyPr wrap="none" anchor="ctr"/>
          <a:lstStyle/>
          <a:p>
            <a:pPr eaLnBrk="0" hangingPunct="0"/>
            <a:r>
              <a:rPr lang="en-AU" sz="2400"/>
              <a:t>Condition 1:</a:t>
            </a:r>
          </a:p>
        </p:txBody>
      </p:sp>
      <p:sp>
        <p:nvSpPr>
          <p:cNvPr id="33" name="Line 21"/>
          <p:cNvSpPr>
            <a:spLocks noChangeShapeType="1"/>
          </p:cNvSpPr>
          <p:nvPr/>
        </p:nvSpPr>
        <p:spPr bwMode="auto">
          <a:xfrm flipV="1">
            <a:off x="3106738" y="3721100"/>
            <a:ext cx="0" cy="1143000"/>
          </a:xfrm>
          <a:prstGeom prst="line">
            <a:avLst/>
          </a:prstGeom>
          <a:noFill/>
          <a:ln w="9525">
            <a:solidFill>
              <a:schemeClr val="tx1"/>
            </a:solidFill>
            <a:round/>
            <a:headEnd/>
            <a:tailEnd type="triangle" w="med" len="med"/>
          </a:ln>
        </p:spPr>
        <p:txBody>
          <a:bodyPr/>
          <a:lstStyle/>
          <a:p>
            <a:endParaRPr lang="en-US"/>
          </a:p>
        </p:txBody>
      </p:sp>
      <p:sp>
        <p:nvSpPr>
          <p:cNvPr id="34" name="Text Box 24"/>
          <p:cNvSpPr txBox="1">
            <a:spLocks noChangeArrowheads="1"/>
          </p:cNvSpPr>
          <p:nvPr/>
        </p:nvSpPr>
        <p:spPr bwMode="auto">
          <a:xfrm>
            <a:off x="2878138" y="3644900"/>
            <a:ext cx="381000" cy="304800"/>
          </a:xfrm>
          <a:prstGeom prst="rect">
            <a:avLst/>
          </a:prstGeom>
          <a:noFill/>
          <a:ln w="9525">
            <a:noFill/>
            <a:miter lim="800000"/>
            <a:headEnd/>
            <a:tailEnd/>
          </a:ln>
        </p:spPr>
        <p:txBody>
          <a:bodyPr>
            <a:spAutoFit/>
          </a:bodyPr>
          <a:lstStyle/>
          <a:p>
            <a:pPr>
              <a:spcBef>
                <a:spcPct val="50000"/>
              </a:spcBef>
            </a:pPr>
            <a:r>
              <a:rPr lang="en-US" sz="1400" i="1"/>
              <a:t>p</a:t>
            </a:r>
            <a:endParaRPr lang="en-AU" sz="1400" i="1"/>
          </a:p>
        </p:txBody>
      </p:sp>
      <p:sp>
        <p:nvSpPr>
          <p:cNvPr id="35" name="Text Box 25"/>
          <p:cNvSpPr txBox="1">
            <a:spLocks noChangeArrowheads="1"/>
          </p:cNvSpPr>
          <p:nvPr/>
        </p:nvSpPr>
        <p:spPr bwMode="auto">
          <a:xfrm>
            <a:off x="5468938" y="4635500"/>
            <a:ext cx="457200" cy="304800"/>
          </a:xfrm>
          <a:prstGeom prst="rect">
            <a:avLst/>
          </a:prstGeom>
          <a:noFill/>
          <a:ln w="9525">
            <a:noFill/>
            <a:miter lim="800000"/>
            <a:headEnd/>
            <a:tailEnd/>
          </a:ln>
        </p:spPr>
        <p:txBody>
          <a:bodyPr>
            <a:spAutoFit/>
          </a:bodyPr>
          <a:lstStyle/>
          <a:p>
            <a:pPr>
              <a:spcBef>
                <a:spcPct val="50000"/>
              </a:spcBef>
            </a:pPr>
            <a:r>
              <a:rPr lang="en-US" sz="1400"/>
              <a:t>w</a:t>
            </a:r>
            <a:endParaRPr lang="en-AU" sz="1400"/>
          </a:p>
        </p:txBody>
      </p:sp>
      <p:sp>
        <p:nvSpPr>
          <p:cNvPr id="36" name="Rectangle 7"/>
          <p:cNvSpPr>
            <a:spLocks noChangeArrowheads="1"/>
          </p:cNvSpPr>
          <p:nvPr/>
        </p:nvSpPr>
        <p:spPr bwMode="auto">
          <a:xfrm>
            <a:off x="488950" y="5589588"/>
            <a:ext cx="1905000" cy="533400"/>
          </a:xfrm>
          <a:prstGeom prst="rect">
            <a:avLst/>
          </a:prstGeom>
          <a:noFill/>
          <a:ln w="12700">
            <a:solidFill>
              <a:schemeClr val="tx1"/>
            </a:solidFill>
            <a:miter lim="800000"/>
            <a:headEnd/>
            <a:tailEnd/>
          </a:ln>
        </p:spPr>
        <p:txBody>
          <a:bodyPr wrap="none" anchor="ctr"/>
          <a:lstStyle/>
          <a:p>
            <a:pPr eaLnBrk="0" hangingPunct="0"/>
            <a:r>
              <a:rPr lang="en-AU" sz="2400"/>
              <a:t>Condition 2:</a:t>
            </a:r>
          </a:p>
        </p:txBody>
      </p:sp>
      <p:graphicFrame>
        <p:nvGraphicFramePr>
          <p:cNvPr id="37" name="Object 5">
            <a:hlinkClick r:id="" action="ppaction://ole?verb=0"/>
          </p:cNvPr>
          <p:cNvGraphicFramePr>
            <a:graphicFrameLocks/>
          </p:cNvGraphicFramePr>
          <p:nvPr/>
        </p:nvGraphicFramePr>
        <p:xfrm>
          <a:off x="2649538" y="4868863"/>
          <a:ext cx="3581400" cy="457200"/>
        </p:xfrm>
        <a:graphic>
          <a:graphicData uri="http://schemas.openxmlformats.org/presentationml/2006/ole">
            <mc:AlternateContent xmlns:mc="http://schemas.openxmlformats.org/markup-compatibility/2006">
              <mc:Choice xmlns:v="urn:schemas-microsoft-com:vml" Requires="v">
                <p:oleObj spid="_x0000_s5416" name="Equation" r:id="rId11" imgW="2120760" imgH="228600" progId="Equation.3">
                  <p:embed/>
                </p:oleObj>
              </mc:Choice>
              <mc:Fallback>
                <p:oleObj name="Equation" r:id="rId11" imgW="2120760" imgH="228600" progId="Equation.3">
                  <p:embed/>
                  <p:pic>
                    <p:nvPicPr>
                      <p:cNvPr id="0" name=""/>
                      <p:cNvPicPr>
                        <a:picLocks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649538" y="4868863"/>
                        <a:ext cx="3581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8" name="TextBox 38"/>
          <p:cNvSpPr txBox="1">
            <a:spLocks noChangeArrowheads="1"/>
          </p:cNvSpPr>
          <p:nvPr/>
        </p:nvSpPr>
        <p:spPr bwMode="auto">
          <a:xfrm>
            <a:off x="415925" y="692150"/>
            <a:ext cx="8713788" cy="461963"/>
          </a:xfrm>
          <a:prstGeom prst="rect">
            <a:avLst/>
          </a:prstGeom>
          <a:noFill/>
          <a:ln w="9525">
            <a:noFill/>
            <a:miter lim="800000"/>
            <a:headEnd/>
            <a:tailEnd/>
          </a:ln>
        </p:spPr>
        <p:txBody>
          <a:bodyPr>
            <a:spAutoFit/>
          </a:bodyPr>
          <a:lstStyle/>
          <a:p>
            <a:r>
              <a:rPr lang="en-US" sz="2400"/>
              <a:t>Extended Link Ratio Family (ELRF) Modeling Framework </a:t>
            </a:r>
          </a:p>
        </p:txBody>
      </p:sp>
      <p:sp>
        <p:nvSpPr>
          <p:cNvPr id="41" name="TextBox 40">
            <a:extLst>
              <a:ext uri="{FF2B5EF4-FFF2-40B4-BE49-F238E27FC236}">
                <a16:creationId xmlns:a16="http://schemas.microsoft.com/office/drawing/2014/main" id="{D5237B87-3F81-4344-99C3-2388685FC5C2}"/>
              </a:ext>
            </a:extLst>
          </p:cNvPr>
          <p:cNvSpPr txBox="1"/>
          <p:nvPr/>
        </p:nvSpPr>
        <p:spPr>
          <a:xfrm>
            <a:off x="838200" y="55525"/>
            <a:ext cx="6638738" cy="369332"/>
          </a:xfrm>
          <a:prstGeom prst="rect">
            <a:avLst/>
          </a:prstGeom>
          <a:noFill/>
        </p:spPr>
        <p:txBody>
          <a:bodyPr wrap="square" rtlCol="0">
            <a:spAutoFit/>
          </a:bodyPr>
          <a:lstStyle/>
          <a:p>
            <a:r>
              <a:rPr lang="en-US">
                <a:solidFill>
                  <a:schemeClr val="bg1"/>
                </a:solidFill>
              </a:rPr>
              <a:t>Regression formulation of standard link ratio methods and extensions</a:t>
            </a:r>
            <a:endParaRPr lang="en-AU">
              <a:solidFill>
                <a:schemeClr val="bg1"/>
              </a:solidFill>
            </a:endParaRPr>
          </a:p>
        </p:txBody>
      </p:sp>
    </p:spTree>
    <p:extLst>
      <p:ext uri="{BB962C8B-B14F-4D97-AF65-F5344CB8AC3E}">
        <p14:creationId xmlns:p14="http://schemas.microsoft.com/office/powerpoint/2010/main" val="7175617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hangingPunct="1"/>
            <a:r>
              <a:rPr lang="en-US" sz="3200" dirty="0"/>
              <a:t>Introduce a trend parameter for uniform accident year effects</a:t>
            </a:r>
          </a:p>
        </p:txBody>
      </p:sp>
      <p:sp>
        <p:nvSpPr>
          <p:cNvPr id="3" name="Slide Number Placeholder 4"/>
          <p:cNvSpPr>
            <a:spLocks noGrp="1"/>
          </p:cNvSpPr>
          <p:nvPr>
            <p:ph type="sldNum" sz="quarter" idx="12"/>
          </p:nvPr>
        </p:nvSpPr>
        <p:spPr bwMode="auto">
          <a:prstGeom prst="rect">
            <a:avLst/>
          </a:prstGeom>
          <a:ln>
            <a:miter lim="800000"/>
            <a:headEnd/>
            <a:tailEnd/>
          </a:ln>
        </p:spPr>
        <p:txBody>
          <a:bodyPr numCol="1" compatLnSpc="1">
            <a:prstTxWarp prst="textNoShape">
              <a:avLst/>
            </a:prstTxWarp>
          </a:bodyPr>
          <a:lstStyle/>
          <a:p>
            <a:pPr fontAlgn="base">
              <a:spcBef>
                <a:spcPct val="0"/>
              </a:spcBef>
              <a:spcAft>
                <a:spcPct val="0"/>
              </a:spcAft>
              <a:defRPr/>
            </a:pPr>
            <a:fld id="{F852B807-2FAA-47E4-BEE5-56F24CB3724E}" type="slidenum">
              <a:rPr lang="en-US" smtClean="0"/>
              <a:pPr fontAlgn="base">
                <a:spcBef>
                  <a:spcPct val="0"/>
                </a:spcBef>
                <a:spcAft>
                  <a:spcPct val="0"/>
                </a:spcAft>
                <a:defRPr/>
              </a:pPr>
              <a:t>18</a:t>
            </a:fld>
            <a:endParaRPr lang="en-US"/>
          </a:p>
        </p:txBody>
      </p:sp>
      <p:graphicFrame>
        <p:nvGraphicFramePr>
          <p:cNvPr id="4" name="Object 5">
            <a:hlinkClick r:id="" action="ppaction://ole?verb=0"/>
          </p:cNvPr>
          <p:cNvGraphicFramePr>
            <a:graphicFrameLocks/>
          </p:cNvGraphicFramePr>
          <p:nvPr>
            <p:extLst>
              <p:ext uri="{D42A27DB-BD31-4B8C-83A1-F6EECF244321}">
                <p14:modId xmlns:p14="http://schemas.microsoft.com/office/powerpoint/2010/main" val="3654151737"/>
              </p:ext>
            </p:extLst>
          </p:nvPr>
        </p:nvGraphicFramePr>
        <p:xfrm>
          <a:off x="1295400" y="1676400"/>
          <a:ext cx="3244850" cy="2362200"/>
        </p:xfrm>
        <a:graphic>
          <a:graphicData uri="http://schemas.openxmlformats.org/presentationml/2006/ole">
            <mc:AlternateContent xmlns:mc="http://schemas.openxmlformats.org/markup-compatibility/2006">
              <mc:Choice xmlns:v="urn:schemas-microsoft-com:vml" Requires="v">
                <p:oleObj spid="_x0000_s6618" name="Picture" r:id="rId3" imgW="3259080" imgH="1830240" progId="Word.Picture.8">
                  <p:embed/>
                </p:oleObj>
              </mc:Choice>
              <mc:Fallback>
                <p:oleObj name="Picture" r:id="rId3" imgW="3259080" imgH="1830240" progId="Word.Picture.8">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1676400"/>
                        <a:ext cx="324485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 name="Object 6">
            <a:hlinkClick r:id="" action="ppaction://ole?verb=0"/>
          </p:cNvPr>
          <p:cNvGraphicFramePr>
            <a:graphicFrameLocks/>
          </p:cNvGraphicFramePr>
          <p:nvPr>
            <p:extLst>
              <p:ext uri="{D42A27DB-BD31-4B8C-83A1-F6EECF244321}">
                <p14:modId xmlns:p14="http://schemas.microsoft.com/office/powerpoint/2010/main" val="3126927970"/>
              </p:ext>
            </p:extLst>
          </p:nvPr>
        </p:nvGraphicFramePr>
        <p:xfrm>
          <a:off x="2238375" y="2057400"/>
          <a:ext cx="550863" cy="396875"/>
        </p:xfrm>
        <a:graphic>
          <a:graphicData uri="http://schemas.openxmlformats.org/presentationml/2006/ole">
            <mc:AlternateContent xmlns:mc="http://schemas.openxmlformats.org/markup-compatibility/2006">
              <mc:Choice xmlns:v="urn:schemas-microsoft-com:vml" Requires="v">
                <p:oleObj spid="_x0000_s6619" name="Equation" r:id="rId5" imgW="607680" imgH="493560" progId="Equation.3">
                  <p:embed/>
                </p:oleObj>
              </mc:Choice>
              <mc:Fallback>
                <p:oleObj name="Equation" r:id="rId5" imgW="607680" imgH="493560" progId="Equation.3">
                  <p:embed/>
                  <p:pic>
                    <p:nvPicPr>
                      <p:cNvPr id="0" name=""/>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38375" y="2057400"/>
                        <a:ext cx="5508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 name="Object 7">
            <a:hlinkClick r:id="" action="ppaction://ole?verb=0"/>
          </p:cNvPr>
          <p:cNvGraphicFramePr>
            <a:graphicFrameLocks/>
          </p:cNvGraphicFramePr>
          <p:nvPr>
            <p:extLst>
              <p:ext uri="{D42A27DB-BD31-4B8C-83A1-F6EECF244321}">
                <p14:modId xmlns:p14="http://schemas.microsoft.com/office/powerpoint/2010/main" val="3823248728"/>
              </p:ext>
            </p:extLst>
          </p:nvPr>
        </p:nvGraphicFramePr>
        <p:xfrm>
          <a:off x="2762250" y="2057400"/>
          <a:ext cx="590550" cy="412750"/>
        </p:xfrm>
        <a:graphic>
          <a:graphicData uri="http://schemas.openxmlformats.org/presentationml/2006/ole">
            <mc:AlternateContent xmlns:mc="http://schemas.openxmlformats.org/markup-compatibility/2006">
              <mc:Choice xmlns:v="urn:schemas-microsoft-com:vml" Requires="v">
                <p:oleObj spid="_x0000_s6620" name="Equation" r:id="rId7" imgW="633240" imgH="493560" progId="Equation.3">
                  <p:embed/>
                </p:oleObj>
              </mc:Choice>
              <mc:Fallback>
                <p:oleObj name="Equation" r:id="rId7" imgW="633240" imgH="493560" progId="Equation.3">
                  <p:embed/>
                  <p:pic>
                    <p:nvPicPr>
                      <p:cNvPr id="0" name=""/>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62250" y="2057400"/>
                        <a:ext cx="590550" cy="41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 name="Object 8">
            <a:hlinkClick r:id="" action="ppaction://ole?verb=0"/>
          </p:cNvPr>
          <p:cNvGraphicFramePr>
            <a:graphicFrameLocks/>
          </p:cNvGraphicFramePr>
          <p:nvPr>
            <p:extLst>
              <p:ext uri="{D42A27DB-BD31-4B8C-83A1-F6EECF244321}">
                <p14:modId xmlns:p14="http://schemas.microsoft.com/office/powerpoint/2010/main" val="804592974"/>
              </p:ext>
            </p:extLst>
          </p:nvPr>
        </p:nvGraphicFramePr>
        <p:xfrm>
          <a:off x="2590800" y="3716338"/>
          <a:ext cx="3273425" cy="530225"/>
        </p:xfrm>
        <a:graphic>
          <a:graphicData uri="http://schemas.openxmlformats.org/presentationml/2006/ole">
            <mc:AlternateContent xmlns:mc="http://schemas.openxmlformats.org/markup-compatibility/2006">
              <mc:Choice xmlns:v="urn:schemas-microsoft-com:vml" Requires="v">
                <p:oleObj spid="_x0000_s6621" name="Equation" r:id="rId9" imgW="1562040" imgH="228600" progId="Equation.3">
                  <p:embed/>
                </p:oleObj>
              </mc:Choice>
              <mc:Fallback>
                <p:oleObj name="Equation" r:id="rId9" imgW="1562040" imgH="228600" progId="Equation.3">
                  <p:embed/>
                  <p:pic>
                    <p:nvPicPr>
                      <p:cNvPr id="0" name=""/>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90800" y="3716338"/>
                        <a:ext cx="3273425"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 name="Object 9">
            <a:hlinkClick r:id="" action="ppaction://ole?verb=0"/>
          </p:cNvPr>
          <p:cNvGraphicFramePr>
            <a:graphicFrameLocks/>
          </p:cNvGraphicFramePr>
          <p:nvPr>
            <p:extLst>
              <p:ext uri="{D42A27DB-BD31-4B8C-83A1-F6EECF244321}">
                <p14:modId xmlns:p14="http://schemas.microsoft.com/office/powerpoint/2010/main" val="2227121233"/>
              </p:ext>
            </p:extLst>
          </p:nvPr>
        </p:nvGraphicFramePr>
        <p:xfrm>
          <a:off x="3170238" y="4400550"/>
          <a:ext cx="2100262" cy="365125"/>
        </p:xfrm>
        <a:graphic>
          <a:graphicData uri="http://schemas.openxmlformats.org/presentationml/2006/ole">
            <mc:AlternateContent xmlns:mc="http://schemas.openxmlformats.org/markup-compatibility/2006">
              <mc:Choice xmlns:v="urn:schemas-microsoft-com:vml" Requires="v">
                <p:oleObj spid="_x0000_s6622" name="Equation" r:id="rId11" imgW="2220840" imgH="457200" progId="Equation.3">
                  <p:embed/>
                </p:oleObj>
              </mc:Choice>
              <mc:Fallback>
                <p:oleObj name="Equation" r:id="rId11" imgW="2220840" imgH="457200" progId="Equation.3">
                  <p:embed/>
                  <p:pic>
                    <p:nvPicPr>
                      <p:cNvPr id="0" name=""/>
                      <p:cNvPicPr>
                        <a:picLocks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170238" y="4400550"/>
                        <a:ext cx="2100262"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 name="Object 10">
            <a:hlinkClick r:id="" action="ppaction://ole?verb=0"/>
          </p:cNvPr>
          <p:cNvGraphicFramePr>
            <a:graphicFrameLocks/>
          </p:cNvGraphicFramePr>
          <p:nvPr>
            <p:extLst>
              <p:ext uri="{D42A27DB-BD31-4B8C-83A1-F6EECF244321}">
                <p14:modId xmlns:p14="http://schemas.microsoft.com/office/powerpoint/2010/main" val="3926021731"/>
              </p:ext>
            </p:extLst>
          </p:nvPr>
        </p:nvGraphicFramePr>
        <p:xfrm>
          <a:off x="3175000" y="4857750"/>
          <a:ext cx="1617663" cy="349250"/>
        </p:xfrm>
        <a:graphic>
          <a:graphicData uri="http://schemas.openxmlformats.org/presentationml/2006/ole">
            <mc:AlternateContent xmlns:mc="http://schemas.openxmlformats.org/markup-compatibility/2006">
              <mc:Choice xmlns:v="urn:schemas-microsoft-com:vml" Requires="v">
                <p:oleObj spid="_x0000_s6623" name="Microsoft Equation 3.0" r:id="rId13" imgW="1725480" imgH="457200" progId="Equation.3">
                  <p:embed/>
                </p:oleObj>
              </mc:Choice>
              <mc:Fallback>
                <p:oleObj name="Microsoft Equation 3.0" r:id="rId13" imgW="1725480" imgH="457200" progId="Equation.3">
                  <p:embed/>
                  <p:pic>
                    <p:nvPicPr>
                      <p:cNvPr id="0" name=""/>
                      <p:cNvPicPr>
                        <a:picLocks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175000" y="4857750"/>
                        <a:ext cx="1617663" cy="349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 name="Object 11">
            <a:hlinkClick r:id="" action="ppaction://ole?verb=0"/>
          </p:cNvPr>
          <p:cNvGraphicFramePr>
            <a:graphicFrameLocks/>
          </p:cNvGraphicFramePr>
          <p:nvPr>
            <p:extLst>
              <p:ext uri="{D42A27DB-BD31-4B8C-83A1-F6EECF244321}">
                <p14:modId xmlns:p14="http://schemas.microsoft.com/office/powerpoint/2010/main" val="802984933"/>
              </p:ext>
            </p:extLst>
          </p:nvPr>
        </p:nvGraphicFramePr>
        <p:xfrm>
          <a:off x="3282950" y="5359400"/>
          <a:ext cx="1425575" cy="258763"/>
        </p:xfrm>
        <a:graphic>
          <a:graphicData uri="http://schemas.openxmlformats.org/presentationml/2006/ole">
            <mc:AlternateContent xmlns:mc="http://schemas.openxmlformats.org/markup-compatibility/2006">
              <mc:Choice xmlns:v="urn:schemas-microsoft-com:vml" Requires="v">
                <p:oleObj spid="_x0000_s6624" name="Equation" r:id="rId15" imgW="1522080" imgH="341280" progId="Equation.3">
                  <p:embed/>
                </p:oleObj>
              </mc:Choice>
              <mc:Fallback>
                <p:oleObj name="Equation" r:id="rId15" imgW="1522080" imgH="341280" progId="Equation.3">
                  <p:embed/>
                  <p:pic>
                    <p:nvPicPr>
                      <p:cNvPr id="0" name=""/>
                      <p:cNvPicPr>
                        <a:picLocks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282950" y="5359400"/>
                        <a:ext cx="1425575" cy="258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 name="Object 13"/>
          <p:cNvGraphicFramePr>
            <a:graphicFrameLocks noChangeAspect="1"/>
          </p:cNvGraphicFramePr>
          <p:nvPr>
            <p:extLst>
              <p:ext uri="{D42A27DB-BD31-4B8C-83A1-F6EECF244321}">
                <p14:modId xmlns:p14="http://schemas.microsoft.com/office/powerpoint/2010/main" val="485726634"/>
              </p:ext>
            </p:extLst>
          </p:nvPr>
        </p:nvGraphicFramePr>
        <p:xfrm>
          <a:off x="4267200" y="1905000"/>
          <a:ext cx="3343275" cy="1647825"/>
        </p:xfrm>
        <a:graphic>
          <a:graphicData uri="http://schemas.openxmlformats.org/presentationml/2006/ole">
            <mc:AlternateContent xmlns:mc="http://schemas.openxmlformats.org/markup-compatibility/2006">
              <mc:Choice xmlns:v="urn:schemas-microsoft-com:vml" Requires="v">
                <p:oleObj spid="_x0000_s6625" name="Bitmap Image" r:id="rId17" imgW="3343742" imgH="1647619" progId="PBrush">
                  <p:embed/>
                </p:oleObj>
              </mc:Choice>
              <mc:Fallback>
                <p:oleObj name="Bitmap Image" r:id="rId17" imgW="3343742" imgH="1647619" progId="PBrush">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267200" y="1905000"/>
                        <a:ext cx="3343275" cy="1647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 name="Text Box 15"/>
          <p:cNvSpPr txBox="1">
            <a:spLocks noChangeArrowheads="1"/>
          </p:cNvSpPr>
          <p:nvPr/>
        </p:nvSpPr>
        <p:spPr bwMode="auto">
          <a:xfrm>
            <a:off x="4343400" y="2057400"/>
            <a:ext cx="304800" cy="366713"/>
          </a:xfrm>
          <a:prstGeom prst="rect">
            <a:avLst/>
          </a:prstGeom>
          <a:noFill/>
          <a:ln w="9525">
            <a:noFill/>
            <a:miter lim="800000"/>
            <a:headEnd/>
            <a:tailEnd/>
          </a:ln>
        </p:spPr>
        <p:txBody>
          <a:bodyPr>
            <a:spAutoFit/>
          </a:bodyPr>
          <a:lstStyle/>
          <a:p>
            <a:pPr>
              <a:spcBef>
                <a:spcPct val="50000"/>
              </a:spcBef>
            </a:pPr>
            <a:r>
              <a:rPr lang="en-US" i="1"/>
              <a:t>p</a:t>
            </a:r>
            <a:endParaRPr lang="en-AU" i="1"/>
          </a:p>
        </p:txBody>
      </p:sp>
      <p:sp>
        <p:nvSpPr>
          <p:cNvPr id="13" name="Oval 16"/>
          <p:cNvSpPr>
            <a:spLocks noChangeArrowheads="1"/>
          </p:cNvSpPr>
          <p:nvPr/>
        </p:nvSpPr>
        <p:spPr bwMode="auto">
          <a:xfrm>
            <a:off x="6948488" y="3213100"/>
            <a:ext cx="323850" cy="287338"/>
          </a:xfrm>
          <a:prstGeom prst="ellipse">
            <a:avLst/>
          </a:prstGeom>
          <a:noFill/>
          <a:ln w="22225" algn="ctr">
            <a:solidFill>
              <a:srgbClr val="FF0000"/>
            </a:solidFill>
            <a:prstDash val="sysDot"/>
            <a:round/>
            <a:headEnd/>
            <a:tailEnd/>
          </a:ln>
        </p:spPr>
        <p:txBody>
          <a:bodyPr wrap="none" anchor="ctr">
            <a:spAutoFit/>
          </a:bodyPr>
          <a:lstStyle/>
          <a:p>
            <a:endParaRPr lang="en-US"/>
          </a:p>
        </p:txBody>
      </p:sp>
      <p:sp>
        <p:nvSpPr>
          <p:cNvPr id="14" name="Line 17"/>
          <p:cNvSpPr>
            <a:spLocks noChangeShapeType="1"/>
          </p:cNvSpPr>
          <p:nvPr/>
        </p:nvSpPr>
        <p:spPr bwMode="auto">
          <a:xfrm>
            <a:off x="7200900" y="3465513"/>
            <a:ext cx="107950" cy="971550"/>
          </a:xfrm>
          <a:prstGeom prst="line">
            <a:avLst/>
          </a:prstGeom>
          <a:noFill/>
          <a:ln w="9525">
            <a:solidFill>
              <a:srgbClr val="FF3300"/>
            </a:solidFill>
            <a:round/>
            <a:headEnd/>
            <a:tailEnd/>
          </a:ln>
        </p:spPr>
        <p:txBody>
          <a:bodyPr>
            <a:spAutoFit/>
          </a:bodyPr>
          <a:lstStyle/>
          <a:p>
            <a:endParaRPr lang="en-US"/>
          </a:p>
        </p:txBody>
      </p:sp>
      <p:sp>
        <p:nvSpPr>
          <p:cNvPr id="15" name="Text Box 18"/>
          <p:cNvSpPr txBox="1">
            <a:spLocks noChangeArrowheads="1"/>
          </p:cNvSpPr>
          <p:nvPr/>
        </p:nvSpPr>
        <p:spPr bwMode="auto">
          <a:xfrm>
            <a:off x="6588125" y="4437063"/>
            <a:ext cx="1728788" cy="1016000"/>
          </a:xfrm>
          <a:prstGeom prst="rect">
            <a:avLst/>
          </a:prstGeom>
          <a:noFill/>
          <a:ln w="9525" algn="ctr">
            <a:solidFill>
              <a:srgbClr val="FF0000"/>
            </a:solidFill>
            <a:miter lim="800000"/>
            <a:headEnd/>
            <a:tailEnd/>
          </a:ln>
        </p:spPr>
        <p:txBody>
          <a:bodyPr>
            <a:spAutoFit/>
          </a:bodyPr>
          <a:lstStyle/>
          <a:p>
            <a:pPr>
              <a:spcBef>
                <a:spcPct val="50000"/>
              </a:spcBef>
            </a:pPr>
            <a:r>
              <a:rPr lang="en-US" sz="2000" i="1"/>
              <a:t>p</a:t>
            </a:r>
            <a:r>
              <a:rPr lang="en-US" sz="2000"/>
              <a:t> vs acci. yr, and previous cumulative</a:t>
            </a:r>
          </a:p>
        </p:txBody>
      </p:sp>
      <p:sp>
        <p:nvSpPr>
          <p:cNvPr id="16" name="TextBox 15"/>
          <p:cNvSpPr txBox="1"/>
          <p:nvPr/>
        </p:nvSpPr>
        <p:spPr>
          <a:xfrm>
            <a:off x="363071" y="1308100"/>
            <a:ext cx="10757647" cy="400110"/>
          </a:xfrm>
          <a:prstGeom prst="rect">
            <a:avLst/>
          </a:prstGeom>
          <a:noFill/>
        </p:spPr>
        <p:txBody>
          <a:bodyPr wrap="square" rtlCol="0">
            <a:spAutoFit/>
          </a:bodyPr>
          <a:lstStyle/>
          <a:p>
            <a:r>
              <a:rPr lang="en-AU" sz="2000" dirty="0"/>
              <a:t>As long as there is one unchanging trend this will suffice </a:t>
            </a:r>
            <a:r>
              <a:rPr lang="en-AU" sz="2000"/>
              <a:t>for modeling </a:t>
            </a:r>
            <a:r>
              <a:rPr lang="en-AU" sz="2000" dirty="0"/>
              <a:t>calendar year trends as well.</a:t>
            </a:r>
          </a:p>
        </p:txBody>
      </p:sp>
      <p:sp>
        <p:nvSpPr>
          <p:cNvPr id="18" name="TextBox 17">
            <a:extLst>
              <a:ext uri="{FF2B5EF4-FFF2-40B4-BE49-F238E27FC236}">
                <a16:creationId xmlns:a16="http://schemas.microsoft.com/office/drawing/2014/main" id="{6CEAA87D-C26D-4817-AB88-58115FDBE7B2}"/>
              </a:ext>
            </a:extLst>
          </p:cNvPr>
          <p:cNvSpPr txBox="1"/>
          <p:nvPr/>
        </p:nvSpPr>
        <p:spPr>
          <a:xfrm>
            <a:off x="838200" y="55525"/>
            <a:ext cx="6638738" cy="369332"/>
          </a:xfrm>
          <a:prstGeom prst="rect">
            <a:avLst/>
          </a:prstGeom>
          <a:noFill/>
        </p:spPr>
        <p:txBody>
          <a:bodyPr wrap="square" rtlCol="0">
            <a:spAutoFit/>
          </a:bodyPr>
          <a:lstStyle/>
          <a:p>
            <a:r>
              <a:rPr lang="en-US">
                <a:solidFill>
                  <a:schemeClr val="bg1"/>
                </a:solidFill>
              </a:rPr>
              <a:t>Regression formulation of standard link ratio methods and extensions</a:t>
            </a:r>
            <a:endParaRPr lang="en-AU">
              <a:solidFill>
                <a:schemeClr val="bg1"/>
              </a:solidFill>
            </a:endParaRPr>
          </a:p>
        </p:txBody>
      </p:sp>
    </p:spTree>
    <p:extLst>
      <p:ext uri="{BB962C8B-B14F-4D97-AF65-F5344CB8AC3E}">
        <p14:creationId xmlns:p14="http://schemas.microsoft.com/office/powerpoint/2010/main" val="28194457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4436" y="515845"/>
            <a:ext cx="11430000" cy="752475"/>
          </a:xfrm>
        </p:spPr>
        <p:txBody>
          <a:bodyPr>
            <a:noAutofit/>
          </a:bodyPr>
          <a:lstStyle/>
          <a:p>
            <a:pPr algn="ctr" eaLnBrk="1" hangingPunct="1"/>
            <a:r>
              <a:rPr lang="en-US" sz="2800" dirty="0"/>
              <a:t>Mack=Chain Ladder  (volume weighted  average) treats accident years like development years and vice versa</a:t>
            </a:r>
          </a:p>
        </p:txBody>
      </p:sp>
      <p:sp>
        <p:nvSpPr>
          <p:cNvPr id="3" name="Content Placeholder 2"/>
          <p:cNvSpPr>
            <a:spLocks noGrp="1"/>
          </p:cNvSpPr>
          <p:nvPr>
            <p:ph idx="1"/>
          </p:nvPr>
        </p:nvSpPr>
        <p:spPr>
          <a:xfrm>
            <a:off x="915408" y="1206169"/>
            <a:ext cx="10893778" cy="681038"/>
          </a:xfrm>
        </p:spPr>
        <p:txBody>
          <a:bodyPr>
            <a:normAutofit/>
          </a:bodyPr>
          <a:lstStyle/>
          <a:p>
            <a:pPr eaLnBrk="1" hangingPunct="1">
              <a:buFont typeface="Arial" charset="0"/>
              <a:buNone/>
            </a:pPr>
            <a:r>
              <a:rPr lang="en-US" sz="2400" b="1" dirty="0">
                <a:solidFill>
                  <a:schemeClr val="accent1"/>
                </a:solidFill>
              </a:rPr>
              <a:t>Can cumulate across or down. Same result each way.</a:t>
            </a:r>
            <a:endParaRPr lang="en-US" sz="2400" dirty="0"/>
          </a:p>
        </p:txBody>
      </p:sp>
      <p:sp>
        <p:nvSpPr>
          <p:cNvPr id="4" name="Slide Number Placeholder 4"/>
          <p:cNvSpPr>
            <a:spLocks noGrp="1"/>
          </p:cNvSpPr>
          <p:nvPr>
            <p:ph type="sldNum" sz="quarter" idx="10"/>
          </p:nvPr>
        </p:nvSpPr>
        <p:spPr bwMode="auto">
          <a:xfrm>
            <a:off x="838200" y="6356350"/>
            <a:ext cx="2743200" cy="365125"/>
          </a:xfrm>
          <a:prstGeom prst="rect">
            <a:avLst/>
          </a:prstGeom>
          <a:ln>
            <a:miter lim="800000"/>
            <a:headEnd/>
            <a:tailEnd/>
          </a:ln>
        </p:spPr>
        <p:txBody>
          <a:bodyPr vert="horz" lIns="91440" tIns="45720" rIns="91440" bIns="45720" numCol="1" rtlCol="0" anchor="ctr" compatLnSpc="1">
            <a:prstTxWarp prst="textNoShape">
              <a:avLst/>
            </a:prstTxWarp>
          </a:bodyP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defRPr/>
            </a:pPr>
            <a:fld id="{F6FA5CF2-2E10-4523-88D3-05F6B490DF1C}" type="datetimeFigureOut">
              <a:rPr lang="en-AU" smtClean="0"/>
              <a:pPr fontAlgn="base">
                <a:spcBef>
                  <a:spcPct val="0"/>
                </a:spcBef>
                <a:spcAft>
                  <a:spcPct val="0"/>
                </a:spcAft>
                <a:defRPr/>
              </a:pPr>
              <a:t>30/07/2019</a:t>
            </a:fld>
            <a:endParaRPr lang="en-US"/>
          </a:p>
        </p:txBody>
      </p:sp>
      <p:sp>
        <p:nvSpPr>
          <p:cNvPr id="5" name="Rectangle 2"/>
          <p:cNvSpPr>
            <a:spLocks noChangeArrowheads="1"/>
          </p:cNvSpPr>
          <p:nvPr/>
        </p:nvSpPr>
        <p:spPr bwMode="auto">
          <a:xfrm>
            <a:off x="2743881" y="1704883"/>
            <a:ext cx="1096635" cy="455612"/>
          </a:xfrm>
          <a:prstGeom prst="rect">
            <a:avLst/>
          </a:prstGeom>
          <a:noFill/>
          <a:ln w="9525">
            <a:noFill/>
            <a:miter lim="800000"/>
            <a:headEnd/>
            <a:tailEnd/>
          </a:ln>
        </p:spPr>
        <p:txBody>
          <a:bodyPr wrap="square">
            <a:spAutoFit/>
          </a:bodyPr>
          <a:lstStyle/>
          <a:p>
            <a:endParaRPr lang="en-US"/>
          </a:p>
        </p:txBody>
      </p:sp>
      <p:sp>
        <p:nvSpPr>
          <p:cNvPr id="6" name="Text Box 8"/>
          <p:cNvSpPr txBox="1">
            <a:spLocks noChangeArrowheads="1"/>
          </p:cNvSpPr>
          <p:nvPr/>
        </p:nvSpPr>
        <p:spPr bwMode="auto">
          <a:xfrm>
            <a:off x="2492244" y="1728695"/>
            <a:ext cx="1249841" cy="366713"/>
          </a:xfrm>
          <a:prstGeom prst="rect">
            <a:avLst/>
          </a:prstGeom>
          <a:noFill/>
          <a:ln w="9525">
            <a:noFill/>
            <a:miter lim="800000"/>
            <a:headEnd/>
            <a:tailEnd/>
          </a:ln>
        </p:spPr>
        <p:txBody>
          <a:bodyPr wrap="square">
            <a:spAutoFit/>
          </a:bodyPr>
          <a:lstStyle/>
          <a:p>
            <a:r>
              <a:rPr lang="en-US"/>
              <a:t>Dev per</a:t>
            </a:r>
          </a:p>
        </p:txBody>
      </p:sp>
      <p:sp>
        <p:nvSpPr>
          <p:cNvPr id="7" name="Rectangle 9"/>
          <p:cNvSpPr>
            <a:spLocks noChangeArrowheads="1"/>
          </p:cNvSpPr>
          <p:nvPr/>
        </p:nvSpPr>
        <p:spPr bwMode="auto">
          <a:xfrm>
            <a:off x="976898" y="2879633"/>
            <a:ext cx="1565044" cy="369332"/>
          </a:xfrm>
          <a:prstGeom prst="rect">
            <a:avLst/>
          </a:prstGeom>
          <a:noFill/>
          <a:ln w="9525">
            <a:noFill/>
            <a:miter lim="800000"/>
            <a:headEnd/>
            <a:tailEnd/>
          </a:ln>
        </p:spPr>
        <p:txBody>
          <a:bodyPr wrap="square">
            <a:spAutoFit/>
          </a:bodyPr>
          <a:lstStyle/>
          <a:p>
            <a:r>
              <a:rPr lang="en-US" dirty="0" err="1"/>
              <a:t>Acci</a:t>
            </a:r>
            <a:r>
              <a:rPr lang="en-US" dirty="0"/>
              <a:t> per</a:t>
            </a:r>
          </a:p>
        </p:txBody>
      </p:sp>
      <p:sp>
        <p:nvSpPr>
          <p:cNvPr id="8" name="Rectangle 10"/>
          <p:cNvSpPr>
            <a:spLocks noChangeArrowheads="1"/>
          </p:cNvSpPr>
          <p:nvPr/>
        </p:nvSpPr>
        <p:spPr bwMode="auto">
          <a:xfrm>
            <a:off x="6199868" y="1728695"/>
            <a:ext cx="1096635" cy="457200"/>
          </a:xfrm>
          <a:prstGeom prst="rect">
            <a:avLst/>
          </a:prstGeom>
          <a:noFill/>
          <a:ln w="9525">
            <a:noFill/>
            <a:miter lim="800000"/>
            <a:headEnd/>
            <a:tailEnd/>
          </a:ln>
        </p:spPr>
        <p:txBody>
          <a:bodyPr wrap="square">
            <a:spAutoFit/>
          </a:bodyPr>
          <a:lstStyle/>
          <a:p>
            <a:endParaRPr lang="en-US"/>
          </a:p>
        </p:txBody>
      </p:sp>
      <p:sp>
        <p:nvSpPr>
          <p:cNvPr id="9" name="Text Box 11"/>
          <p:cNvSpPr txBox="1">
            <a:spLocks noChangeArrowheads="1"/>
          </p:cNvSpPr>
          <p:nvPr/>
        </p:nvSpPr>
        <p:spPr bwMode="auto">
          <a:xfrm>
            <a:off x="5050701" y="1746158"/>
            <a:ext cx="2102556" cy="369332"/>
          </a:xfrm>
          <a:prstGeom prst="rect">
            <a:avLst/>
          </a:prstGeom>
          <a:noFill/>
          <a:ln w="9525">
            <a:noFill/>
            <a:miter lim="800000"/>
            <a:headEnd/>
            <a:tailEnd/>
          </a:ln>
        </p:spPr>
        <p:txBody>
          <a:bodyPr wrap="square">
            <a:spAutoFit/>
          </a:bodyPr>
          <a:lstStyle/>
          <a:p>
            <a:r>
              <a:rPr lang="en-US" i="1"/>
              <a:t>ratios across</a:t>
            </a:r>
          </a:p>
        </p:txBody>
      </p:sp>
      <p:sp>
        <p:nvSpPr>
          <p:cNvPr id="10" name="Text Box 14"/>
          <p:cNvSpPr txBox="1">
            <a:spLocks noChangeArrowheads="1"/>
          </p:cNvSpPr>
          <p:nvPr/>
        </p:nvSpPr>
        <p:spPr bwMode="auto">
          <a:xfrm>
            <a:off x="2429011" y="4457608"/>
            <a:ext cx="1372810" cy="369332"/>
          </a:xfrm>
          <a:prstGeom prst="rect">
            <a:avLst/>
          </a:prstGeom>
          <a:noFill/>
          <a:ln w="9525">
            <a:noFill/>
            <a:miter lim="800000"/>
            <a:headEnd/>
            <a:tailEnd/>
          </a:ln>
        </p:spPr>
        <p:txBody>
          <a:bodyPr wrap="square">
            <a:spAutoFit/>
          </a:bodyPr>
          <a:lstStyle/>
          <a:p>
            <a:r>
              <a:rPr lang="en-US"/>
              <a:t>Dev  per</a:t>
            </a:r>
          </a:p>
        </p:txBody>
      </p:sp>
      <p:sp>
        <p:nvSpPr>
          <p:cNvPr id="11" name="Rectangle 15"/>
          <p:cNvSpPr>
            <a:spLocks noChangeArrowheads="1"/>
          </p:cNvSpPr>
          <p:nvPr/>
        </p:nvSpPr>
        <p:spPr bwMode="auto">
          <a:xfrm>
            <a:off x="976898" y="5616483"/>
            <a:ext cx="1565044" cy="369332"/>
          </a:xfrm>
          <a:prstGeom prst="rect">
            <a:avLst/>
          </a:prstGeom>
          <a:noFill/>
          <a:ln w="9525">
            <a:noFill/>
            <a:miter lim="800000"/>
            <a:headEnd/>
            <a:tailEnd/>
          </a:ln>
        </p:spPr>
        <p:txBody>
          <a:bodyPr wrap="square">
            <a:spAutoFit/>
          </a:bodyPr>
          <a:lstStyle/>
          <a:p>
            <a:r>
              <a:rPr lang="en-US" dirty="0" err="1"/>
              <a:t>Acci</a:t>
            </a:r>
            <a:r>
              <a:rPr lang="en-US" dirty="0"/>
              <a:t> per</a:t>
            </a:r>
          </a:p>
        </p:txBody>
      </p:sp>
      <p:grpSp>
        <p:nvGrpSpPr>
          <p:cNvPr id="14" name="Group 40"/>
          <p:cNvGrpSpPr>
            <a:grpSpLocks/>
          </p:cNvGrpSpPr>
          <p:nvPr/>
        </p:nvGrpSpPr>
        <p:grpSpPr bwMode="auto">
          <a:xfrm>
            <a:off x="2053135" y="4841783"/>
            <a:ext cx="2376714" cy="1662112"/>
            <a:chOff x="839" y="2670"/>
            <a:chExt cx="1179" cy="1047"/>
          </a:xfrm>
          <a:solidFill>
            <a:schemeClr val="accent6">
              <a:lumMod val="60000"/>
              <a:lumOff val="40000"/>
            </a:schemeClr>
          </a:solidFill>
        </p:grpSpPr>
        <p:sp>
          <p:nvSpPr>
            <p:cNvPr id="15" name="AutoShape 6"/>
            <p:cNvSpPr>
              <a:spLocks noChangeArrowheads="1"/>
            </p:cNvSpPr>
            <p:nvPr/>
          </p:nvSpPr>
          <p:spPr bwMode="auto">
            <a:xfrm flipV="1">
              <a:off x="839" y="2670"/>
              <a:ext cx="1179" cy="1047"/>
            </a:xfrm>
            <a:prstGeom prst="rtTriangle">
              <a:avLst/>
            </a:prstGeom>
            <a:grpFill/>
            <a:ln w="9525">
              <a:solidFill>
                <a:schemeClr val="tx1"/>
              </a:solidFill>
              <a:miter lim="800000"/>
              <a:headEnd/>
              <a:tailEnd/>
            </a:ln>
          </p:spPr>
          <p:txBody>
            <a:bodyPr wrap="none" anchor="ctr"/>
            <a:lstStyle/>
            <a:p>
              <a:endParaRPr lang="en-US"/>
            </a:p>
          </p:txBody>
        </p:sp>
        <p:sp>
          <p:nvSpPr>
            <p:cNvPr id="16" name="AutoShape 35"/>
            <p:cNvSpPr>
              <a:spLocks noChangeArrowheads="1"/>
            </p:cNvSpPr>
            <p:nvPr/>
          </p:nvSpPr>
          <p:spPr bwMode="auto">
            <a:xfrm>
              <a:off x="1318" y="2704"/>
              <a:ext cx="73" cy="472"/>
            </a:xfrm>
            <a:prstGeom prst="downArrow">
              <a:avLst>
                <a:gd name="adj1" fmla="val 50000"/>
                <a:gd name="adj2" fmla="val 161644"/>
              </a:avLst>
            </a:prstGeom>
            <a:grpFill/>
            <a:ln w="9525">
              <a:solidFill>
                <a:schemeClr val="tx1"/>
              </a:solidFill>
              <a:miter lim="800000"/>
              <a:headEnd/>
              <a:tailEnd/>
            </a:ln>
          </p:spPr>
          <p:txBody>
            <a:bodyPr vert="eaVert" wrap="none" anchor="ctr"/>
            <a:lstStyle/>
            <a:p>
              <a:endParaRPr lang="en-US"/>
            </a:p>
          </p:txBody>
        </p:sp>
      </p:grpSp>
      <p:sp>
        <p:nvSpPr>
          <p:cNvPr id="17" name="AutoShape 38"/>
          <p:cNvSpPr>
            <a:spLocks noChangeArrowheads="1"/>
          </p:cNvSpPr>
          <p:nvPr/>
        </p:nvSpPr>
        <p:spPr bwMode="auto">
          <a:xfrm flipV="1">
            <a:off x="2192467" y="2137477"/>
            <a:ext cx="2376714" cy="1662113"/>
          </a:xfrm>
          <a:prstGeom prst="rtTriangle">
            <a:avLst/>
          </a:prstGeom>
          <a:solidFill>
            <a:schemeClr val="accent6">
              <a:lumMod val="60000"/>
              <a:lumOff val="40000"/>
            </a:schemeClr>
          </a:solidFill>
          <a:ln w="9525">
            <a:solidFill>
              <a:schemeClr val="tx1"/>
            </a:solidFill>
            <a:miter lim="800000"/>
            <a:headEnd/>
            <a:tailEnd/>
          </a:ln>
        </p:spPr>
        <p:txBody>
          <a:bodyPr wrap="none" anchor="ctr"/>
          <a:lstStyle/>
          <a:p>
            <a:endParaRPr lang="en-US"/>
          </a:p>
        </p:txBody>
      </p:sp>
      <p:sp>
        <p:nvSpPr>
          <p:cNvPr id="18" name="Text Box 41"/>
          <p:cNvSpPr txBox="1">
            <a:spLocks noChangeArrowheads="1"/>
          </p:cNvSpPr>
          <p:nvPr/>
        </p:nvSpPr>
        <p:spPr bwMode="auto">
          <a:xfrm>
            <a:off x="5122138" y="4457608"/>
            <a:ext cx="2102555" cy="366712"/>
          </a:xfrm>
          <a:prstGeom prst="rect">
            <a:avLst/>
          </a:prstGeom>
          <a:noFill/>
          <a:ln w="9525">
            <a:noFill/>
            <a:miter lim="800000"/>
            <a:headEnd/>
            <a:tailEnd/>
          </a:ln>
        </p:spPr>
        <p:txBody>
          <a:bodyPr wrap="square">
            <a:spAutoFit/>
          </a:bodyPr>
          <a:lstStyle/>
          <a:p>
            <a:r>
              <a:rPr lang="en-US" i="1"/>
              <a:t>ratios down</a:t>
            </a:r>
          </a:p>
        </p:txBody>
      </p:sp>
      <p:grpSp>
        <p:nvGrpSpPr>
          <p:cNvPr id="19" name="Group 46"/>
          <p:cNvGrpSpPr>
            <a:grpSpLocks/>
          </p:cNvGrpSpPr>
          <p:nvPr/>
        </p:nvGrpSpPr>
        <p:grpSpPr bwMode="auto">
          <a:xfrm>
            <a:off x="4865881" y="2160495"/>
            <a:ext cx="2560159" cy="1662113"/>
            <a:chOff x="3334" y="981"/>
            <a:chExt cx="1270" cy="1047"/>
          </a:xfrm>
          <a:solidFill>
            <a:schemeClr val="accent6">
              <a:lumMod val="60000"/>
              <a:lumOff val="40000"/>
            </a:schemeClr>
          </a:solidFill>
        </p:grpSpPr>
        <p:grpSp>
          <p:nvGrpSpPr>
            <p:cNvPr id="20" name="Group 36"/>
            <p:cNvGrpSpPr>
              <a:grpSpLocks/>
            </p:cNvGrpSpPr>
            <p:nvPr/>
          </p:nvGrpSpPr>
          <p:grpSpPr bwMode="auto">
            <a:xfrm>
              <a:off x="3334" y="981"/>
              <a:ext cx="1270" cy="1047"/>
              <a:chOff x="3334" y="981"/>
              <a:chExt cx="1270" cy="1395"/>
            </a:xfrm>
            <a:grpFill/>
          </p:grpSpPr>
          <p:sp>
            <p:nvSpPr>
              <p:cNvPr id="22" name="AutoShape 3"/>
              <p:cNvSpPr>
                <a:spLocks noChangeArrowheads="1"/>
              </p:cNvSpPr>
              <p:nvPr/>
            </p:nvSpPr>
            <p:spPr bwMode="auto">
              <a:xfrm flipV="1">
                <a:off x="3334" y="981"/>
                <a:ext cx="1270" cy="1395"/>
              </a:xfrm>
              <a:prstGeom prst="rtTriangle">
                <a:avLst/>
              </a:prstGeom>
              <a:grpFill/>
              <a:ln w="9525">
                <a:solidFill>
                  <a:schemeClr val="tx1"/>
                </a:solidFill>
                <a:miter lim="800000"/>
                <a:headEnd/>
                <a:tailEnd/>
              </a:ln>
            </p:spPr>
            <p:txBody>
              <a:bodyPr wrap="none" anchor="ctr"/>
              <a:lstStyle/>
              <a:p>
                <a:endParaRPr lang="en-US"/>
              </a:p>
            </p:txBody>
          </p:sp>
          <p:grpSp>
            <p:nvGrpSpPr>
              <p:cNvPr id="23" name="Group 27"/>
              <p:cNvGrpSpPr>
                <a:grpSpLocks/>
              </p:cNvGrpSpPr>
              <p:nvPr/>
            </p:nvGrpSpPr>
            <p:grpSpPr bwMode="auto">
              <a:xfrm>
                <a:off x="3366" y="982"/>
                <a:ext cx="635" cy="676"/>
                <a:chOff x="4086" y="1108"/>
                <a:chExt cx="635" cy="477"/>
              </a:xfrm>
              <a:grpFill/>
            </p:grpSpPr>
            <p:sp>
              <p:nvSpPr>
                <p:cNvPr id="24" name="Line 16"/>
                <p:cNvSpPr>
                  <a:spLocks noChangeShapeType="1"/>
                </p:cNvSpPr>
                <p:nvPr/>
              </p:nvSpPr>
              <p:spPr bwMode="auto">
                <a:xfrm>
                  <a:off x="4721" y="1109"/>
                  <a:ext cx="0" cy="470"/>
                </a:xfrm>
                <a:prstGeom prst="line">
                  <a:avLst/>
                </a:prstGeom>
                <a:grpFill/>
                <a:ln w="9525">
                  <a:solidFill>
                    <a:schemeClr val="tx1"/>
                  </a:solidFill>
                  <a:round/>
                  <a:headEnd/>
                  <a:tailEnd/>
                </a:ln>
              </p:spPr>
              <p:txBody>
                <a:bodyPr/>
                <a:lstStyle/>
                <a:p>
                  <a:endParaRPr lang="en-US"/>
                </a:p>
              </p:txBody>
            </p:sp>
            <p:sp>
              <p:nvSpPr>
                <p:cNvPr id="25" name="Freeform 17"/>
                <p:cNvSpPr>
                  <a:spLocks/>
                </p:cNvSpPr>
                <p:nvPr/>
              </p:nvSpPr>
              <p:spPr bwMode="auto">
                <a:xfrm>
                  <a:off x="4540" y="1108"/>
                  <a:ext cx="29" cy="469"/>
                </a:xfrm>
                <a:custGeom>
                  <a:avLst/>
                  <a:gdLst>
                    <a:gd name="T0" fmla="*/ 0 w 1"/>
                    <a:gd name="T1" fmla="*/ 0 h 522"/>
                    <a:gd name="T2" fmla="*/ 0 w 1"/>
                    <a:gd name="T3" fmla="*/ 105 h 522"/>
                    <a:gd name="T4" fmla="*/ 0 60000 65536"/>
                    <a:gd name="T5" fmla="*/ 0 60000 65536"/>
                    <a:gd name="T6" fmla="*/ 0 w 1"/>
                    <a:gd name="T7" fmla="*/ 0 h 522"/>
                    <a:gd name="T8" fmla="*/ 1 w 1"/>
                    <a:gd name="T9" fmla="*/ 522 h 522"/>
                  </a:gdLst>
                  <a:ahLst/>
                  <a:cxnLst>
                    <a:cxn ang="T4">
                      <a:pos x="T0" y="T1"/>
                    </a:cxn>
                    <a:cxn ang="T5">
                      <a:pos x="T2" y="T3"/>
                    </a:cxn>
                  </a:cxnLst>
                  <a:rect l="T6" t="T7" r="T8" b="T9"/>
                  <a:pathLst>
                    <a:path w="1" h="522">
                      <a:moveTo>
                        <a:pt x="0" y="0"/>
                      </a:moveTo>
                      <a:lnTo>
                        <a:pt x="0" y="522"/>
                      </a:lnTo>
                    </a:path>
                  </a:pathLst>
                </a:custGeom>
                <a:grpFill/>
                <a:ln w="9525">
                  <a:solidFill>
                    <a:schemeClr val="tx1"/>
                  </a:solidFill>
                  <a:round/>
                  <a:headEnd/>
                  <a:tailEnd/>
                </a:ln>
              </p:spPr>
              <p:txBody>
                <a:bodyPr/>
                <a:lstStyle/>
                <a:p>
                  <a:endParaRPr lang="en-US"/>
                </a:p>
              </p:txBody>
            </p:sp>
            <p:sp>
              <p:nvSpPr>
                <p:cNvPr id="26" name="Freeform 18"/>
                <p:cNvSpPr>
                  <a:spLocks/>
                </p:cNvSpPr>
                <p:nvPr/>
              </p:nvSpPr>
              <p:spPr bwMode="auto">
                <a:xfrm>
                  <a:off x="4086" y="1579"/>
                  <a:ext cx="420" cy="6"/>
                </a:xfrm>
                <a:custGeom>
                  <a:avLst/>
                  <a:gdLst>
                    <a:gd name="T0" fmla="*/ 0 w 420"/>
                    <a:gd name="T1" fmla="*/ 6 h 6"/>
                    <a:gd name="T2" fmla="*/ 420 w 420"/>
                    <a:gd name="T3" fmla="*/ 0 h 6"/>
                    <a:gd name="T4" fmla="*/ 0 60000 65536"/>
                    <a:gd name="T5" fmla="*/ 0 60000 65536"/>
                    <a:gd name="T6" fmla="*/ 0 w 420"/>
                    <a:gd name="T7" fmla="*/ 0 h 6"/>
                    <a:gd name="T8" fmla="*/ 420 w 420"/>
                    <a:gd name="T9" fmla="*/ 6 h 6"/>
                  </a:gdLst>
                  <a:ahLst/>
                  <a:cxnLst>
                    <a:cxn ang="T4">
                      <a:pos x="T0" y="T1"/>
                    </a:cxn>
                    <a:cxn ang="T5">
                      <a:pos x="T2" y="T3"/>
                    </a:cxn>
                  </a:cxnLst>
                  <a:rect l="T6" t="T7" r="T8" b="T9"/>
                  <a:pathLst>
                    <a:path w="420" h="6">
                      <a:moveTo>
                        <a:pt x="0" y="6"/>
                      </a:moveTo>
                      <a:lnTo>
                        <a:pt x="420" y="0"/>
                      </a:lnTo>
                    </a:path>
                  </a:pathLst>
                </a:custGeom>
                <a:grpFill/>
                <a:ln w="9525">
                  <a:solidFill>
                    <a:schemeClr val="tx1"/>
                  </a:solidFill>
                  <a:round/>
                  <a:headEnd/>
                  <a:tailEnd/>
                </a:ln>
              </p:spPr>
              <p:txBody>
                <a:bodyPr/>
                <a:lstStyle/>
                <a:p>
                  <a:endParaRPr lang="en-US"/>
                </a:p>
              </p:txBody>
            </p:sp>
          </p:grpSp>
        </p:grpSp>
        <p:sp>
          <p:nvSpPr>
            <p:cNvPr id="21" name="AutoShape 42"/>
            <p:cNvSpPr>
              <a:spLocks noChangeArrowheads="1"/>
            </p:cNvSpPr>
            <p:nvPr/>
          </p:nvSpPr>
          <p:spPr bwMode="auto">
            <a:xfrm>
              <a:off x="3833" y="1434"/>
              <a:ext cx="181" cy="45"/>
            </a:xfrm>
            <a:prstGeom prst="curvedDownArrow">
              <a:avLst>
                <a:gd name="adj1" fmla="val 66218"/>
                <a:gd name="adj2" fmla="val 146662"/>
                <a:gd name="adj3" fmla="val 73333"/>
              </a:avLst>
            </a:prstGeom>
            <a:grpFill/>
            <a:ln w="9525">
              <a:solidFill>
                <a:schemeClr val="tx1"/>
              </a:solidFill>
              <a:miter lim="800000"/>
              <a:headEnd/>
              <a:tailEnd/>
            </a:ln>
          </p:spPr>
          <p:txBody>
            <a:bodyPr wrap="none" anchor="ctr"/>
            <a:lstStyle/>
            <a:p>
              <a:endParaRPr lang="en-US"/>
            </a:p>
          </p:txBody>
        </p:sp>
      </p:grpSp>
      <p:grpSp>
        <p:nvGrpSpPr>
          <p:cNvPr id="27" name="Group 49"/>
          <p:cNvGrpSpPr>
            <a:grpSpLocks/>
          </p:cNvGrpSpPr>
          <p:nvPr/>
        </p:nvGrpSpPr>
        <p:grpSpPr bwMode="auto">
          <a:xfrm>
            <a:off x="4885528" y="4824320"/>
            <a:ext cx="2560159" cy="1662113"/>
            <a:chOff x="3334" y="2655"/>
            <a:chExt cx="1270" cy="1047"/>
          </a:xfrm>
          <a:solidFill>
            <a:schemeClr val="accent6">
              <a:lumMod val="60000"/>
              <a:lumOff val="40000"/>
            </a:schemeClr>
          </a:solidFill>
        </p:grpSpPr>
        <p:sp>
          <p:nvSpPr>
            <p:cNvPr id="28" name="AutoShape 28"/>
            <p:cNvSpPr>
              <a:spLocks noChangeArrowheads="1"/>
            </p:cNvSpPr>
            <p:nvPr/>
          </p:nvSpPr>
          <p:spPr bwMode="auto">
            <a:xfrm flipV="1">
              <a:off x="3334" y="2655"/>
              <a:ext cx="1270" cy="1047"/>
            </a:xfrm>
            <a:prstGeom prst="rtTriangle">
              <a:avLst/>
            </a:prstGeom>
            <a:grpFill/>
            <a:ln w="9525">
              <a:solidFill>
                <a:schemeClr val="tx1"/>
              </a:solidFill>
              <a:miter lim="800000"/>
              <a:headEnd/>
              <a:tailEnd/>
            </a:ln>
          </p:spPr>
          <p:txBody>
            <a:bodyPr wrap="none" anchor="ctr"/>
            <a:lstStyle/>
            <a:p>
              <a:endParaRPr lang="en-US"/>
            </a:p>
          </p:txBody>
        </p:sp>
        <p:grpSp>
          <p:nvGrpSpPr>
            <p:cNvPr id="29" name="Group 48"/>
            <p:cNvGrpSpPr>
              <a:grpSpLocks/>
            </p:cNvGrpSpPr>
            <p:nvPr/>
          </p:nvGrpSpPr>
          <p:grpSpPr bwMode="auto">
            <a:xfrm>
              <a:off x="3334" y="2657"/>
              <a:ext cx="635" cy="610"/>
              <a:chOff x="3334" y="2657"/>
              <a:chExt cx="635" cy="610"/>
            </a:xfrm>
            <a:grpFill/>
          </p:grpSpPr>
          <p:sp>
            <p:nvSpPr>
              <p:cNvPr id="31" name="Line 30"/>
              <p:cNvSpPr>
                <a:spLocks noChangeShapeType="1"/>
              </p:cNvSpPr>
              <p:nvPr/>
            </p:nvSpPr>
            <p:spPr bwMode="auto">
              <a:xfrm>
                <a:off x="3969" y="2657"/>
                <a:ext cx="0" cy="501"/>
              </a:xfrm>
              <a:prstGeom prst="line">
                <a:avLst/>
              </a:prstGeom>
              <a:grpFill/>
              <a:ln w="9525">
                <a:solidFill>
                  <a:schemeClr val="tx1"/>
                </a:solidFill>
                <a:round/>
                <a:headEnd/>
                <a:tailEnd/>
              </a:ln>
            </p:spPr>
            <p:txBody>
              <a:bodyPr/>
              <a:lstStyle/>
              <a:p>
                <a:endParaRPr lang="en-US"/>
              </a:p>
            </p:txBody>
          </p:sp>
          <p:sp>
            <p:nvSpPr>
              <p:cNvPr id="32" name="Freeform 31"/>
              <p:cNvSpPr>
                <a:spLocks/>
              </p:cNvSpPr>
              <p:nvPr/>
            </p:nvSpPr>
            <p:spPr bwMode="auto">
              <a:xfrm rot="16200000" flipH="1">
                <a:off x="3569" y="2923"/>
                <a:ext cx="75" cy="545"/>
              </a:xfrm>
              <a:custGeom>
                <a:avLst/>
                <a:gdLst>
                  <a:gd name="T0" fmla="*/ 0 w 1"/>
                  <a:gd name="T1" fmla="*/ 0 h 522"/>
                  <a:gd name="T2" fmla="*/ 0 w 1"/>
                  <a:gd name="T3" fmla="*/ 3794 h 522"/>
                  <a:gd name="T4" fmla="*/ 0 60000 65536"/>
                  <a:gd name="T5" fmla="*/ 0 60000 65536"/>
                  <a:gd name="T6" fmla="*/ 0 w 1"/>
                  <a:gd name="T7" fmla="*/ 0 h 522"/>
                  <a:gd name="T8" fmla="*/ 1 w 1"/>
                  <a:gd name="T9" fmla="*/ 522 h 522"/>
                </a:gdLst>
                <a:ahLst/>
                <a:cxnLst>
                  <a:cxn ang="T4">
                    <a:pos x="T0" y="T1"/>
                  </a:cxn>
                  <a:cxn ang="T5">
                    <a:pos x="T2" y="T3"/>
                  </a:cxn>
                </a:cxnLst>
                <a:rect l="T6" t="T7" r="T8" b="T9"/>
                <a:pathLst>
                  <a:path w="1" h="522">
                    <a:moveTo>
                      <a:pt x="0" y="0"/>
                    </a:moveTo>
                    <a:lnTo>
                      <a:pt x="0" y="522"/>
                    </a:lnTo>
                  </a:path>
                </a:pathLst>
              </a:custGeom>
              <a:grpFill/>
              <a:ln w="9525">
                <a:solidFill>
                  <a:schemeClr val="tx1"/>
                </a:solidFill>
                <a:round/>
                <a:headEnd/>
                <a:tailEnd/>
              </a:ln>
            </p:spPr>
            <p:txBody>
              <a:bodyPr/>
              <a:lstStyle/>
              <a:p>
                <a:endParaRPr lang="en-US"/>
              </a:p>
            </p:txBody>
          </p:sp>
          <p:sp>
            <p:nvSpPr>
              <p:cNvPr id="33" name="Freeform 32"/>
              <p:cNvSpPr>
                <a:spLocks/>
              </p:cNvSpPr>
              <p:nvPr/>
            </p:nvSpPr>
            <p:spPr bwMode="auto">
              <a:xfrm>
                <a:off x="3334" y="3261"/>
                <a:ext cx="533" cy="6"/>
              </a:xfrm>
              <a:custGeom>
                <a:avLst/>
                <a:gdLst>
                  <a:gd name="T0" fmla="*/ 0 w 420"/>
                  <a:gd name="T1" fmla="*/ 6 h 6"/>
                  <a:gd name="T2" fmla="*/ 24164639 w 420"/>
                  <a:gd name="T3" fmla="*/ 0 h 6"/>
                  <a:gd name="T4" fmla="*/ 0 60000 65536"/>
                  <a:gd name="T5" fmla="*/ 0 60000 65536"/>
                  <a:gd name="T6" fmla="*/ 0 w 420"/>
                  <a:gd name="T7" fmla="*/ 0 h 6"/>
                  <a:gd name="T8" fmla="*/ 420 w 420"/>
                  <a:gd name="T9" fmla="*/ 6 h 6"/>
                </a:gdLst>
                <a:ahLst/>
                <a:cxnLst>
                  <a:cxn ang="T4">
                    <a:pos x="T0" y="T1"/>
                  </a:cxn>
                  <a:cxn ang="T5">
                    <a:pos x="T2" y="T3"/>
                  </a:cxn>
                </a:cxnLst>
                <a:rect l="T6" t="T7" r="T8" b="T9"/>
                <a:pathLst>
                  <a:path w="420" h="6">
                    <a:moveTo>
                      <a:pt x="0" y="6"/>
                    </a:moveTo>
                    <a:lnTo>
                      <a:pt x="420" y="0"/>
                    </a:lnTo>
                  </a:path>
                </a:pathLst>
              </a:custGeom>
              <a:grpFill/>
              <a:ln w="9525">
                <a:solidFill>
                  <a:schemeClr val="tx1"/>
                </a:solidFill>
                <a:round/>
                <a:headEnd/>
                <a:tailEnd/>
              </a:ln>
            </p:spPr>
            <p:txBody>
              <a:bodyPr/>
              <a:lstStyle/>
              <a:p>
                <a:endParaRPr lang="en-US"/>
              </a:p>
            </p:txBody>
          </p:sp>
        </p:grpSp>
        <p:sp>
          <p:nvSpPr>
            <p:cNvPr id="30" name="AutoShape 45"/>
            <p:cNvSpPr>
              <a:spLocks noChangeArrowheads="1"/>
            </p:cNvSpPr>
            <p:nvPr/>
          </p:nvSpPr>
          <p:spPr bwMode="auto">
            <a:xfrm rot="5400000">
              <a:off x="3788" y="3203"/>
              <a:ext cx="136" cy="45"/>
            </a:xfrm>
            <a:prstGeom prst="curvedDownArrow">
              <a:avLst>
                <a:gd name="adj1" fmla="val 49755"/>
                <a:gd name="adj2" fmla="val 110199"/>
                <a:gd name="adj3" fmla="val 73333"/>
              </a:avLst>
            </a:prstGeom>
            <a:grpFill/>
            <a:ln w="9525">
              <a:solidFill>
                <a:schemeClr val="tx1"/>
              </a:solidFill>
              <a:miter lim="800000"/>
              <a:headEnd/>
              <a:tailEnd/>
            </a:ln>
          </p:spPr>
          <p:txBody>
            <a:bodyPr wrap="none" anchor="ctr"/>
            <a:lstStyle/>
            <a:p>
              <a:endParaRPr lang="en-US"/>
            </a:p>
          </p:txBody>
        </p:sp>
      </p:grpSp>
      <p:sp>
        <p:nvSpPr>
          <p:cNvPr id="34" name="Text Box 51"/>
          <p:cNvSpPr txBox="1">
            <a:spLocks noChangeArrowheads="1"/>
          </p:cNvSpPr>
          <p:nvPr/>
        </p:nvSpPr>
        <p:spPr bwMode="auto">
          <a:xfrm>
            <a:off x="7827412" y="4457608"/>
            <a:ext cx="2102556" cy="366712"/>
          </a:xfrm>
          <a:prstGeom prst="rect">
            <a:avLst/>
          </a:prstGeom>
          <a:noFill/>
          <a:ln w="9525">
            <a:noFill/>
            <a:miter lim="800000"/>
            <a:headEnd/>
            <a:tailEnd/>
          </a:ln>
        </p:spPr>
        <p:txBody>
          <a:bodyPr wrap="square">
            <a:spAutoFit/>
          </a:bodyPr>
          <a:lstStyle/>
          <a:p>
            <a:r>
              <a:rPr lang="en-US" i="1" dirty="0"/>
              <a:t>project down</a:t>
            </a:r>
          </a:p>
        </p:txBody>
      </p:sp>
      <p:sp>
        <p:nvSpPr>
          <p:cNvPr id="35" name="AutoShape 54"/>
          <p:cNvSpPr>
            <a:spLocks noChangeArrowheads="1"/>
          </p:cNvSpPr>
          <p:nvPr/>
        </p:nvSpPr>
        <p:spPr bwMode="auto">
          <a:xfrm flipV="1">
            <a:off x="7525031" y="2137477"/>
            <a:ext cx="2560159" cy="1662113"/>
          </a:xfrm>
          <a:prstGeom prst="rtTriangle">
            <a:avLst/>
          </a:prstGeom>
          <a:solidFill>
            <a:schemeClr val="accent6">
              <a:lumMod val="60000"/>
              <a:lumOff val="40000"/>
            </a:schemeClr>
          </a:solidFill>
          <a:ln w="9525">
            <a:solidFill>
              <a:schemeClr val="tx1"/>
            </a:solidFill>
            <a:miter lim="800000"/>
            <a:headEnd/>
            <a:tailEnd/>
          </a:ln>
        </p:spPr>
        <p:txBody>
          <a:bodyPr wrap="none" anchor="ctr"/>
          <a:lstStyle/>
          <a:p>
            <a:endParaRPr lang="en-US"/>
          </a:p>
        </p:txBody>
      </p:sp>
      <p:sp>
        <p:nvSpPr>
          <p:cNvPr id="36" name="AutoShape 61"/>
          <p:cNvSpPr>
            <a:spLocks noChangeArrowheads="1"/>
          </p:cNvSpPr>
          <p:nvPr/>
        </p:nvSpPr>
        <p:spPr bwMode="auto">
          <a:xfrm flipV="1">
            <a:off x="7627116" y="4865834"/>
            <a:ext cx="2560159" cy="1662112"/>
          </a:xfrm>
          <a:prstGeom prst="rtTriangle">
            <a:avLst/>
          </a:prstGeom>
          <a:solidFill>
            <a:schemeClr val="accent6">
              <a:lumMod val="60000"/>
              <a:lumOff val="40000"/>
            </a:schemeClr>
          </a:solidFill>
          <a:ln w="9525">
            <a:solidFill>
              <a:schemeClr val="tx1"/>
            </a:solidFill>
            <a:miter lim="800000"/>
            <a:headEnd/>
            <a:tailEnd/>
          </a:ln>
        </p:spPr>
        <p:txBody>
          <a:bodyPr wrap="none" anchor="ctr"/>
          <a:lstStyle/>
          <a:p>
            <a:endParaRPr lang="en-US"/>
          </a:p>
        </p:txBody>
      </p:sp>
      <p:sp>
        <p:nvSpPr>
          <p:cNvPr id="37" name="AutoShape 37"/>
          <p:cNvSpPr>
            <a:spLocks noChangeArrowheads="1"/>
          </p:cNvSpPr>
          <p:nvPr/>
        </p:nvSpPr>
        <p:spPr bwMode="auto">
          <a:xfrm rot="-5400000">
            <a:off x="8646598" y="2677730"/>
            <a:ext cx="115887" cy="951493"/>
          </a:xfrm>
          <a:prstGeom prst="downArrow">
            <a:avLst>
              <a:gd name="adj1" fmla="val 50000"/>
              <a:gd name="adj2" fmla="val 161645"/>
            </a:avLst>
          </a:prstGeom>
          <a:solidFill>
            <a:schemeClr val="folHlink"/>
          </a:solidFill>
          <a:ln w="9525">
            <a:solidFill>
              <a:schemeClr val="tx1"/>
            </a:solidFill>
            <a:miter lim="800000"/>
            <a:headEnd/>
            <a:tailEnd/>
          </a:ln>
        </p:spPr>
        <p:txBody>
          <a:bodyPr vert="eaVert" wrap="none" anchor="ctr"/>
          <a:lstStyle/>
          <a:p>
            <a:endParaRPr lang="en-US"/>
          </a:p>
        </p:txBody>
      </p:sp>
      <p:sp>
        <p:nvSpPr>
          <p:cNvPr id="38" name="AutoShape 67"/>
          <p:cNvSpPr>
            <a:spLocks noChangeArrowheads="1"/>
          </p:cNvSpPr>
          <p:nvPr/>
        </p:nvSpPr>
        <p:spPr bwMode="auto">
          <a:xfrm>
            <a:off x="8731531" y="5443445"/>
            <a:ext cx="147160" cy="749300"/>
          </a:xfrm>
          <a:prstGeom prst="downArrow">
            <a:avLst>
              <a:gd name="adj1" fmla="val 50000"/>
              <a:gd name="adj2" fmla="val 161643"/>
            </a:avLst>
          </a:prstGeom>
          <a:solidFill>
            <a:schemeClr val="folHlink"/>
          </a:solidFill>
          <a:ln w="9525">
            <a:solidFill>
              <a:schemeClr val="tx1"/>
            </a:solidFill>
            <a:miter lim="800000"/>
            <a:headEnd/>
            <a:tailEnd/>
          </a:ln>
        </p:spPr>
        <p:txBody>
          <a:bodyPr vert="eaVert" wrap="none" anchor="ctr"/>
          <a:lstStyle/>
          <a:p>
            <a:endParaRPr lang="en-US"/>
          </a:p>
        </p:txBody>
      </p:sp>
      <p:sp>
        <p:nvSpPr>
          <p:cNvPr id="39" name="Text Box 26"/>
          <p:cNvSpPr txBox="1">
            <a:spLocks noChangeArrowheads="1"/>
          </p:cNvSpPr>
          <p:nvPr/>
        </p:nvSpPr>
        <p:spPr bwMode="auto">
          <a:xfrm>
            <a:off x="2115881" y="2303370"/>
            <a:ext cx="1683255" cy="581025"/>
          </a:xfrm>
          <a:prstGeom prst="rect">
            <a:avLst/>
          </a:prstGeom>
          <a:noFill/>
          <a:ln w="9525">
            <a:noFill/>
            <a:miter lim="800000"/>
            <a:headEnd/>
            <a:tailEnd/>
          </a:ln>
        </p:spPr>
        <p:txBody>
          <a:bodyPr wrap="square">
            <a:spAutoFit/>
          </a:bodyPr>
          <a:lstStyle/>
          <a:p>
            <a:r>
              <a:rPr lang="en-US" sz="1600" b="1" i="1">
                <a:solidFill>
                  <a:schemeClr val="bg1"/>
                </a:solidFill>
              </a:rPr>
              <a:t>incremental</a:t>
            </a:r>
          </a:p>
          <a:p>
            <a:r>
              <a:rPr lang="en-US" sz="1600" b="1" i="1">
                <a:solidFill>
                  <a:schemeClr val="bg1"/>
                </a:solidFill>
              </a:rPr>
              <a:t>array</a:t>
            </a:r>
          </a:p>
        </p:txBody>
      </p:sp>
      <p:sp>
        <p:nvSpPr>
          <p:cNvPr id="40" name="Rectangle 70"/>
          <p:cNvSpPr>
            <a:spLocks noChangeArrowheads="1"/>
          </p:cNvSpPr>
          <p:nvPr/>
        </p:nvSpPr>
        <p:spPr bwMode="auto">
          <a:xfrm>
            <a:off x="1375456" y="4968783"/>
            <a:ext cx="1096635" cy="369332"/>
          </a:xfrm>
          <a:prstGeom prst="rect">
            <a:avLst/>
          </a:prstGeom>
          <a:noFill/>
          <a:ln w="9525">
            <a:noFill/>
            <a:miter lim="800000"/>
            <a:headEnd/>
            <a:tailEnd/>
          </a:ln>
        </p:spPr>
        <p:txBody>
          <a:bodyPr wrap="square">
            <a:spAutoFit/>
          </a:bodyPr>
          <a:lstStyle/>
          <a:p>
            <a:r>
              <a:rPr lang="en-US" b="1">
                <a:solidFill>
                  <a:srgbClr val="009900"/>
                </a:solidFill>
              </a:rPr>
              <a:t>2:</a:t>
            </a:r>
          </a:p>
        </p:txBody>
      </p:sp>
      <p:sp>
        <p:nvSpPr>
          <p:cNvPr id="41" name="Rectangle 71"/>
          <p:cNvSpPr>
            <a:spLocks noChangeArrowheads="1"/>
          </p:cNvSpPr>
          <p:nvPr/>
        </p:nvSpPr>
        <p:spPr bwMode="auto">
          <a:xfrm>
            <a:off x="1375456" y="2279558"/>
            <a:ext cx="1096635" cy="369332"/>
          </a:xfrm>
          <a:prstGeom prst="rect">
            <a:avLst/>
          </a:prstGeom>
          <a:noFill/>
          <a:ln w="9525">
            <a:noFill/>
            <a:miter lim="800000"/>
            <a:headEnd/>
            <a:tailEnd/>
          </a:ln>
        </p:spPr>
        <p:txBody>
          <a:bodyPr wrap="square">
            <a:spAutoFit/>
          </a:bodyPr>
          <a:lstStyle/>
          <a:p>
            <a:r>
              <a:rPr lang="en-US" b="1">
                <a:solidFill>
                  <a:srgbClr val="009900"/>
                </a:solidFill>
              </a:rPr>
              <a:t>1:</a:t>
            </a:r>
          </a:p>
        </p:txBody>
      </p:sp>
      <p:sp>
        <p:nvSpPr>
          <p:cNvPr id="42" name="Text Box 51"/>
          <p:cNvSpPr txBox="1">
            <a:spLocks noChangeArrowheads="1"/>
          </p:cNvSpPr>
          <p:nvPr/>
        </p:nvSpPr>
        <p:spPr bwMode="auto">
          <a:xfrm>
            <a:off x="7871998" y="1742982"/>
            <a:ext cx="2102555" cy="366712"/>
          </a:xfrm>
          <a:prstGeom prst="rect">
            <a:avLst/>
          </a:prstGeom>
          <a:noFill/>
          <a:ln w="9525">
            <a:noFill/>
            <a:miter lim="800000"/>
            <a:headEnd/>
            <a:tailEnd/>
          </a:ln>
        </p:spPr>
        <p:txBody>
          <a:bodyPr wrap="square">
            <a:spAutoFit/>
          </a:bodyPr>
          <a:lstStyle/>
          <a:p>
            <a:r>
              <a:rPr lang="en-US" i="1" dirty="0"/>
              <a:t>project across</a:t>
            </a:r>
          </a:p>
        </p:txBody>
      </p:sp>
      <p:sp>
        <p:nvSpPr>
          <p:cNvPr id="12" name="Text Box 21"/>
          <p:cNvSpPr txBox="1">
            <a:spLocks noChangeArrowheads="1"/>
          </p:cNvSpPr>
          <p:nvPr/>
        </p:nvSpPr>
        <p:spPr bwMode="auto">
          <a:xfrm>
            <a:off x="3233915" y="2670083"/>
            <a:ext cx="2074334" cy="369332"/>
          </a:xfrm>
          <a:prstGeom prst="rect">
            <a:avLst/>
          </a:prstGeom>
          <a:noFill/>
          <a:ln w="9525">
            <a:noFill/>
            <a:miter lim="800000"/>
            <a:headEnd/>
            <a:tailEnd/>
          </a:ln>
        </p:spPr>
        <p:txBody>
          <a:bodyPr wrap="square">
            <a:spAutoFit/>
          </a:bodyPr>
          <a:lstStyle/>
          <a:p>
            <a:r>
              <a:rPr lang="en-US" i="1" dirty="0"/>
              <a:t>cumulate across</a:t>
            </a:r>
          </a:p>
        </p:txBody>
      </p:sp>
      <p:sp>
        <p:nvSpPr>
          <p:cNvPr id="13" name="Text Box 22"/>
          <p:cNvSpPr txBox="1">
            <a:spLocks noChangeArrowheads="1"/>
          </p:cNvSpPr>
          <p:nvPr/>
        </p:nvSpPr>
        <p:spPr bwMode="auto">
          <a:xfrm>
            <a:off x="3247605" y="5327558"/>
            <a:ext cx="1919111" cy="369332"/>
          </a:xfrm>
          <a:prstGeom prst="rect">
            <a:avLst/>
          </a:prstGeom>
          <a:noFill/>
          <a:ln w="9525">
            <a:noFill/>
            <a:miter lim="800000"/>
            <a:headEnd/>
            <a:tailEnd/>
          </a:ln>
        </p:spPr>
        <p:txBody>
          <a:bodyPr wrap="square">
            <a:spAutoFit/>
          </a:bodyPr>
          <a:lstStyle/>
          <a:p>
            <a:r>
              <a:rPr lang="en-US" i="1" dirty="0"/>
              <a:t>cumulate down</a:t>
            </a:r>
          </a:p>
        </p:txBody>
      </p:sp>
    </p:spTree>
    <p:extLst>
      <p:ext uri="{BB962C8B-B14F-4D97-AF65-F5344CB8AC3E}">
        <p14:creationId xmlns:p14="http://schemas.microsoft.com/office/powerpoint/2010/main" val="28908089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F9DAA7-DDAC-4410-A048-CA37D1338ABB}"/>
              </a:ext>
            </a:extLst>
          </p:cNvPr>
          <p:cNvSpPr>
            <a:spLocks noGrp="1"/>
          </p:cNvSpPr>
          <p:nvPr>
            <p:ph type="title"/>
          </p:nvPr>
        </p:nvSpPr>
        <p:spPr/>
        <p:txBody>
          <a:bodyPr/>
          <a:lstStyle/>
          <a:p>
            <a:r>
              <a:rPr lang="en-US"/>
              <a:t>Outline</a:t>
            </a:r>
            <a:endParaRPr lang="en-AU"/>
          </a:p>
        </p:txBody>
      </p:sp>
      <p:sp>
        <p:nvSpPr>
          <p:cNvPr id="3" name="Content Placeholder 2">
            <a:extLst>
              <a:ext uri="{FF2B5EF4-FFF2-40B4-BE49-F238E27FC236}">
                <a16:creationId xmlns:a16="http://schemas.microsoft.com/office/drawing/2014/main" id="{43DDBE59-2A91-4ACB-8D7E-96F429EFCDDC}"/>
              </a:ext>
            </a:extLst>
          </p:cNvPr>
          <p:cNvSpPr>
            <a:spLocks noGrp="1"/>
          </p:cNvSpPr>
          <p:nvPr>
            <p:ph idx="1"/>
          </p:nvPr>
        </p:nvSpPr>
        <p:spPr/>
        <p:txBody>
          <a:bodyPr>
            <a:normAutofit lnSpcReduction="10000"/>
          </a:bodyPr>
          <a:lstStyle/>
          <a:p>
            <a:pPr marL="0" indent="0">
              <a:buNone/>
            </a:pPr>
            <a:r>
              <a:rPr lang="en-US" dirty="0"/>
              <a:t>Four parts:</a:t>
            </a:r>
          </a:p>
          <a:p>
            <a:r>
              <a:rPr lang="en-US" dirty="0"/>
              <a:t>Part 1: Developing a model which describes the data and provides metrics needed for IFRS 17- mitigating model specification risk</a:t>
            </a:r>
          </a:p>
          <a:p>
            <a:r>
              <a:rPr lang="en-AU" dirty="0"/>
              <a:t>Part 2: Metrics needed by IFRS 17 and additional considerations</a:t>
            </a:r>
          </a:p>
          <a:p>
            <a:r>
              <a:rPr lang="en-AU" dirty="0"/>
              <a:t>Part 3: Distinguishing correlations, common drivers and spurious correlations</a:t>
            </a:r>
          </a:p>
          <a:p>
            <a:r>
              <a:rPr lang="en-AU" dirty="0"/>
              <a:t>Part 4: Risk capital allocation, One-year reserve risk, Solvency II one year risk horizon</a:t>
            </a:r>
          </a:p>
        </p:txBody>
      </p:sp>
      <p:sp>
        <p:nvSpPr>
          <p:cNvPr id="4" name="Slide Number Placeholder 3">
            <a:extLst>
              <a:ext uri="{FF2B5EF4-FFF2-40B4-BE49-F238E27FC236}">
                <a16:creationId xmlns:a16="http://schemas.microsoft.com/office/drawing/2014/main" id="{BA0C739A-9291-4813-942C-2C2575185B26}"/>
              </a:ext>
            </a:extLst>
          </p:cNvPr>
          <p:cNvSpPr>
            <a:spLocks noGrp="1"/>
          </p:cNvSpPr>
          <p:nvPr>
            <p:ph type="sldNum" sz="quarter" idx="12"/>
          </p:nvPr>
        </p:nvSpPr>
        <p:spPr/>
        <p:txBody>
          <a:bodyPr/>
          <a:lstStyle/>
          <a:p>
            <a:fld id="{B38E7FB5-26D9-4062-8D42-FD44AE4E3D41}" type="slidenum">
              <a:rPr lang="en-AU" smtClean="0"/>
              <a:pPr/>
              <a:t>2</a:t>
            </a:fld>
            <a:endParaRPr lang="en-AU"/>
          </a:p>
        </p:txBody>
      </p:sp>
      <p:sp>
        <p:nvSpPr>
          <p:cNvPr id="5" name="TextBox 4">
            <a:extLst>
              <a:ext uri="{FF2B5EF4-FFF2-40B4-BE49-F238E27FC236}">
                <a16:creationId xmlns:a16="http://schemas.microsoft.com/office/drawing/2014/main" id="{5D2D2395-01F7-415B-B077-3FCB994A124F}"/>
              </a:ext>
            </a:extLst>
          </p:cNvPr>
          <p:cNvSpPr txBox="1"/>
          <p:nvPr/>
        </p:nvSpPr>
        <p:spPr>
          <a:xfrm>
            <a:off x="838200" y="55525"/>
            <a:ext cx="3657600" cy="369332"/>
          </a:xfrm>
          <a:prstGeom prst="rect">
            <a:avLst/>
          </a:prstGeom>
          <a:noFill/>
        </p:spPr>
        <p:txBody>
          <a:bodyPr wrap="square" rtlCol="0">
            <a:spAutoFit/>
          </a:bodyPr>
          <a:lstStyle/>
          <a:p>
            <a:r>
              <a:rPr lang="en-US">
                <a:solidFill>
                  <a:schemeClr val="bg1"/>
                </a:solidFill>
              </a:rPr>
              <a:t>What makes a good model?</a:t>
            </a:r>
            <a:endParaRPr lang="en-AU">
              <a:solidFill>
                <a:schemeClr val="bg1"/>
              </a:solidFill>
            </a:endParaRPr>
          </a:p>
        </p:txBody>
      </p:sp>
    </p:spTree>
    <p:extLst>
      <p:ext uri="{BB962C8B-B14F-4D97-AF65-F5344CB8AC3E}">
        <p14:creationId xmlns:p14="http://schemas.microsoft.com/office/powerpoint/2010/main" val="2077397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8565" y="448609"/>
            <a:ext cx="10529047" cy="985838"/>
          </a:xfrm>
        </p:spPr>
        <p:txBody>
          <a:bodyPr>
            <a:noAutofit/>
          </a:bodyPr>
          <a:lstStyle/>
          <a:p>
            <a:pPr algn="ctr"/>
            <a:r>
              <a:rPr lang="en-US" sz="3200" dirty="0"/>
              <a:t>Mack does not distinguish between accident years and development years. Below is a simple proof.</a:t>
            </a:r>
          </a:p>
        </p:txBody>
      </p:sp>
      <p:pic>
        <p:nvPicPr>
          <p:cNvPr id="4" name="Picture 8"/>
          <p:cNvPicPr>
            <a:picLocks noChangeAspect="1" noChangeArrowheads="1"/>
          </p:cNvPicPr>
          <p:nvPr/>
        </p:nvPicPr>
        <p:blipFill>
          <a:blip r:embed="rId3" cstate="print"/>
          <a:srcRect/>
          <a:stretch>
            <a:fillRect/>
          </a:stretch>
        </p:blipFill>
        <p:spPr bwMode="auto">
          <a:xfrm>
            <a:off x="1259635" y="1443972"/>
            <a:ext cx="2438400" cy="1651000"/>
          </a:xfrm>
          <a:prstGeom prst="rect">
            <a:avLst/>
          </a:prstGeom>
          <a:noFill/>
          <a:ln w="9525">
            <a:noFill/>
            <a:miter lim="800000"/>
            <a:headEnd/>
            <a:tailEnd/>
          </a:ln>
        </p:spPr>
      </p:pic>
      <p:pic>
        <p:nvPicPr>
          <p:cNvPr id="5" name="Picture 7"/>
          <p:cNvPicPr>
            <a:picLocks noChangeAspect="1" noChangeArrowheads="1"/>
          </p:cNvPicPr>
          <p:nvPr/>
        </p:nvPicPr>
        <p:blipFill>
          <a:blip r:embed="rId4" cstate="print"/>
          <a:srcRect/>
          <a:stretch>
            <a:fillRect/>
          </a:stretch>
        </p:blipFill>
        <p:spPr bwMode="auto">
          <a:xfrm>
            <a:off x="4715622" y="1443972"/>
            <a:ext cx="2438400" cy="1647825"/>
          </a:xfrm>
          <a:prstGeom prst="rect">
            <a:avLst/>
          </a:prstGeom>
          <a:noFill/>
          <a:ln w="9525">
            <a:noFill/>
            <a:miter lim="800000"/>
            <a:headEnd/>
            <a:tailEnd/>
          </a:ln>
        </p:spPr>
      </p:pic>
      <p:pic>
        <p:nvPicPr>
          <p:cNvPr id="6" name="Picture 9"/>
          <p:cNvPicPr>
            <a:picLocks noChangeAspect="1" noChangeArrowheads="1"/>
          </p:cNvPicPr>
          <p:nvPr/>
        </p:nvPicPr>
        <p:blipFill>
          <a:blip r:embed="rId5" cstate="print"/>
          <a:srcRect/>
          <a:stretch>
            <a:fillRect/>
          </a:stretch>
        </p:blipFill>
        <p:spPr bwMode="auto">
          <a:xfrm>
            <a:off x="1475535" y="3101322"/>
            <a:ext cx="4876800" cy="2844800"/>
          </a:xfrm>
          <a:prstGeom prst="rect">
            <a:avLst/>
          </a:prstGeom>
          <a:noFill/>
          <a:ln w="9525">
            <a:noFill/>
            <a:miter lim="800000"/>
            <a:headEnd/>
            <a:tailEnd/>
          </a:ln>
        </p:spPr>
      </p:pic>
      <p:graphicFrame>
        <p:nvGraphicFramePr>
          <p:cNvPr id="7" name="Object 2"/>
          <p:cNvGraphicFramePr>
            <a:graphicFrameLocks noChangeAspect="1"/>
          </p:cNvGraphicFramePr>
          <p:nvPr/>
        </p:nvGraphicFramePr>
        <p:xfrm>
          <a:off x="6515847" y="3460097"/>
          <a:ext cx="2819400" cy="708025"/>
        </p:xfrm>
        <a:graphic>
          <a:graphicData uri="http://schemas.openxmlformats.org/presentationml/2006/ole">
            <mc:AlternateContent xmlns:mc="http://schemas.openxmlformats.org/markup-compatibility/2006">
              <mc:Choice xmlns:v="urn:schemas-microsoft-com:vml" Requires="v">
                <p:oleObj spid="_x0000_s10296" name="Equation" r:id="rId6" imgW="1422360" imgH="431640" progId="Equation.3">
                  <p:embed/>
                </p:oleObj>
              </mc:Choice>
              <mc:Fallback>
                <p:oleObj name="Equation" r:id="rId6" imgW="1422360" imgH="431640" progId="Equation.3">
                  <p:embed/>
                  <p:pic>
                    <p:nvPicPr>
                      <p:cNvPr id="7" name="Object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15847" y="3460097"/>
                        <a:ext cx="2819400" cy="7080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ct 3"/>
          <p:cNvGraphicFramePr>
            <a:graphicFrameLocks noChangeAspect="1"/>
          </p:cNvGraphicFramePr>
          <p:nvPr/>
        </p:nvGraphicFramePr>
        <p:xfrm>
          <a:off x="3636122" y="5811184"/>
          <a:ext cx="2465388" cy="793750"/>
        </p:xfrm>
        <a:graphic>
          <a:graphicData uri="http://schemas.openxmlformats.org/presentationml/2006/ole">
            <mc:AlternateContent xmlns:mc="http://schemas.openxmlformats.org/markup-compatibility/2006">
              <mc:Choice xmlns:v="urn:schemas-microsoft-com:vml" Requires="v">
                <p:oleObj spid="_x0000_s10297" name="Equation" r:id="rId8" imgW="1511280" imgH="431640" progId="Equation.3">
                  <p:embed/>
                </p:oleObj>
              </mc:Choice>
              <mc:Fallback>
                <p:oleObj name="Equation" r:id="rId8" imgW="1511280" imgH="431640" progId="Equation.3">
                  <p:embed/>
                  <p:pic>
                    <p:nvPicPr>
                      <p:cNvPr id="8" name="Object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36122" y="5811184"/>
                        <a:ext cx="2465388" cy="793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TextBox 10"/>
          <p:cNvSpPr txBox="1">
            <a:spLocks noChangeArrowheads="1"/>
          </p:cNvSpPr>
          <p:nvPr/>
        </p:nvSpPr>
        <p:spPr bwMode="auto">
          <a:xfrm>
            <a:off x="6876210" y="4468159"/>
            <a:ext cx="2592387" cy="2216150"/>
          </a:xfrm>
          <a:prstGeom prst="rect">
            <a:avLst/>
          </a:prstGeom>
          <a:noFill/>
          <a:ln w="9525">
            <a:noFill/>
            <a:miter lim="800000"/>
            <a:headEnd/>
            <a:tailEnd/>
          </a:ln>
        </p:spPr>
        <p:txBody>
          <a:bodyPr>
            <a:spAutoFit/>
          </a:bodyPr>
          <a:lstStyle/>
          <a:p>
            <a:r>
              <a:rPr lang="en-US" sz="2400"/>
              <a:t>The standard deviations are different because of different conditioning</a:t>
            </a:r>
          </a:p>
          <a:p>
            <a:endParaRPr lang="en-US"/>
          </a:p>
        </p:txBody>
      </p:sp>
    </p:spTree>
    <p:extLst>
      <p:ext uri="{BB962C8B-B14F-4D97-AF65-F5344CB8AC3E}">
        <p14:creationId xmlns:p14="http://schemas.microsoft.com/office/powerpoint/2010/main" val="22860844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3863" y="502398"/>
            <a:ext cx="9001125" cy="1129461"/>
          </a:xfrm>
        </p:spPr>
        <p:txBody>
          <a:bodyPr>
            <a:normAutofit/>
          </a:bodyPr>
          <a:lstStyle/>
          <a:p>
            <a:r>
              <a:rPr lang="en-US" sz="3200" dirty="0"/>
              <a:t>Dataset ABC- Worker’s Comp large company- Dev. Period structure is not same as </a:t>
            </a:r>
            <a:r>
              <a:rPr lang="en-US" sz="3200" dirty="0" err="1"/>
              <a:t>Acci</a:t>
            </a:r>
            <a:r>
              <a:rPr lang="en-US" sz="3200" dirty="0"/>
              <a:t>. Period structure</a:t>
            </a:r>
          </a:p>
        </p:txBody>
      </p:sp>
      <p:pic>
        <p:nvPicPr>
          <p:cNvPr id="3" name="Content Placeholder 2"/>
          <p:cNvPicPr>
            <a:picLocks noGrp="1" noChangeAspect="1" noChangeArrowheads="1"/>
          </p:cNvPicPr>
          <p:nvPr>
            <p:ph idx="1"/>
          </p:nvPr>
        </p:nvPicPr>
        <p:blipFill>
          <a:blip r:embed="rId2" cstate="print"/>
          <a:srcRect/>
          <a:stretch>
            <a:fillRect/>
          </a:stretch>
        </p:blipFill>
        <p:spPr>
          <a:xfrm>
            <a:off x="1143000" y="2289923"/>
            <a:ext cx="4419600" cy="3287713"/>
          </a:xfrm>
          <a:noFill/>
        </p:spPr>
      </p:pic>
      <p:sp>
        <p:nvSpPr>
          <p:cNvPr id="4" name="Slide Number Placeholder 3"/>
          <p:cNvSpPr>
            <a:spLocks noGrp="1"/>
          </p:cNvSpPr>
          <p:nvPr>
            <p:ph type="sldNum" sz="quarter" idx="10"/>
          </p:nvPr>
        </p:nvSpPr>
        <p:spPr>
          <a:xfrm>
            <a:off x="83820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6FA5CF2-2E10-4523-88D3-05F6B490DF1C}" type="datetimeFigureOut">
              <a:rPr lang="en-AU" smtClean="0"/>
              <a:pPr>
                <a:defRPr/>
              </a:pPr>
              <a:t>30/07/2019</a:t>
            </a:fld>
            <a:endParaRPr lang="en-US"/>
          </a:p>
        </p:txBody>
      </p:sp>
      <p:sp>
        <p:nvSpPr>
          <p:cNvPr id="5" name="TextBox 6"/>
          <p:cNvSpPr txBox="1">
            <a:spLocks noChangeArrowheads="1"/>
          </p:cNvSpPr>
          <p:nvPr/>
        </p:nvSpPr>
        <p:spPr bwMode="auto">
          <a:xfrm>
            <a:off x="1774825" y="1929561"/>
            <a:ext cx="3314700" cy="369887"/>
          </a:xfrm>
          <a:prstGeom prst="rect">
            <a:avLst/>
          </a:prstGeom>
          <a:noFill/>
          <a:ln w="9525">
            <a:noFill/>
            <a:miter lim="800000"/>
            <a:headEnd/>
            <a:tailEnd/>
          </a:ln>
        </p:spPr>
        <p:txBody>
          <a:bodyPr wrap="none">
            <a:spAutoFit/>
          </a:bodyPr>
          <a:lstStyle/>
          <a:p>
            <a:r>
              <a:rPr lang="en-US"/>
              <a:t>Data versus development year</a:t>
            </a:r>
          </a:p>
        </p:txBody>
      </p:sp>
      <p:pic>
        <p:nvPicPr>
          <p:cNvPr id="6" name="Picture 3"/>
          <p:cNvPicPr>
            <a:picLocks noChangeAspect="1" noChangeArrowheads="1"/>
          </p:cNvPicPr>
          <p:nvPr/>
        </p:nvPicPr>
        <p:blipFill>
          <a:blip r:embed="rId3" cstate="print"/>
          <a:srcRect/>
          <a:stretch>
            <a:fillRect/>
          </a:stretch>
        </p:blipFill>
        <p:spPr bwMode="auto">
          <a:xfrm>
            <a:off x="5808663" y="2289923"/>
            <a:ext cx="4267200" cy="3244850"/>
          </a:xfrm>
          <a:prstGeom prst="rect">
            <a:avLst/>
          </a:prstGeom>
          <a:noFill/>
          <a:ln w="9525">
            <a:noFill/>
            <a:miter lim="800000"/>
            <a:headEnd/>
            <a:tailEnd/>
          </a:ln>
        </p:spPr>
      </p:pic>
      <p:sp>
        <p:nvSpPr>
          <p:cNvPr id="7" name="TextBox 8"/>
          <p:cNvSpPr txBox="1">
            <a:spLocks noChangeArrowheads="1"/>
          </p:cNvSpPr>
          <p:nvPr/>
        </p:nvSpPr>
        <p:spPr bwMode="auto">
          <a:xfrm>
            <a:off x="6240463" y="1858123"/>
            <a:ext cx="2851150" cy="369888"/>
          </a:xfrm>
          <a:prstGeom prst="rect">
            <a:avLst/>
          </a:prstGeom>
          <a:noFill/>
          <a:ln w="9525">
            <a:noFill/>
            <a:miter lim="800000"/>
            <a:headEnd/>
            <a:tailEnd/>
          </a:ln>
        </p:spPr>
        <p:txBody>
          <a:bodyPr>
            <a:spAutoFit/>
          </a:bodyPr>
          <a:lstStyle/>
          <a:p>
            <a:r>
              <a:rPr lang="en-US"/>
              <a:t>Data versus accident year</a:t>
            </a:r>
          </a:p>
        </p:txBody>
      </p:sp>
      <p:sp>
        <p:nvSpPr>
          <p:cNvPr id="8" name="TextBox 9"/>
          <p:cNvSpPr txBox="1">
            <a:spLocks noChangeArrowheads="1"/>
          </p:cNvSpPr>
          <p:nvPr/>
        </p:nvSpPr>
        <p:spPr bwMode="auto">
          <a:xfrm>
            <a:off x="1393031" y="6053885"/>
            <a:ext cx="9694863" cy="369888"/>
          </a:xfrm>
          <a:prstGeom prst="rect">
            <a:avLst/>
          </a:prstGeom>
          <a:noFill/>
          <a:ln w="9525">
            <a:noFill/>
            <a:miter lim="800000"/>
            <a:headEnd/>
            <a:tailEnd/>
          </a:ln>
        </p:spPr>
        <p:txBody>
          <a:bodyPr>
            <a:spAutoFit/>
          </a:bodyPr>
          <a:lstStyle/>
          <a:p>
            <a:r>
              <a:rPr lang="en-US" dirty="0"/>
              <a:t>Very different structure. So CL (Mack) ignores this salient information.</a:t>
            </a:r>
          </a:p>
        </p:txBody>
      </p:sp>
    </p:spTree>
    <p:extLst>
      <p:ext uri="{BB962C8B-B14F-4D97-AF65-F5344CB8AC3E}">
        <p14:creationId xmlns:p14="http://schemas.microsoft.com/office/powerpoint/2010/main" val="3593298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6B4F7B1-1EE8-4929-88E2-C68260D24A5C}"/>
              </a:ext>
            </a:extLst>
          </p:cNvPr>
          <p:cNvSpPr>
            <a:spLocks noGrp="1"/>
          </p:cNvSpPr>
          <p:nvPr>
            <p:ph type="sldNum" sz="quarter" idx="12"/>
          </p:nvPr>
        </p:nvSpPr>
        <p:spPr/>
        <p:txBody>
          <a:bodyPr/>
          <a:lstStyle/>
          <a:p>
            <a:fld id="{C7ACDD62-8CD5-47D4-8C3E-0C8675E64E7F}" type="slidenum">
              <a:rPr lang="en-AU" smtClean="0"/>
              <a:t>22</a:t>
            </a:fld>
            <a:endParaRPr lang="en-AU"/>
          </a:p>
        </p:txBody>
      </p:sp>
      <p:sp>
        <p:nvSpPr>
          <p:cNvPr id="4" name="Rectangle 2"/>
          <p:cNvSpPr>
            <a:spLocks noChangeArrowheads="1"/>
          </p:cNvSpPr>
          <p:nvPr/>
        </p:nvSpPr>
        <p:spPr bwMode="auto">
          <a:xfrm>
            <a:off x="1390650" y="1875772"/>
            <a:ext cx="1905000" cy="533400"/>
          </a:xfrm>
          <a:prstGeom prst="rect">
            <a:avLst/>
          </a:prstGeom>
          <a:noFill/>
          <a:ln w="12700">
            <a:solidFill>
              <a:schemeClr val="tx1"/>
            </a:solidFill>
            <a:miter lim="800000"/>
            <a:headEnd/>
            <a:tailEnd/>
          </a:ln>
        </p:spPr>
        <p:txBody>
          <a:bodyPr wrap="none" anchor="ctr"/>
          <a:lstStyle/>
          <a:p>
            <a:pPr eaLnBrk="0" hangingPunct="0"/>
            <a:r>
              <a:rPr lang="en-AU" sz="2400"/>
              <a:t>Condition </a:t>
            </a:r>
            <a:r>
              <a:rPr lang="en-US" sz="2400"/>
              <a:t>3</a:t>
            </a:r>
            <a:r>
              <a:rPr lang="en-AU" sz="2400"/>
              <a:t>:</a:t>
            </a:r>
          </a:p>
        </p:txBody>
      </p:sp>
      <p:pic>
        <p:nvPicPr>
          <p:cNvPr id="5" name="Picture 3"/>
          <p:cNvPicPr>
            <a:picLocks noChangeAspect="1" noChangeArrowheads="1"/>
          </p:cNvPicPr>
          <p:nvPr/>
        </p:nvPicPr>
        <p:blipFill>
          <a:blip r:embed="rId2" cstate="print"/>
          <a:srcRect/>
          <a:stretch>
            <a:fillRect/>
          </a:stretch>
        </p:blipFill>
        <p:spPr bwMode="auto">
          <a:xfrm>
            <a:off x="4270375" y="1588434"/>
            <a:ext cx="4724400" cy="2378075"/>
          </a:xfrm>
          <a:prstGeom prst="rect">
            <a:avLst/>
          </a:prstGeom>
          <a:noFill/>
          <a:ln w="9525">
            <a:noFill/>
            <a:miter lim="800000"/>
            <a:headEnd/>
            <a:tailEnd/>
          </a:ln>
        </p:spPr>
      </p:pic>
      <p:sp>
        <p:nvSpPr>
          <p:cNvPr id="6" name="Text Box 4"/>
          <p:cNvSpPr txBox="1">
            <a:spLocks noChangeArrowheads="1"/>
          </p:cNvSpPr>
          <p:nvPr/>
        </p:nvSpPr>
        <p:spPr bwMode="auto">
          <a:xfrm>
            <a:off x="1390650" y="2380597"/>
            <a:ext cx="2362200" cy="457200"/>
          </a:xfrm>
          <a:prstGeom prst="rect">
            <a:avLst/>
          </a:prstGeom>
          <a:noFill/>
          <a:ln w="12700">
            <a:noFill/>
            <a:miter lim="800000"/>
            <a:headEnd/>
            <a:tailEnd/>
          </a:ln>
        </p:spPr>
        <p:txBody>
          <a:bodyPr>
            <a:spAutoFit/>
          </a:bodyPr>
          <a:lstStyle/>
          <a:p>
            <a:pPr eaLnBrk="0" hangingPunct="0">
              <a:spcBef>
                <a:spcPct val="50000"/>
              </a:spcBef>
            </a:pPr>
            <a:r>
              <a:rPr lang="en-US" sz="2400"/>
              <a:t>Incremental</a:t>
            </a:r>
            <a:endParaRPr lang="en-AU" sz="2400"/>
          </a:p>
        </p:txBody>
      </p:sp>
      <p:sp>
        <p:nvSpPr>
          <p:cNvPr id="7" name="Text Box 5"/>
          <p:cNvSpPr txBox="1">
            <a:spLocks noChangeArrowheads="1"/>
          </p:cNvSpPr>
          <p:nvPr/>
        </p:nvSpPr>
        <p:spPr bwMode="auto">
          <a:xfrm>
            <a:off x="1535113" y="4252259"/>
            <a:ext cx="7543800" cy="2112963"/>
          </a:xfrm>
          <a:prstGeom prst="rect">
            <a:avLst/>
          </a:prstGeom>
          <a:noFill/>
          <a:ln w="12700">
            <a:solidFill>
              <a:schemeClr val="tx1"/>
            </a:solidFill>
            <a:miter lim="800000"/>
            <a:headEnd/>
            <a:tailEnd/>
          </a:ln>
        </p:spPr>
        <p:txBody>
          <a:bodyPr>
            <a:spAutoFit/>
          </a:bodyPr>
          <a:lstStyle/>
          <a:p>
            <a:pPr eaLnBrk="0" hangingPunct="0">
              <a:spcBef>
                <a:spcPct val="50000"/>
              </a:spcBef>
            </a:pPr>
            <a:r>
              <a:rPr lang="en-US" sz="2400"/>
              <a:t>Review 3 conditions:</a:t>
            </a:r>
          </a:p>
          <a:p>
            <a:pPr eaLnBrk="0" hangingPunct="0">
              <a:spcBef>
                <a:spcPct val="50000"/>
              </a:spcBef>
            </a:pPr>
            <a:r>
              <a:rPr lang="en-US" sz="2400"/>
              <a:t>Condition 1:  Zero trend</a:t>
            </a:r>
          </a:p>
          <a:p>
            <a:pPr eaLnBrk="0" hangingPunct="0">
              <a:spcBef>
                <a:spcPct val="50000"/>
              </a:spcBef>
            </a:pPr>
            <a:r>
              <a:rPr lang="en-US" sz="2400"/>
              <a:t>Condition 2:  Constant trend, positive or negative</a:t>
            </a:r>
          </a:p>
          <a:p>
            <a:pPr eaLnBrk="0" hangingPunct="0">
              <a:spcBef>
                <a:spcPct val="50000"/>
              </a:spcBef>
            </a:pPr>
            <a:r>
              <a:rPr lang="en-US" sz="2400"/>
              <a:t>Condition 3:  Non-constant trend</a:t>
            </a:r>
            <a:endParaRPr lang="en-AU" sz="2400"/>
          </a:p>
        </p:txBody>
      </p:sp>
      <p:pic>
        <p:nvPicPr>
          <p:cNvPr id="8" name="Picture 7"/>
          <p:cNvPicPr>
            <a:picLocks noChangeAspect="1"/>
          </p:cNvPicPr>
          <p:nvPr/>
        </p:nvPicPr>
        <p:blipFill>
          <a:blip r:embed="rId3"/>
          <a:stretch>
            <a:fillRect/>
          </a:stretch>
        </p:blipFill>
        <p:spPr>
          <a:xfrm>
            <a:off x="4729384" y="4719918"/>
            <a:ext cx="459219" cy="479331"/>
          </a:xfrm>
          <a:prstGeom prst="rect">
            <a:avLst/>
          </a:prstGeom>
        </p:spPr>
      </p:pic>
      <p:pic>
        <p:nvPicPr>
          <p:cNvPr id="9" name="Picture 8"/>
          <p:cNvPicPr>
            <a:picLocks noChangeAspect="1"/>
          </p:cNvPicPr>
          <p:nvPr/>
        </p:nvPicPr>
        <p:blipFill>
          <a:blip r:embed="rId3"/>
          <a:stretch>
            <a:fillRect/>
          </a:stretch>
        </p:blipFill>
        <p:spPr>
          <a:xfrm>
            <a:off x="7840137" y="5248274"/>
            <a:ext cx="459219" cy="479331"/>
          </a:xfrm>
          <a:prstGeom prst="rect">
            <a:avLst/>
          </a:prstGeom>
        </p:spPr>
      </p:pic>
      <p:pic>
        <p:nvPicPr>
          <p:cNvPr id="10" name="Picture 9"/>
          <p:cNvPicPr>
            <a:picLocks noChangeAspect="1"/>
          </p:cNvPicPr>
          <p:nvPr/>
        </p:nvPicPr>
        <p:blipFill>
          <a:blip r:embed="rId4"/>
          <a:stretch>
            <a:fillRect/>
          </a:stretch>
        </p:blipFill>
        <p:spPr>
          <a:xfrm>
            <a:off x="5737225" y="5866348"/>
            <a:ext cx="507626" cy="498874"/>
          </a:xfrm>
          <a:prstGeom prst="rect">
            <a:avLst/>
          </a:prstGeom>
        </p:spPr>
      </p:pic>
      <p:sp>
        <p:nvSpPr>
          <p:cNvPr id="12" name="TextBox 11">
            <a:extLst>
              <a:ext uri="{FF2B5EF4-FFF2-40B4-BE49-F238E27FC236}">
                <a16:creationId xmlns:a16="http://schemas.microsoft.com/office/drawing/2014/main" id="{44834FB6-3C2C-4E1E-A954-475EF3B2443B}"/>
              </a:ext>
            </a:extLst>
          </p:cNvPr>
          <p:cNvSpPr txBox="1"/>
          <p:nvPr/>
        </p:nvSpPr>
        <p:spPr>
          <a:xfrm>
            <a:off x="838200" y="55525"/>
            <a:ext cx="6638738" cy="369332"/>
          </a:xfrm>
          <a:prstGeom prst="rect">
            <a:avLst/>
          </a:prstGeom>
          <a:noFill/>
        </p:spPr>
        <p:txBody>
          <a:bodyPr wrap="square" rtlCol="0">
            <a:spAutoFit/>
          </a:bodyPr>
          <a:lstStyle/>
          <a:p>
            <a:r>
              <a:rPr lang="en-US">
                <a:solidFill>
                  <a:schemeClr val="bg1"/>
                </a:solidFill>
              </a:rPr>
              <a:t>Regression formulation of standard link ratio methods and extensions</a:t>
            </a:r>
            <a:endParaRPr lang="en-AU">
              <a:solidFill>
                <a:schemeClr val="bg1"/>
              </a:solidFill>
            </a:endParaRPr>
          </a:p>
        </p:txBody>
      </p:sp>
    </p:spTree>
    <p:extLst>
      <p:ext uri="{BB962C8B-B14F-4D97-AF65-F5344CB8AC3E}">
        <p14:creationId xmlns:p14="http://schemas.microsoft.com/office/powerpoint/2010/main" val="349633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90800" y="609601"/>
            <a:ext cx="7467600" cy="369332"/>
          </a:xfrm>
          <a:prstGeom prst="rect">
            <a:avLst/>
          </a:prstGeom>
          <a:noFill/>
        </p:spPr>
        <p:txBody>
          <a:bodyPr wrap="square" rtlCol="0">
            <a:spAutoFit/>
          </a:bodyPr>
          <a:lstStyle/>
          <a:p>
            <a:endParaRPr lang="en-AU" dirty="0">
              <a:solidFill>
                <a:srgbClr val="FF0000"/>
              </a:solidFill>
            </a:endParaRPr>
          </a:p>
        </p:txBody>
      </p:sp>
      <p:sp>
        <p:nvSpPr>
          <p:cNvPr id="5" name="TextBox 4">
            <a:extLst>
              <a:ext uri="{FF2B5EF4-FFF2-40B4-BE49-F238E27FC236}">
                <a16:creationId xmlns:a16="http://schemas.microsoft.com/office/drawing/2014/main" id="{5FDB8346-EA2A-476C-9B26-C54DD9EC5FC0}"/>
              </a:ext>
            </a:extLst>
          </p:cNvPr>
          <p:cNvSpPr txBox="1"/>
          <p:nvPr/>
        </p:nvSpPr>
        <p:spPr>
          <a:xfrm>
            <a:off x="838200" y="55525"/>
            <a:ext cx="6638738" cy="369332"/>
          </a:xfrm>
          <a:prstGeom prst="rect">
            <a:avLst/>
          </a:prstGeom>
          <a:noFill/>
        </p:spPr>
        <p:txBody>
          <a:bodyPr wrap="square" rtlCol="0">
            <a:spAutoFit/>
          </a:bodyPr>
          <a:lstStyle/>
          <a:p>
            <a:r>
              <a:rPr lang="en-AU">
                <a:solidFill>
                  <a:schemeClr val="bg1"/>
                </a:solidFill>
              </a:rPr>
              <a:t>The impact of inflation: social and economic</a:t>
            </a:r>
          </a:p>
        </p:txBody>
      </p:sp>
      <p:sp>
        <p:nvSpPr>
          <p:cNvPr id="6" name="Title 5">
            <a:extLst>
              <a:ext uri="{FF2B5EF4-FFF2-40B4-BE49-F238E27FC236}">
                <a16:creationId xmlns:a16="http://schemas.microsoft.com/office/drawing/2014/main" id="{B97BDEB5-9AF8-4AE1-B1BF-79419AF4724B}"/>
              </a:ext>
            </a:extLst>
          </p:cNvPr>
          <p:cNvSpPr>
            <a:spLocks noGrp="1"/>
          </p:cNvSpPr>
          <p:nvPr>
            <p:ph type="title"/>
          </p:nvPr>
        </p:nvSpPr>
        <p:spPr/>
        <p:txBody>
          <a:bodyPr/>
          <a:lstStyle/>
          <a:p>
            <a:r>
              <a:rPr lang="en-US"/>
              <a:t>Inflation: social and economic</a:t>
            </a:r>
            <a:endParaRPr lang="en-AU"/>
          </a:p>
        </p:txBody>
      </p:sp>
      <p:sp>
        <p:nvSpPr>
          <p:cNvPr id="7" name="Content Placeholder 6">
            <a:extLst>
              <a:ext uri="{FF2B5EF4-FFF2-40B4-BE49-F238E27FC236}">
                <a16:creationId xmlns:a16="http://schemas.microsoft.com/office/drawing/2014/main" id="{F43A7E05-2550-411B-9376-2FA7CA062FDC}"/>
              </a:ext>
            </a:extLst>
          </p:cNvPr>
          <p:cNvSpPr>
            <a:spLocks noGrp="1"/>
          </p:cNvSpPr>
          <p:nvPr>
            <p:ph idx="1"/>
          </p:nvPr>
        </p:nvSpPr>
        <p:spPr/>
        <p:txBody>
          <a:bodyPr>
            <a:normAutofit fontScale="70000" lnSpcReduction="20000"/>
          </a:bodyPr>
          <a:lstStyle/>
          <a:p>
            <a:pPr marL="0" indent="0">
              <a:lnSpc>
                <a:spcPct val="130000"/>
              </a:lnSpc>
              <a:buNone/>
            </a:pPr>
            <a:r>
              <a:rPr lang="en-AU"/>
              <a:t>Inflation economic or social is a multiplicative calendar year effect on the dollar scale;</a:t>
            </a:r>
          </a:p>
          <a:p>
            <a:pPr marL="0" indent="0">
              <a:lnSpc>
                <a:spcPct val="130000"/>
              </a:lnSpc>
              <a:buNone/>
            </a:pPr>
            <a:r>
              <a:rPr lang="en-AU"/>
              <a:t>Inflation is an additive effect on the logarithmic scale.</a:t>
            </a:r>
          </a:p>
          <a:p>
            <a:pPr marL="0" indent="0">
              <a:lnSpc>
                <a:spcPct val="130000"/>
              </a:lnSpc>
              <a:spcBef>
                <a:spcPts val="600"/>
              </a:spcBef>
              <a:spcAft>
                <a:spcPts val="600"/>
              </a:spcAft>
              <a:buNone/>
            </a:pPr>
            <a:r>
              <a:rPr lang="en-AU"/>
              <a:t>Therefore</a:t>
            </a:r>
          </a:p>
          <a:p>
            <a:pPr marL="971550" lvl="1" indent="-514350">
              <a:lnSpc>
                <a:spcPct val="130000"/>
              </a:lnSpc>
              <a:buFont typeface="+mj-lt"/>
              <a:buAutoNum type="arabicPeriod"/>
            </a:pPr>
            <a:r>
              <a:rPr lang="en-AU"/>
              <a:t>Inflation does not change the CoV on a $ scale</a:t>
            </a:r>
          </a:p>
          <a:p>
            <a:pPr marL="971550" lvl="1" indent="-514350">
              <a:lnSpc>
                <a:spcPct val="130000"/>
              </a:lnSpc>
              <a:spcAft>
                <a:spcPts val="1200"/>
              </a:spcAft>
              <a:buFont typeface="+mj-lt"/>
              <a:buAutoNum type="arabicPeriod"/>
            </a:pPr>
            <a:r>
              <a:rPr lang="en-AU"/>
              <a:t>Inflation does not change the variance on a log scale.</a:t>
            </a:r>
          </a:p>
          <a:p>
            <a:pPr marL="0" indent="0">
              <a:lnSpc>
                <a:spcPct val="130000"/>
              </a:lnSpc>
              <a:spcAft>
                <a:spcPts val="1200"/>
              </a:spcAft>
              <a:buNone/>
            </a:pPr>
            <a:r>
              <a:rPr lang="en-AU"/>
              <a:t>That is,</a:t>
            </a:r>
          </a:p>
          <a:p>
            <a:pPr marL="914400" lvl="1" indent="-457200">
              <a:lnSpc>
                <a:spcPct val="130000"/>
              </a:lnSpc>
              <a:buAutoNum type="arabicPeriod"/>
            </a:pPr>
            <a:r>
              <a:rPr lang="en-AU"/>
              <a:t>Need to consider distributions that are currency invariant;</a:t>
            </a:r>
          </a:p>
          <a:p>
            <a:pPr marL="914400" lvl="1" indent="-457200">
              <a:lnSpc>
                <a:spcPct val="130000"/>
              </a:lnSpc>
              <a:buFontTx/>
              <a:buAutoNum type="arabicPeriod"/>
            </a:pPr>
            <a:r>
              <a:rPr lang="en-AU"/>
              <a:t>Need to consider distributions for which the mean changes on log scale but not the variance.</a:t>
            </a:r>
          </a:p>
          <a:p>
            <a:pPr marL="0" indent="0">
              <a:lnSpc>
                <a:spcPct val="130000"/>
              </a:lnSpc>
              <a:spcBef>
                <a:spcPts val="1200"/>
              </a:spcBef>
              <a:buNone/>
            </a:pPr>
            <a:r>
              <a:rPr lang="en-AU">
                <a:solidFill>
                  <a:srgbClr val="FF0000"/>
                </a:solidFill>
              </a:rPr>
              <a:t>This rules out the Poisson distribution immediately!</a:t>
            </a:r>
          </a:p>
        </p:txBody>
      </p:sp>
    </p:spTree>
    <p:extLst>
      <p:ext uri="{BB962C8B-B14F-4D97-AF65-F5344CB8AC3E}">
        <p14:creationId xmlns:p14="http://schemas.microsoft.com/office/powerpoint/2010/main" val="19135855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0"/>
          <p:cNvSpPr>
            <a:spLocks noGrp="1" noChangeArrowheads="1"/>
          </p:cNvSpPr>
          <p:nvPr>
            <p:ph idx="1"/>
          </p:nvPr>
        </p:nvSpPr>
        <p:spPr>
          <a:xfrm>
            <a:off x="838200" y="1825625"/>
            <a:ext cx="10515600" cy="542584"/>
          </a:xfrm>
        </p:spPr>
        <p:txBody>
          <a:bodyPr>
            <a:spAutoFit/>
          </a:bodyPr>
          <a:lstStyle/>
          <a:p>
            <a:pPr marL="0" indent="0">
              <a:spcBef>
                <a:spcPct val="50000"/>
              </a:spcBef>
              <a:buNone/>
            </a:pPr>
            <a:r>
              <a:rPr lang="en-US" dirty="0"/>
              <a:t>Trends occur in three directions:</a:t>
            </a:r>
          </a:p>
        </p:txBody>
      </p:sp>
      <p:sp>
        <p:nvSpPr>
          <p:cNvPr id="2" name="Title 1"/>
          <p:cNvSpPr>
            <a:spLocks noGrp="1"/>
          </p:cNvSpPr>
          <p:nvPr>
            <p:ph type="title"/>
          </p:nvPr>
        </p:nvSpPr>
        <p:spPr/>
        <p:txBody>
          <a:bodyPr>
            <a:normAutofit/>
          </a:bodyPr>
          <a:lstStyle/>
          <a:p>
            <a:pPr algn="ctr"/>
            <a:r>
              <a:rPr lang="en-AU" sz="2000" dirty="0">
                <a:solidFill>
                  <a:schemeClr val="accent1"/>
                </a:solidFill>
              </a:rPr>
              <a:t>The Probabilistic Trend Family (PTF) Modelling Framework</a:t>
            </a:r>
            <a:endParaRPr lang="en-US" sz="2000" dirty="0"/>
          </a:p>
        </p:txBody>
      </p:sp>
      <p:sp>
        <p:nvSpPr>
          <p:cNvPr id="4" name="Slide Number Placeholder 3">
            <a:extLst>
              <a:ext uri="{FF2B5EF4-FFF2-40B4-BE49-F238E27FC236}">
                <a16:creationId xmlns:a16="http://schemas.microsoft.com/office/drawing/2014/main" id="{D1C90E56-B3F2-45C3-8B36-368ABC7673D8}"/>
              </a:ext>
            </a:extLst>
          </p:cNvPr>
          <p:cNvSpPr>
            <a:spLocks noGrp="1"/>
          </p:cNvSpPr>
          <p:nvPr>
            <p:ph type="sldNum" sz="quarter" idx="12"/>
          </p:nvPr>
        </p:nvSpPr>
        <p:spPr/>
        <p:txBody>
          <a:bodyPr/>
          <a:lstStyle/>
          <a:p>
            <a:fld id="{C7ACDD62-8CD5-47D4-8C3E-0C8675E64E7F}" type="slidenum">
              <a:rPr lang="en-AU" smtClean="0"/>
              <a:t>24</a:t>
            </a:fld>
            <a:endParaRPr lang="en-AU"/>
          </a:p>
        </p:txBody>
      </p:sp>
      <p:sp>
        <p:nvSpPr>
          <p:cNvPr id="5" name="Rectangle 2"/>
          <p:cNvSpPr>
            <a:spLocks noChangeArrowheads="1"/>
          </p:cNvSpPr>
          <p:nvPr/>
        </p:nvSpPr>
        <p:spPr bwMode="auto">
          <a:xfrm>
            <a:off x="4255433" y="2228943"/>
            <a:ext cx="311150" cy="366712"/>
          </a:xfrm>
          <a:prstGeom prst="rect">
            <a:avLst/>
          </a:prstGeom>
          <a:noFill/>
          <a:ln w="12700">
            <a:noFill/>
            <a:miter lim="800000"/>
            <a:headEnd/>
            <a:tailEnd/>
          </a:ln>
          <a:effectLst/>
        </p:spPr>
        <p:txBody>
          <a:bodyPr wrap="none">
            <a:spAutoFit/>
          </a:bodyPr>
          <a:lstStyle/>
          <a:p>
            <a:pPr eaLnBrk="0" hangingPunct="0">
              <a:defRPr/>
            </a:pPr>
            <a:r>
              <a:rPr lang="en-AU" b="1"/>
              <a:t>1</a:t>
            </a:r>
            <a:endParaRPr lang="en-US">
              <a:effectLst>
                <a:outerShdw blurRad="38100" dist="38100" dir="2700000" algn="tl">
                  <a:srgbClr val="C0C0C0"/>
                </a:outerShdw>
              </a:effectLst>
            </a:endParaRPr>
          </a:p>
        </p:txBody>
      </p:sp>
      <p:sp>
        <p:nvSpPr>
          <p:cNvPr id="6" name="Rectangle 3"/>
          <p:cNvSpPr>
            <a:spLocks noChangeArrowheads="1"/>
          </p:cNvSpPr>
          <p:nvPr/>
        </p:nvSpPr>
        <p:spPr bwMode="auto">
          <a:xfrm>
            <a:off x="3925233" y="2228943"/>
            <a:ext cx="311150" cy="366712"/>
          </a:xfrm>
          <a:prstGeom prst="rect">
            <a:avLst/>
          </a:prstGeom>
          <a:noFill/>
          <a:ln w="12700">
            <a:noFill/>
            <a:miter lim="800000"/>
            <a:headEnd/>
            <a:tailEnd/>
          </a:ln>
          <a:effectLst/>
        </p:spPr>
        <p:txBody>
          <a:bodyPr wrap="none">
            <a:spAutoFit/>
          </a:bodyPr>
          <a:lstStyle/>
          <a:p>
            <a:pPr eaLnBrk="0" hangingPunct="0">
              <a:defRPr/>
            </a:pPr>
            <a:r>
              <a:rPr lang="en-AU" b="1">
                <a:effectLst>
                  <a:outerShdw blurRad="38100" dist="38100" dir="2700000" algn="tl">
                    <a:srgbClr val="C0C0C0"/>
                  </a:outerShdw>
                </a:effectLst>
              </a:rPr>
              <a:t>0</a:t>
            </a:r>
            <a:endParaRPr lang="en-US">
              <a:effectLst>
                <a:outerShdw blurRad="38100" dist="38100" dir="2700000" algn="tl">
                  <a:srgbClr val="C0C0C0"/>
                </a:outerShdw>
              </a:effectLst>
            </a:endParaRPr>
          </a:p>
        </p:txBody>
      </p:sp>
      <p:sp>
        <p:nvSpPr>
          <p:cNvPr id="7" name="Rectangle 4"/>
          <p:cNvSpPr>
            <a:spLocks noChangeArrowheads="1"/>
          </p:cNvSpPr>
          <p:nvPr/>
        </p:nvSpPr>
        <p:spPr bwMode="auto">
          <a:xfrm>
            <a:off x="7674908" y="2297205"/>
            <a:ext cx="298450" cy="366713"/>
          </a:xfrm>
          <a:prstGeom prst="rect">
            <a:avLst/>
          </a:prstGeom>
          <a:noFill/>
          <a:ln w="12700">
            <a:noFill/>
            <a:miter lim="800000"/>
            <a:headEnd/>
            <a:tailEnd/>
          </a:ln>
        </p:spPr>
        <p:txBody>
          <a:bodyPr wrap="none">
            <a:spAutoFit/>
          </a:bodyPr>
          <a:lstStyle/>
          <a:p>
            <a:pPr eaLnBrk="0" hangingPunct="0"/>
            <a:r>
              <a:rPr lang="en-AU" b="1" i="1"/>
              <a:t>d</a:t>
            </a:r>
            <a:endParaRPr lang="en-US" i="1"/>
          </a:p>
        </p:txBody>
      </p:sp>
      <p:sp>
        <p:nvSpPr>
          <p:cNvPr id="8" name="Rectangle 5"/>
          <p:cNvSpPr>
            <a:spLocks noChangeArrowheads="1"/>
          </p:cNvSpPr>
          <p:nvPr/>
        </p:nvSpPr>
        <p:spPr bwMode="auto">
          <a:xfrm>
            <a:off x="6600171" y="5024530"/>
            <a:ext cx="889000" cy="366713"/>
          </a:xfrm>
          <a:prstGeom prst="rect">
            <a:avLst/>
          </a:prstGeom>
          <a:noFill/>
          <a:ln w="12700">
            <a:noFill/>
            <a:miter lim="800000"/>
            <a:headEnd/>
            <a:tailEnd/>
          </a:ln>
        </p:spPr>
        <p:txBody>
          <a:bodyPr wrap="none">
            <a:spAutoFit/>
          </a:bodyPr>
          <a:lstStyle/>
          <a:p>
            <a:pPr eaLnBrk="0" hangingPunct="0"/>
            <a:r>
              <a:rPr lang="en-AU" b="1" i="1"/>
              <a:t>t = w+d</a:t>
            </a:r>
            <a:endParaRPr lang="en-US" b="1" i="1"/>
          </a:p>
        </p:txBody>
      </p:sp>
      <p:sp>
        <p:nvSpPr>
          <p:cNvPr id="9" name="Text Box 6"/>
          <p:cNvSpPr txBox="1">
            <a:spLocks noChangeArrowheads="1"/>
          </p:cNvSpPr>
          <p:nvPr/>
        </p:nvSpPr>
        <p:spPr bwMode="auto">
          <a:xfrm>
            <a:off x="6897033" y="1962243"/>
            <a:ext cx="2413000" cy="396875"/>
          </a:xfrm>
          <a:prstGeom prst="rect">
            <a:avLst/>
          </a:prstGeom>
          <a:noFill/>
          <a:ln w="12700">
            <a:noFill/>
            <a:miter lim="800000"/>
            <a:headEnd/>
            <a:tailEnd/>
          </a:ln>
        </p:spPr>
        <p:txBody>
          <a:bodyPr>
            <a:spAutoFit/>
          </a:bodyPr>
          <a:lstStyle/>
          <a:p>
            <a:pPr eaLnBrk="0" hangingPunct="0">
              <a:spcBef>
                <a:spcPct val="50000"/>
              </a:spcBef>
            </a:pPr>
            <a:r>
              <a:rPr lang="en-US" sz="2000" b="1"/>
              <a:t>Development year</a:t>
            </a:r>
          </a:p>
        </p:txBody>
      </p:sp>
      <p:sp>
        <p:nvSpPr>
          <p:cNvPr id="10" name="Text Box 8"/>
          <p:cNvSpPr txBox="1">
            <a:spLocks noChangeArrowheads="1"/>
          </p:cNvSpPr>
          <p:nvPr/>
        </p:nvSpPr>
        <p:spPr bwMode="auto">
          <a:xfrm>
            <a:off x="3447396" y="5908768"/>
            <a:ext cx="2413000" cy="396875"/>
          </a:xfrm>
          <a:prstGeom prst="rect">
            <a:avLst/>
          </a:prstGeom>
          <a:noFill/>
          <a:ln w="12700">
            <a:noFill/>
            <a:miter lim="800000"/>
            <a:headEnd/>
            <a:tailEnd/>
          </a:ln>
        </p:spPr>
        <p:txBody>
          <a:bodyPr>
            <a:spAutoFit/>
          </a:bodyPr>
          <a:lstStyle/>
          <a:p>
            <a:pPr eaLnBrk="0" hangingPunct="0">
              <a:spcBef>
                <a:spcPct val="50000"/>
              </a:spcBef>
            </a:pPr>
            <a:r>
              <a:rPr lang="en-US" sz="2000" b="1"/>
              <a:t>Accident year</a:t>
            </a:r>
            <a:endParaRPr lang="en-US" sz="2000"/>
          </a:p>
        </p:txBody>
      </p:sp>
      <p:sp>
        <p:nvSpPr>
          <p:cNvPr id="11" name="Rectangle 9"/>
          <p:cNvSpPr>
            <a:spLocks noChangeArrowheads="1"/>
          </p:cNvSpPr>
          <p:nvPr/>
        </p:nvSpPr>
        <p:spPr bwMode="auto">
          <a:xfrm>
            <a:off x="3910946" y="5597618"/>
            <a:ext cx="336550" cy="366712"/>
          </a:xfrm>
          <a:prstGeom prst="rect">
            <a:avLst/>
          </a:prstGeom>
          <a:noFill/>
          <a:ln w="12700">
            <a:noFill/>
            <a:miter lim="800000"/>
            <a:headEnd/>
            <a:tailEnd/>
          </a:ln>
        </p:spPr>
        <p:txBody>
          <a:bodyPr wrap="none">
            <a:spAutoFit/>
          </a:bodyPr>
          <a:lstStyle/>
          <a:p>
            <a:pPr eaLnBrk="0" hangingPunct="0"/>
            <a:r>
              <a:rPr lang="en-AU" b="1" i="1"/>
              <a:t>w</a:t>
            </a:r>
            <a:endParaRPr lang="en-US" i="1"/>
          </a:p>
        </p:txBody>
      </p:sp>
      <p:grpSp>
        <p:nvGrpSpPr>
          <p:cNvPr id="12" name="Group 11"/>
          <p:cNvGrpSpPr>
            <a:grpSpLocks/>
          </p:cNvGrpSpPr>
          <p:nvPr/>
        </p:nvGrpSpPr>
        <p:grpSpPr bwMode="auto">
          <a:xfrm>
            <a:off x="2985433" y="2297205"/>
            <a:ext cx="4224992" cy="3627438"/>
            <a:chOff x="1008" y="933"/>
            <a:chExt cx="2752" cy="2395"/>
          </a:xfrm>
        </p:grpSpPr>
        <p:sp>
          <p:nvSpPr>
            <p:cNvPr id="13" name="Line 12"/>
            <p:cNvSpPr>
              <a:spLocks noChangeShapeType="1"/>
            </p:cNvSpPr>
            <p:nvPr/>
          </p:nvSpPr>
          <p:spPr bwMode="auto">
            <a:xfrm flipH="1">
              <a:off x="1520" y="1104"/>
              <a:ext cx="2240" cy="0"/>
            </a:xfrm>
            <a:prstGeom prst="line">
              <a:avLst/>
            </a:prstGeom>
            <a:noFill/>
            <a:ln w="50800">
              <a:solidFill>
                <a:schemeClr val="tx1"/>
              </a:solidFill>
              <a:round/>
              <a:headEnd type="triangle" w="med" len="med"/>
              <a:tailEnd/>
            </a:ln>
          </p:spPr>
          <p:txBody>
            <a:bodyPr wrap="none" anchor="ctr"/>
            <a:lstStyle/>
            <a:p>
              <a:endParaRPr lang="en-US"/>
            </a:p>
          </p:txBody>
        </p:sp>
        <p:sp>
          <p:nvSpPr>
            <p:cNvPr id="14" name="Line 13"/>
            <p:cNvSpPr>
              <a:spLocks noChangeShapeType="1"/>
            </p:cNvSpPr>
            <p:nvPr/>
          </p:nvSpPr>
          <p:spPr bwMode="auto">
            <a:xfrm flipV="1">
              <a:off x="1536" y="1088"/>
              <a:ext cx="0" cy="2240"/>
            </a:xfrm>
            <a:prstGeom prst="line">
              <a:avLst/>
            </a:prstGeom>
            <a:noFill/>
            <a:ln w="50800">
              <a:solidFill>
                <a:schemeClr val="tx1"/>
              </a:solidFill>
              <a:round/>
              <a:headEnd type="triangle" w="med" len="med"/>
              <a:tailEnd/>
            </a:ln>
          </p:spPr>
          <p:txBody>
            <a:bodyPr wrap="none" anchor="ctr"/>
            <a:lstStyle/>
            <a:p>
              <a:endParaRPr lang="en-US"/>
            </a:p>
          </p:txBody>
        </p:sp>
        <p:sp>
          <p:nvSpPr>
            <p:cNvPr id="15" name="Line 14"/>
            <p:cNvSpPr>
              <a:spLocks noChangeShapeType="1"/>
            </p:cNvSpPr>
            <p:nvPr/>
          </p:nvSpPr>
          <p:spPr bwMode="auto">
            <a:xfrm flipH="1" flipV="1">
              <a:off x="1507" y="1074"/>
              <a:ext cx="1613" cy="1614"/>
            </a:xfrm>
            <a:prstGeom prst="line">
              <a:avLst/>
            </a:prstGeom>
            <a:noFill/>
            <a:ln w="50800">
              <a:solidFill>
                <a:schemeClr val="tx1"/>
              </a:solidFill>
              <a:round/>
              <a:headEnd type="triangle" w="med" len="med"/>
              <a:tailEnd/>
            </a:ln>
          </p:spPr>
          <p:txBody>
            <a:bodyPr wrap="none" anchor="ctr"/>
            <a:lstStyle/>
            <a:p>
              <a:endParaRPr lang="en-US"/>
            </a:p>
          </p:txBody>
        </p:sp>
        <p:grpSp>
          <p:nvGrpSpPr>
            <p:cNvPr id="16" name="Group 15"/>
            <p:cNvGrpSpPr>
              <a:grpSpLocks/>
            </p:cNvGrpSpPr>
            <p:nvPr/>
          </p:nvGrpSpPr>
          <p:grpSpPr bwMode="auto">
            <a:xfrm>
              <a:off x="1536" y="1104"/>
              <a:ext cx="1920" cy="1920"/>
              <a:chOff x="1536" y="1104"/>
              <a:chExt cx="1920" cy="1920"/>
            </a:xfrm>
          </p:grpSpPr>
          <p:sp>
            <p:nvSpPr>
              <p:cNvPr id="23" name="Line 16"/>
              <p:cNvSpPr>
                <a:spLocks noChangeShapeType="1"/>
              </p:cNvSpPr>
              <p:nvPr/>
            </p:nvSpPr>
            <p:spPr bwMode="auto">
              <a:xfrm flipV="1">
                <a:off x="1536" y="1104"/>
                <a:ext cx="864" cy="864"/>
              </a:xfrm>
              <a:prstGeom prst="line">
                <a:avLst/>
              </a:prstGeom>
              <a:noFill/>
              <a:ln w="28575">
                <a:solidFill>
                  <a:schemeClr val="tx1"/>
                </a:solidFill>
                <a:round/>
                <a:headEnd/>
                <a:tailEnd/>
              </a:ln>
            </p:spPr>
            <p:txBody>
              <a:bodyPr/>
              <a:lstStyle/>
              <a:p>
                <a:endParaRPr lang="en-US"/>
              </a:p>
            </p:txBody>
          </p:sp>
          <p:sp>
            <p:nvSpPr>
              <p:cNvPr id="24" name="Line 17"/>
              <p:cNvSpPr>
                <a:spLocks noChangeShapeType="1"/>
              </p:cNvSpPr>
              <p:nvPr/>
            </p:nvSpPr>
            <p:spPr bwMode="auto">
              <a:xfrm flipV="1">
                <a:off x="1536" y="1104"/>
                <a:ext cx="1248" cy="1248"/>
              </a:xfrm>
              <a:prstGeom prst="line">
                <a:avLst/>
              </a:prstGeom>
              <a:noFill/>
              <a:ln w="28575">
                <a:solidFill>
                  <a:schemeClr val="tx1"/>
                </a:solidFill>
                <a:round/>
                <a:headEnd/>
                <a:tailEnd/>
              </a:ln>
            </p:spPr>
            <p:txBody>
              <a:bodyPr/>
              <a:lstStyle/>
              <a:p>
                <a:endParaRPr lang="en-US"/>
              </a:p>
            </p:txBody>
          </p:sp>
          <p:sp>
            <p:nvSpPr>
              <p:cNvPr id="25" name="Line 18"/>
              <p:cNvSpPr>
                <a:spLocks noChangeShapeType="1"/>
              </p:cNvSpPr>
              <p:nvPr/>
            </p:nvSpPr>
            <p:spPr bwMode="auto">
              <a:xfrm flipV="1">
                <a:off x="1536" y="1104"/>
                <a:ext cx="1920" cy="1920"/>
              </a:xfrm>
              <a:prstGeom prst="line">
                <a:avLst/>
              </a:prstGeom>
              <a:noFill/>
              <a:ln w="28575">
                <a:solidFill>
                  <a:schemeClr val="tx1"/>
                </a:solidFill>
                <a:round/>
                <a:headEnd/>
                <a:tailEnd/>
              </a:ln>
            </p:spPr>
            <p:txBody>
              <a:bodyPr/>
              <a:lstStyle/>
              <a:p>
                <a:endParaRPr lang="en-US"/>
              </a:p>
            </p:txBody>
          </p:sp>
        </p:grpSp>
        <p:sp>
          <p:nvSpPr>
            <p:cNvPr id="17" name="Text Box 19"/>
            <p:cNvSpPr txBox="1">
              <a:spLocks noChangeArrowheads="1"/>
            </p:cNvSpPr>
            <p:nvPr/>
          </p:nvSpPr>
          <p:spPr bwMode="auto">
            <a:xfrm>
              <a:off x="1008" y="1776"/>
              <a:ext cx="528" cy="264"/>
            </a:xfrm>
            <a:prstGeom prst="rect">
              <a:avLst/>
            </a:prstGeom>
            <a:noFill/>
            <a:ln w="12700">
              <a:noFill/>
              <a:miter lim="800000"/>
              <a:headEnd/>
              <a:tailEnd/>
            </a:ln>
            <a:effectLst/>
          </p:spPr>
          <p:txBody>
            <a:bodyPr>
              <a:spAutoFit/>
            </a:bodyPr>
            <a:lstStyle/>
            <a:p>
              <a:pPr eaLnBrk="0" hangingPunct="0">
                <a:spcBef>
                  <a:spcPct val="50000"/>
                </a:spcBef>
                <a:defRPr/>
              </a:pPr>
              <a:r>
                <a:rPr lang="en-US" sz="2000">
                  <a:effectLst>
                    <a:outerShdw blurRad="38100" dist="38100" dir="2700000" algn="tl">
                      <a:srgbClr val="C0C0C0"/>
                    </a:outerShdw>
                  </a:effectLst>
                </a:rPr>
                <a:t>2006</a:t>
              </a:r>
              <a:endParaRPr lang="en-US" sz="2000" dirty="0">
                <a:effectLst>
                  <a:outerShdw blurRad="38100" dist="38100" dir="2700000" algn="tl">
                    <a:srgbClr val="C0C0C0"/>
                  </a:outerShdw>
                </a:effectLst>
              </a:endParaRPr>
            </a:p>
          </p:txBody>
        </p:sp>
        <p:sp>
          <p:nvSpPr>
            <p:cNvPr id="18" name="Text Box 20"/>
            <p:cNvSpPr txBox="1">
              <a:spLocks noChangeArrowheads="1"/>
            </p:cNvSpPr>
            <p:nvPr/>
          </p:nvSpPr>
          <p:spPr bwMode="auto">
            <a:xfrm>
              <a:off x="1008" y="2160"/>
              <a:ext cx="528" cy="264"/>
            </a:xfrm>
            <a:prstGeom prst="rect">
              <a:avLst/>
            </a:prstGeom>
            <a:noFill/>
            <a:ln w="12700">
              <a:noFill/>
              <a:miter lim="800000"/>
              <a:headEnd/>
              <a:tailEnd/>
            </a:ln>
            <a:effectLst/>
          </p:spPr>
          <p:txBody>
            <a:bodyPr>
              <a:spAutoFit/>
            </a:bodyPr>
            <a:lstStyle/>
            <a:p>
              <a:pPr eaLnBrk="0" hangingPunct="0">
                <a:spcBef>
                  <a:spcPct val="50000"/>
                </a:spcBef>
                <a:defRPr/>
              </a:pPr>
              <a:r>
                <a:rPr lang="en-US" sz="2000">
                  <a:effectLst>
                    <a:outerShdw blurRad="38100" dist="38100" dir="2700000" algn="tl">
                      <a:srgbClr val="C0C0C0"/>
                    </a:outerShdw>
                  </a:effectLst>
                </a:rPr>
                <a:t>2007</a:t>
              </a:r>
              <a:endParaRPr lang="en-US" sz="2000" dirty="0">
                <a:effectLst>
                  <a:outerShdw blurRad="38100" dist="38100" dir="2700000" algn="tl">
                    <a:srgbClr val="C0C0C0"/>
                  </a:outerShdw>
                </a:effectLst>
              </a:endParaRPr>
            </a:p>
          </p:txBody>
        </p:sp>
        <p:sp>
          <p:nvSpPr>
            <p:cNvPr id="19" name="Text Box 21"/>
            <p:cNvSpPr txBox="1">
              <a:spLocks noChangeArrowheads="1"/>
            </p:cNvSpPr>
            <p:nvPr/>
          </p:nvSpPr>
          <p:spPr bwMode="auto">
            <a:xfrm>
              <a:off x="1008" y="2832"/>
              <a:ext cx="528" cy="264"/>
            </a:xfrm>
            <a:prstGeom prst="rect">
              <a:avLst/>
            </a:prstGeom>
            <a:noFill/>
            <a:ln w="12700">
              <a:noFill/>
              <a:miter lim="800000"/>
              <a:headEnd/>
              <a:tailEnd/>
            </a:ln>
            <a:effectLst/>
          </p:spPr>
          <p:txBody>
            <a:bodyPr>
              <a:spAutoFit/>
            </a:bodyPr>
            <a:lstStyle/>
            <a:p>
              <a:pPr eaLnBrk="0" hangingPunct="0">
                <a:spcBef>
                  <a:spcPct val="50000"/>
                </a:spcBef>
                <a:defRPr/>
              </a:pPr>
              <a:r>
                <a:rPr lang="en-US" sz="2000">
                  <a:effectLst>
                    <a:outerShdw blurRad="38100" dist="38100" dir="2700000" algn="tl">
                      <a:srgbClr val="C0C0C0"/>
                    </a:outerShdw>
                  </a:effectLst>
                </a:rPr>
                <a:t>2008</a:t>
              </a:r>
              <a:endParaRPr lang="en-US" sz="2000" dirty="0">
                <a:effectLst>
                  <a:outerShdw blurRad="38100" dist="38100" dir="2700000" algn="tl">
                    <a:srgbClr val="C0C0C0"/>
                  </a:outerShdw>
                </a:effectLst>
              </a:endParaRPr>
            </a:p>
          </p:txBody>
        </p:sp>
        <p:sp>
          <p:nvSpPr>
            <p:cNvPr id="20" name="Text Box 22"/>
            <p:cNvSpPr txBox="1">
              <a:spLocks noChangeArrowheads="1"/>
            </p:cNvSpPr>
            <p:nvPr/>
          </p:nvSpPr>
          <p:spPr bwMode="auto">
            <a:xfrm rot="-2719891">
              <a:off x="2900" y="1612"/>
              <a:ext cx="576" cy="212"/>
            </a:xfrm>
            <a:prstGeom prst="rect">
              <a:avLst/>
            </a:prstGeom>
            <a:noFill/>
            <a:ln w="9525">
              <a:noFill/>
              <a:miter lim="800000"/>
              <a:headEnd/>
              <a:tailEnd/>
            </a:ln>
          </p:spPr>
          <p:txBody>
            <a:bodyPr>
              <a:spAutoFit/>
            </a:bodyPr>
            <a:lstStyle/>
            <a:p>
              <a:pPr eaLnBrk="0" hangingPunct="0">
                <a:spcBef>
                  <a:spcPct val="50000"/>
                </a:spcBef>
              </a:pPr>
              <a:r>
                <a:rPr lang="en-AU" sz="1600" b="1"/>
                <a:t>Future</a:t>
              </a:r>
              <a:endParaRPr lang="en-AU" sz="1600"/>
            </a:p>
          </p:txBody>
        </p:sp>
        <p:sp>
          <p:nvSpPr>
            <p:cNvPr id="21" name="Line 23"/>
            <p:cNvSpPr>
              <a:spLocks noChangeShapeType="1"/>
            </p:cNvSpPr>
            <p:nvPr/>
          </p:nvSpPr>
          <p:spPr bwMode="auto">
            <a:xfrm>
              <a:off x="2400" y="1488"/>
              <a:ext cx="816" cy="720"/>
            </a:xfrm>
            <a:prstGeom prst="line">
              <a:avLst/>
            </a:prstGeom>
            <a:noFill/>
            <a:ln w="9525">
              <a:solidFill>
                <a:srgbClr val="000000"/>
              </a:solidFill>
              <a:prstDash val="sysDot"/>
              <a:round/>
              <a:headEnd type="triangle" w="med" len="med"/>
              <a:tailEnd type="triangle" w="med" len="med"/>
            </a:ln>
          </p:spPr>
          <p:txBody>
            <a:bodyPr wrap="none" anchor="ctr"/>
            <a:lstStyle/>
            <a:p>
              <a:endParaRPr lang="en-US"/>
            </a:p>
          </p:txBody>
        </p:sp>
        <p:sp>
          <p:nvSpPr>
            <p:cNvPr id="22" name="Text Box 24"/>
            <p:cNvSpPr txBox="1">
              <a:spLocks noChangeArrowheads="1"/>
            </p:cNvSpPr>
            <p:nvPr/>
          </p:nvSpPr>
          <p:spPr bwMode="auto">
            <a:xfrm rot="-2795328">
              <a:off x="2533" y="1211"/>
              <a:ext cx="768" cy="212"/>
            </a:xfrm>
            <a:prstGeom prst="rect">
              <a:avLst/>
            </a:prstGeom>
            <a:noFill/>
            <a:ln w="9525">
              <a:noFill/>
              <a:miter lim="800000"/>
              <a:headEnd/>
              <a:tailEnd/>
            </a:ln>
          </p:spPr>
          <p:txBody>
            <a:bodyPr>
              <a:spAutoFit/>
            </a:bodyPr>
            <a:lstStyle/>
            <a:p>
              <a:pPr eaLnBrk="0" hangingPunct="0">
                <a:spcBef>
                  <a:spcPct val="50000"/>
                </a:spcBef>
              </a:pPr>
              <a:r>
                <a:rPr lang="en-AU" sz="1600" b="1"/>
                <a:t>Past</a:t>
              </a:r>
              <a:endParaRPr lang="en-AU" sz="1600"/>
            </a:p>
          </p:txBody>
        </p:sp>
      </p:grpSp>
      <p:graphicFrame>
        <p:nvGraphicFramePr>
          <p:cNvPr id="26" name="Object 2"/>
          <p:cNvGraphicFramePr>
            <a:graphicFrameLocks noChangeAspect="1"/>
          </p:cNvGraphicFramePr>
          <p:nvPr>
            <p:extLst>
              <p:ext uri="{D42A27DB-BD31-4B8C-83A1-F6EECF244321}">
                <p14:modId xmlns:p14="http://schemas.microsoft.com/office/powerpoint/2010/main" val="3797926907"/>
              </p:ext>
            </p:extLst>
          </p:nvPr>
        </p:nvGraphicFramePr>
        <p:xfrm>
          <a:off x="5773083" y="3606893"/>
          <a:ext cx="114300" cy="215900"/>
        </p:xfrm>
        <a:graphic>
          <a:graphicData uri="http://schemas.openxmlformats.org/presentationml/2006/ole">
            <mc:AlternateContent xmlns:mc="http://schemas.openxmlformats.org/markup-compatibility/2006">
              <mc:Choice xmlns:v="urn:schemas-microsoft-com:vml" Requires="v">
                <p:oleObj spid="_x0000_s8251" name="Equation" r:id="rId3" imgW="114120" imgH="215640" progId="Equation.3">
                  <p:embed/>
                </p:oleObj>
              </mc:Choice>
              <mc:Fallback>
                <p:oleObj name="Equation" r:id="rId3" imgW="114120" imgH="2156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73083" y="3606893"/>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7" name="TextBox 26">
            <a:extLst>
              <a:ext uri="{FF2B5EF4-FFF2-40B4-BE49-F238E27FC236}">
                <a16:creationId xmlns:a16="http://schemas.microsoft.com/office/drawing/2014/main" id="{E426D8E2-E906-45EF-9F42-D11EE74D3E51}"/>
              </a:ext>
            </a:extLst>
          </p:cNvPr>
          <p:cNvSpPr txBox="1"/>
          <p:nvPr/>
        </p:nvSpPr>
        <p:spPr>
          <a:xfrm>
            <a:off x="838200" y="1406375"/>
            <a:ext cx="5462201" cy="369332"/>
          </a:xfrm>
          <a:prstGeom prst="rect">
            <a:avLst/>
          </a:prstGeom>
          <a:noFill/>
        </p:spPr>
        <p:txBody>
          <a:bodyPr wrap="none" rtlCol="0">
            <a:spAutoFit/>
          </a:bodyPr>
          <a:lstStyle/>
          <a:p>
            <a:r>
              <a:rPr lang="en-GB"/>
              <a:t>Trend axioms satisfied by every real incremental triangle</a:t>
            </a:r>
            <a:endParaRPr lang="en-AU"/>
          </a:p>
        </p:txBody>
      </p:sp>
      <p:sp>
        <p:nvSpPr>
          <p:cNvPr id="28" name="TextBox 27">
            <a:extLst>
              <a:ext uri="{FF2B5EF4-FFF2-40B4-BE49-F238E27FC236}">
                <a16:creationId xmlns:a16="http://schemas.microsoft.com/office/drawing/2014/main" id="{7515852D-F405-4D18-99E0-5D382186929A}"/>
              </a:ext>
            </a:extLst>
          </p:cNvPr>
          <p:cNvSpPr txBox="1"/>
          <p:nvPr/>
        </p:nvSpPr>
        <p:spPr>
          <a:xfrm>
            <a:off x="838200" y="55525"/>
            <a:ext cx="6638738" cy="369332"/>
          </a:xfrm>
          <a:prstGeom prst="rect">
            <a:avLst/>
          </a:prstGeom>
          <a:noFill/>
        </p:spPr>
        <p:txBody>
          <a:bodyPr wrap="square" rtlCol="0">
            <a:spAutoFit/>
          </a:bodyPr>
          <a:lstStyle/>
          <a:p>
            <a:r>
              <a:rPr lang="en-AU">
                <a:solidFill>
                  <a:schemeClr val="bg1"/>
                </a:solidFill>
              </a:rPr>
              <a:t>The Probabilistic Trend Family Modeling Framework</a:t>
            </a:r>
          </a:p>
        </p:txBody>
      </p:sp>
    </p:spTree>
    <p:extLst>
      <p:ext uri="{BB962C8B-B14F-4D97-AF65-F5344CB8AC3E}">
        <p14:creationId xmlns:p14="http://schemas.microsoft.com/office/powerpoint/2010/main" val="28370539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F95885-2E97-4F8B-84D6-1DE4D3945604}"/>
              </a:ext>
            </a:extLst>
          </p:cNvPr>
          <p:cNvSpPr>
            <a:spLocks noGrp="1"/>
          </p:cNvSpPr>
          <p:nvPr>
            <p:ph type="title"/>
          </p:nvPr>
        </p:nvSpPr>
        <p:spPr>
          <a:xfrm>
            <a:off x="838200" y="537100"/>
            <a:ext cx="10515600" cy="926018"/>
          </a:xfrm>
        </p:spPr>
        <p:txBody>
          <a:bodyPr>
            <a:normAutofit/>
          </a:bodyPr>
          <a:lstStyle/>
          <a:p>
            <a:pPr algn="ctr"/>
            <a:r>
              <a:rPr lang="en-AU" sz="2800" dirty="0">
                <a:solidFill>
                  <a:schemeClr val="accent1"/>
                </a:solidFill>
              </a:rPr>
              <a:t>The Probabilistic Trend Family (PTF) Modelling Framework</a:t>
            </a:r>
          </a:p>
        </p:txBody>
      </p:sp>
      <p:sp>
        <p:nvSpPr>
          <p:cNvPr id="3" name="Content Placeholder 2">
            <a:extLst>
              <a:ext uri="{FF2B5EF4-FFF2-40B4-BE49-F238E27FC236}">
                <a16:creationId xmlns:a16="http://schemas.microsoft.com/office/drawing/2014/main" id="{5493A318-629D-4D20-AC5E-C25E11A1A98C}"/>
              </a:ext>
            </a:extLst>
          </p:cNvPr>
          <p:cNvSpPr>
            <a:spLocks noGrp="1"/>
          </p:cNvSpPr>
          <p:nvPr>
            <p:ph idx="1"/>
          </p:nvPr>
        </p:nvSpPr>
        <p:spPr>
          <a:xfrm>
            <a:off x="838200" y="1198485"/>
            <a:ext cx="10515600" cy="5122416"/>
          </a:xfrm>
        </p:spPr>
        <p:txBody>
          <a:bodyPr>
            <a:normAutofit fontScale="92500"/>
          </a:bodyPr>
          <a:lstStyle/>
          <a:p>
            <a:r>
              <a:rPr lang="en-US" sz="2400" dirty="0"/>
              <a:t>The Probabilistic Trend Family (PTF) modeling framework is described in the paper </a:t>
            </a:r>
            <a:r>
              <a:rPr lang="en-US" sz="2400" dirty="0">
                <a:hlinkClick r:id="rId2"/>
              </a:rPr>
              <a:t>"Best Estimates for Reserves"</a:t>
            </a:r>
            <a:r>
              <a:rPr lang="en-US" sz="2400" dirty="0"/>
              <a:t>, published in the Proceedings of the CAS, Volume LXXXVII, 2000. </a:t>
            </a:r>
          </a:p>
          <a:p>
            <a:r>
              <a:rPr lang="en-US" sz="2400" dirty="0"/>
              <a:t>In the PTF modeling framework an optimal model is identified, equivalently, built or designed that captures the variability (volatility) in the incremental loss development array. The variability is described using four components of interest. Namely, trends in the three directions: development period, accident period and calendar period, and the variability of the data about the trend structure. The (process) variability is an integral part of the model.</a:t>
            </a:r>
          </a:p>
          <a:p>
            <a:r>
              <a:rPr lang="en-US" sz="2400" dirty="0"/>
              <a:t>A normal distribution is fitted to each cell on a log scale. The means of the distributions are related (described) by the trend structure.</a:t>
            </a:r>
          </a:p>
          <a:p>
            <a:r>
              <a:rPr lang="en-US" sz="2400" dirty="0"/>
              <a:t>Forecasts of distributions going forward are based on explicit auditable assumptions that are controllable by the actuary.</a:t>
            </a:r>
          </a:p>
          <a:p>
            <a:endParaRPr lang="en-US" sz="2600" dirty="0"/>
          </a:p>
          <a:p>
            <a:endParaRPr lang="en-AU" dirty="0"/>
          </a:p>
        </p:txBody>
      </p:sp>
      <p:sp>
        <p:nvSpPr>
          <p:cNvPr id="4" name="Slide Number Placeholder 3">
            <a:extLst>
              <a:ext uri="{FF2B5EF4-FFF2-40B4-BE49-F238E27FC236}">
                <a16:creationId xmlns:a16="http://schemas.microsoft.com/office/drawing/2014/main" id="{F229655D-5C48-46DE-9694-117AAF674F13}"/>
              </a:ext>
            </a:extLst>
          </p:cNvPr>
          <p:cNvSpPr>
            <a:spLocks noGrp="1"/>
          </p:cNvSpPr>
          <p:nvPr>
            <p:ph type="sldNum" sz="quarter" idx="12"/>
          </p:nvPr>
        </p:nvSpPr>
        <p:spPr/>
        <p:txBody>
          <a:bodyPr/>
          <a:lstStyle/>
          <a:p>
            <a:fld id="{B38E7FB5-26D9-4062-8D42-FD44AE4E3D41}" type="slidenum">
              <a:rPr lang="en-AU" smtClean="0"/>
              <a:pPr/>
              <a:t>25</a:t>
            </a:fld>
            <a:endParaRPr lang="en-AU"/>
          </a:p>
        </p:txBody>
      </p:sp>
    </p:spTree>
    <p:extLst>
      <p:ext uri="{BB962C8B-B14F-4D97-AF65-F5344CB8AC3E}">
        <p14:creationId xmlns:p14="http://schemas.microsoft.com/office/powerpoint/2010/main" val="25221387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ChangeArrowheads="1"/>
          </p:cNvSpPr>
          <p:nvPr/>
        </p:nvSpPr>
        <p:spPr bwMode="auto">
          <a:xfrm>
            <a:off x="2209800" y="6248400"/>
            <a:ext cx="1905000" cy="457200"/>
          </a:xfrm>
          <a:prstGeom prst="rect">
            <a:avLst/>
          </a:prstGeom>
          <a:noFill/>
          <a:ln w="12700">
            <a:noFill/>
            <a:miter lim="800000"/>
            <a:headEnd/>
            <a:tailEnd/>
          </a:ln>
        </p:spPr>
        <p:txBody>
          <a:bodyPr wrap="none" anchor="ctr"/>
          <a:lstStyle/>
          <a:p>
            <a:endParaRPr lang="en-US"/>
          </a:p>
        </p:txBody>
      </p:sp>
      <p:sp>
        <p:nvSpPr>
          <p:cNvPr id="11268" name="Rectangle 3"/>
          <p:cNvSpPr>
            <a:spLocks noChangeArrowheads="1"/>
          </p:cNvSpPr>
          <p:nvPr/>
        </p:nvSpPr>
        <p:spPr bwMode="auto">
          <a:xfrm>
            <a:off x="4648200" y="6248400"/>
            <a:ext cx="2895600" cy="457200"/>
          </a:xfrm>
          <a:prstGeom prst="rect">
            <a:avLst/>
          </a:prstGeom>
          <a:noFill/>
          <a:ln w="12700">
            <a:noFill/>
            <a:miter lim="800000"/>
            <a:headEnd/>
            <a:tailEnd/>
          </a:ln>
        </p:spPr>
        <p:txBody>
          <a:bodyPr wrap="none" anchor="ctr"/>
          <a:lstStyle/>
          <a:p>
            <a:endParaRPr lang="en-US"/>
          </a:p>
        </p:txBody>
      </p:sp>
      <p:sp>
        <p:nvSpPr>
          <p:cNvPr id="25604" name="Rectangle 4"/>
          <p:cNvSpPr>
            <a:spLocks noGrp="1" noChangeArrowheads="1"/>
          </p:cNvSpPr>
          <p:nvPr>
            <p:ph type="title"/>
          </p:nvPr>
        </p:nvSpPr>
        <p:spPr>
          <a:xfrm>
            <a:off x="2209800" y="152400"/>
            <a:ext cx="7772400" cy="1143000"/>
          </a:xfrm>
        </p:spPr>
        <p:txBody>
          <a:bodyPr>
            <a:normAutofit/>
          </a:bodyPr>
          <a:lstStyle/>
          <a:p>
            <a:pPr>
              <a:defRPr/>
            </a:pPr>
            <a:r>
              <a:rPr lang="en-AU" sz="3200" dirty="0">
                <a:solidFill>
                  <a:schemeClr val="accent1"/>
                </a:solidFill>
                <a:effectLst>
                  <a:outerShdw blurRad="38100" dist="38100" dir="2700000" algn="tl">
                    <a:srgbClr val="000000"/>
                  </a:outerShdw>
                </a:effectLst>
              </a:rPr>
              <a:t>Same uniform decay for each accident year</a:t>
            </a:r>
          </a:p>
        </p:txBody>
      </p:sp>
      <p:sp>
        <p:nvSpPr>
          <p:cNvPr id="11270" name="Rectangle 5"/>
          <p:cNvSpPr>
            <a:spLocks noGrp="1" noChangeArrowheads="1"/>
          </p:cNvSpPr>
          <p:nvPr>
            <p:ph type="body" idx="1"/>
          </p:nvPr>
        </p:nvSpPr>
        <p:spPr>
          <a:xfrm>
            <a:off x="1752600" y="1447800"/>
            <a:ext cx="9144000" cy="4495800"/>
          </a:xfrm>
          <a:noFill/>
        </p:spPr>
        <p:txBody>
          <a:bodyPr>
            <a:normAutofit fontScale="92500" lnSpcReduction="20000"/>
          </a:bodyPr>
          <a:lstStyle/>
          <a:p>
            <a:pPr>
              <a:buFont typeface="Monotype Sorts" pitchFamily="2" charset="2"/>
              <a:buNone/>
            </a:pPr>
            <a:r>
              <a:rPr lang="en-AU" sz="1400" b="1" dirty="0">
                <a:solidFill>
                  <a:srgbClr val="000000"/>
                </a:solidFill>
                <a:latin typeface="Arial" charset="0"/>
              </a:rPr>
              <a:t>100000   81873   67032   54881   44933   36788   30119   24660   20190   16530   13534   11080   9072   7427</a:t>
            </a:r>
          </a:p>
          <a:p>
            <a:pPr>
              <a:buFont typeface="Monotype Sorts" pitchFamily="2" charset="2"/>
              <a:buNone/>
            </a:pPr>
            <a:r>
              <a:rPr lang="en-AU" sz="1400" b="1" dirty="0">
                <a:solidFill>
                  <a:srgbClr val="000000"/>
                </a:solidFill>
                <a:latin typeface="Arial" charset="0"/>
              </a:rPr>
              <a:t>100000   81873   67032   54881   44933   36788   30119   24660   20190   16530   13534   11080   9072</a:t>
            </a:r>
          </a:p>
          <a:p>
            <a:pPr>
              <a:buFont typeface="Monotype Sorts" pitchFamily="2" charset="2"/>
              <a:buNone/>
            </a:pPr>
            <a:r>
              <a:rPr lang="en-AU" sz="1400" b="1" dirty="0">
                <a:solidFill>
                  <a:srgbClr val="000000"/>
                </a:solidFill>
                <a:latin typeface="Arial" charset="0"/>
              </a:rPr>
              <a:t>100000   81873   67032   54881   44933   36788   30119   24660   20190   16530   13534   11080</a:t>
            </a:r>
          </a:p>
          <a:p>
            <a:pPr>
              <a:buFont typeface="Monotype Sorts" pitchFamily="2" charset="2"/>
              <a:buNone/>
            </a:pPr>
            <a:r>
              <a:rPr lang="en-AU" sz="1400" b="1" dirty="0">
                <a:solidFill>
                  <a:srgbClr val="000000"/>
                </a:solidFill>
                <a:latin typeface="Arial" charset="0"/>
              </a:rPr>
              <a:t>100000   81873   67032   54881   44933   36788   30119   24660   20190   16530   13534</a:t>
            </a:r>
          </a:p>
          <a:p>
            <a:pPr>
              <a:buFont typeface="Monotype Sorts" pitchFamily="2" charset="2"/>
              <a:buNone/>
            </a:pPr>
            <a:r>
              <a:rPr lang="en-AU" sz="1400" b="1" dirty="0">
                <a:solidFill>
                  <a:srgbClr val="000000"/>
                </a:solidFill>
                <a:latin typeface="Arial" charset="0"/>
              </a:rPr>
              <a:t>100000   81873   67032   54881   44933   36788   30119   24660   20190   16530</a:t>
            </a:r>
          </a:p>
          <a:p>
            <a:pPr>
              <a:buFont typeface="Monotype Sorts" pitchFamily="2" charset="2"/>
              <a:buNone/>
            </a:pPr>
            <a:r>
              <a:rPr lang="en-AU" sz="1400" b="1" dirty="0">
                <a:solidFill>
                  <a:srgbClr val="000000"/>
                </a:solidFill>
                <a:latin typeface="Arial" charset="0"/>
              </a:rPr>
              <a:t>100000   81873   67032   54881   44933   36788   30119   24660   20190</a:t>
            </a:r>
          </a:p>
          <a:p>
            <a:pPr>
              <a:buFont typeface="Monotype Sorts" pitchFamily="2" charset="2"/>
              <a:buNone/>
            </a:pPr>
            <a:r>
              <a:rPr lang="en-AU" sz="1400" b="1" dirty="0">
                <a:solidFill>
                  <a:srgbClr val="000000"/>
                </a:solidFill>
                <a:latin typeface="Arial" charset="0"/>
              </a:rPr>
              <a:t>100000   81873   67032   54881   44933   36788   30119   24660</a:t>
            </a:r>
          </a:p>
          <a:p>
            <a:pPr>
              <a:buFont typeface="Monotype Sorts" pitchFamily="2" charset="2"/>
              <a:buNone/>
            </a:pPr>
            <a:r>
              <a:rPr lang="en-AU" sz="1400" b="1" dirty="0">
                <a:solidFill>
                  <a:srgbClr val="000000"/>
                </a:solidFill>
                <a:latin typeface="Arial" charset="0"/>
              </a:rPr>
              <a:t>100000   81873   67032   54881   44933   36788   30119</a:t>
            </a:r>
          </a:p>
          <a:p>
            <a:pPr>
              <a:buFont typeface="Monotype Sorts" pitchFamily="2" charset="2"/>
              <a:buNone/>
            </a:pPr>
            <a:r>
              <a:rPr lang="en-AU" sz="1400" b="1" dirty="0">
                <a:solidFill>
                  <a:srgbClr val="000000"/>
                </a:solidFill>
                <a:latin typeface="Arial" charset="0"/>
              </a:rPr>
              <a:t>100000   81873   67032   54881   44933   36788</a:t>
            </a:r>
          </a:p>
          <a:p>
            <a:pPr>
              <a:buFont typeface="Monotype Sorts" pitchFamily="2" charset="2"/>
              <a:buNone/>
            </a:pPr>
            <a:r>
              <a:rPr lang="en-AU" sz="1400" b="1" dirty="0">
                <a:solidFill>
                  <a:srgbClr val="000000"/>
                </a:solidFill>
                <a:latin typeface="Arial" charset="0"/>
              </a:rPr>
              <a:t>100000   81873   67032   54881   44933</a:t>
            </a:r>
          </a:p>
          <a:p>
            <a:pPr>
              <a:buFont typeface="Monotype Sorts" pitchFamily="2" charset="2"/>
              <a:buNone/>
            </a:pPr>
            <a:r>
              <a:rPr lang="en-AU" sz="1400" b="1" dirty="0">
                <a:solidFill>
                  <a:srgbClr val="000000"/>
                </a:solidFill>
                <a:latin typeface="Arial" charset="0"/>
              </a:rPr>
              <a:t>100000   81873   67032   54881</a:t>
            </a:r>
          </a:p>
          <a:p>
            <a:pPr>
              <a:buFont typeface="Monotype Sorts" pitchFamily="2" charset="2"/>
              <a:buNone/>
            </a:pPr>
            <a:r>
              <a:rPr lang="en-AU" sz="1400" b="1" dirty="0">
                <a:solidFill>
                  <a:srgbClr val="000000"/>
                </a:solidFill>
                <a:latin typeface="Arial" charset="0"/>
              </a:rPr>
              <a:t>100000   81873   67032</a:t>
            </a:r>
          </a:p>
          <a:p>
            <a:pPr>
              <a:buFont typeface="Monotype Sorts" pitchFamily="2" charset="2"/>
              <a:buNone/>
            </a:pPr>
            <a:r>
              <a:rPr lang="en-AU" sz="1400" b="1" dirty="0">
                <a:solidFill>
                  <a:srgbClr val="000000"/>
                </a:solidFill>
                <a:latin typeface="Arial" charset="0"/>
              </a:rPr>
              <a:t>100000   81873</a:t>
            </a:r>
          </a:p>
          <a:p>
            <a:pPr>
              <a:buFont typeface="Monotype Sorts" pitchFamily="2" charset="2"/>
              <a:buNone/>
            </a:pPr>
            <a:r>
              <a:rPr lang="en-AU" sz="1400" b="1" dirty="0">
                <a:solidFill>
                  <a:srgbClr val="000000"/>
                </a:solidFill>
                <a:latin typeface="Arial" charset="0"/>
              </a:rPr>
              <a:t>100000</a:t>
            </a:r>
            <a:endParaRPr lang="en-AU" sz="1400" b="1" dirty="0">
              <a:latin typeface="Arial" charset="0"/>
            </a:endParaRPr>
          </a:p>
          <a:p>
            <a:pPr>
              <a:buFont typeface="Monotype Sorts" pitchFamily="2" charset="2"/>
              <a:buNone/>
            </a:pPr>
            <a:endParaRPr lang="en-AU" sz="1400" b="1" dirty="0">
              <a:latin typeface="Arial" charset="0"/>
            </a:endParaRPr>
          </a:p>
        </p:txBody>
      </p:sp>
      <p:grpSp>
        <p:nvGrpSpPr>
          <p:cNvPr id="11271" name="Group 28"/>
          <p:cNvGrpSpPr>
            <a:grpSpLocks/>
          </p:cNvGrpSpPr>
          <p:nvPr/>
        </p:nvGrpSpPr>
        <p:grpSpPr bwMode="auto">
          <a:xfrm>
            <a:off x="7772400" y="2819400"/>
            <a:ext cx="2514600" cy="1676400"/>
            <a:chOff x="4032" y="2208"/>
            <a:chExt cx="1584" cy="1056"/>
          </a:xfrm>
        </p:grpSpPr>
        <p:grpSp>
          <p:nvGrpSpPr>
            <p:cNvPr id="11283" name="Group 20"/>
            <p:cNvGrpSpPr>
              <a:grpSpLocks/>
            </p:cNvGrpSpPr>
            <p:nvPr/>
          </p:nvGrpSpPr>
          <p:grpSpPr bwMode="auto">
            <a:xfrm>
              <a:off x="4032" y="2208"/>
              <a:ext cx="1584" cy="1056"/>
              <a:chOff x="3648" y="2112"/>
              <a:chExt cx="1584" cy="1056"/>
            </a:xfrm>
          </p:grpSpPr>
          <p:sp>
            <p:nvSpPr>
              <p:cNvPr id="11285" name="Line 8"/>
              <p:cNvSpPr>
                <a:spLocks noChangeShapeType="1"/>
              </p:cNvSpPr>
              <p:nvPr/>
            </p:nvSpPr>
            <p:spPr bwMode="auto">
              <a:xfrm>
                <a:off x="3744" y="2208"/>
                <a:ext cx="0" cy="960"/>
              </a:xfrm>
              <a:prstGeom prst="line">
                <a:avLst/>
              </a:prstGeom>
              <a:noFill/>
              <a:ln w="12700">
                <a:solidFill>
                  <a:schemeClr val="tx1"/>
                </a:solidFill>
                <a:round/>
                <a:headEnd type="arrow" w="med" len="med"/>
                <a:tailEnd/>
              </a:ln>
            </p:spPr>
            <p:txBody>
              <a:bodyPr/>
              <a:lstStyle/>
              <a:p>
                <a:endParaRPr lang="en-US"/>
              </a:p>
            </p:txBody>
          </p:sp>
          <p:sp>
            <p:nvSpPr>
              <p:cNvPr id="11286" name="Line 9"/>
              <p:cNvSpPr>
                <a:spLocks noChangeShapeType="1"/>
              </p:cNvSpPr>
              <p:nvPr/>
            </p:nvSpPr>
            <p:spPr bwMode="auto">
              <a:xfrm>
                <a:off x="3648" y="3072"/>
                <a:ext cx="1392" cy="0"/>
              </a:xfrm>
              <a:prstGeom prst="line">
                <a:avLst/>
              </a:prstGeom>
              <a:noFill/>
              <a:ln w="12700">
                <a:solidFill>
                  <a:schemeClr val="tx1"/>
                </a:solidFill>
                <a:round/>
                <a:headEnd/>
                <a:tailEnd type="arrow" w="med" len="med"/>
              </a:ln>
            </p:spPr>
            <p:txBody>
              <a:bodyPr/>
              <a:lstStyle/>
              <a:p>
                <a:endParaRPr lang="en-US"/>
              </a:p>
            </p:txBody>
          </p:sp>
          <p:sp>
            <p:nvSpPr>
              <p:cNvPr id="11287" name="Line 10"/>
              <p:cNvSpPr>
                <a:spLocks noChangeShapeType="1"/>
              </p:cNvSpPr>
              <p:nvPr/>
            </p:nvSpPr>
            <p:spPr bwMode="auto">
              <a:xfrm>
                <a:off x="3744" y="2400"/>
                <a:ext cx="1152" cy="672"/>
              </a:xfrm>
              <a:prstGeom prst="line">
                <a:avLst/>
              </a:prstGeom>
              <a:noFill/>
              <a:ln w="12700">
                <a:solidFill>
                  <a:schemeClr val="tx1"/>
                </a:solidFill>
                <a:round/>
                <a:headEnd/>
                <a:tailEnd/>
              </a:ln>
            </p:spPr>
            <p:txBody>
              <a:bodyPr/>
              <a:lstStyle/>
              <a:p>
                <a:endParaRPr lang="en-US"/>
              </a:p>
            </p:txBody>
          </p:sp>
          <p:sp>
            <p:nvSpPr>
              <p:cNvPr id="11288" name="Text Box 11"/>
              <p:cNvSpPr txBox="1">
                <a:spLocks noChangeArrowheads="1"/>
              </p:cNvSpPr>
              <p:nvPr/>
            </p:nvSpPr>
            <p:spPr bwMode="auto">
              <a:xfrm>
                <a:off x="4128" y="2352"/>
                <a:ext cx="1104" cy="233"/>
              </a:xfrm>
              <a:prstGeom prst="rect">
                <a:avLst/>
              </a:prstGeom>
              <a:noFill/>
              <a:ln w="12700">
                <a:noFill/>
                <a:miter lim="800000"/>
                <a:headEnd/>
                <a:tailEnd/>
              </a:ln>
            </p:spPr>
            <p:txBody>
              <a:bodyPr>
                <a:spAutoFit/>
              </a:bodyPr>
              <a:lstStyle/>
              <a:p>
                <a:pPr>
                  <a:spcBef>
                    <a:spcPct val="50000"/>
                  </a:spcBef>
                </a:pPr>
                <a:endParaRPr lang="en-US"/>
              </a:p>
            </p:txBody>
          </p:sp>
          <p:sp>
            <p:nvSpPr>
              <p:cNvPr id="11289" name="Text Box 14"/>
              <p:cNvSpPr txBox="1">
                <a:spLocks noChangeArrowheads="1"/>
              </p:cNvSpPr>
              <p:nvPr/>
            </p:nvSpPr>
            <p:spPr bwMode="auto">
              <a:xfrm>
                <a:off x="3936" y="2112"/>
                <a:ext cx="336" cy="233"/>
              </a:xfrm>
              <a:prstGeom prst="rect">
                <a:avLst/>
              </a:prstGeom>
              <a:noFill/>
              <a:ln w="12700">
                <a:noFill/>
                <a:miter lim="800000"/>
                <a:headEnd/>
                <a:tailEnd/>
              </a:ln>
            </p:spPr>
            <p:txBody>
              <a:bodyPr>
                <a:spAutoFit/>
              </a:bodyPr>
              <a:lstStyle/>
              <a:p>
                <a:pPr>
                  <a:spcBef>
                    <a:spcPct val="50000"/>
                  </a:spcBef>
                </a:pPr>
                <a:endParaRPr lang="en-US"/>
              </a:p>
            </p:txBody>
          </p:sp>
          <p:graphicFrame>
            <p:nvGraphicFramePr>
              <p:cNvPr id="11266" name="Object 15"/>
              <p:cNvGraphicFramePr>
                <a:graphicFrameLocks noChangeAspect="1"/>
              </p:cNvGraphicFramePr>
              <p:nvPr>
                <p:extLst>
                  <p:ext uri="{D42A27DB-BD31-4B8C-83A1-F6EECF244321}">
                    <p14:modId xmlns:p14="http://schemas.microsoft.com/office/powerpoint/2010/main" val="1359859029"/>
                  </p:ext>
                </p:extLst>
              </p:nvPr>
            </p:nvGraphicFramePr>
            <p:xfrm>
              <a:off x="3984" y="2284"/>
              <a:ext cx="240" cy="185"/>
            </p:xfrm>
            <a:graphic>
              <a:graphicData uri="http://schemas.openxmlformats.org/presentationml/2006/ole">
                <mc:AlternateContent xmlns:mc="http://schemas.openxmlformats.org/markup-compatibility/2006">
                  <mc:Choice xmlns:v="urn:schemas-microsoft-com:vml" Requires="v">
                    <p:oleObj spid="_x0000_s11280" name="Equation" r:id="rId4" imgW="152280" imgH="139680" progId="Equation.3">
                      <p:embed/>
                    </p:oleObj>
                  </mc:Choice>
                  <mc:Fallback>
                    <p:oleObj name="Equation" r:id="rId4" imgW="152280" imgH="139680" progId="Equation.3">
                      <p:embed/>
                      <p:pic>
                        <p:nvPicPr>
                          <p:cNvPr id="11266" name="Object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84" y="2284"/>
                            <a:ext cx="240" cy="185"/>
                          </a:xfrm>
                          <a:prstGeom prst="rect">
                            <a:avLst/>
                          </a:prstGeom>
                          <a:noFill/>
                          <a:ln>
                            <a:noFill/>
                          </a:ln>
                          <a:effectLst/>
                        </p:spPr>
                      </p:pic>
                    </p:oleObj>
                  </mc:Fallback>
                </mc:AlternateContent>
              </a:graphicData>
            </a:graphic>
          </p:graphicFrame>
          <p:sp>
            <p:nvSpPr>
              <p:cNvPr id="11290" name="Text Box 16"/>
              <p:cNvSpPr txBox="1">
                <a:spLocks noChangeArrowheads="1"/>
              </p:cNvSpPr>
              <p:nvPr/>
            </p:nvSpPr>
            <p:spPr bwMode="auto">
              <a:xfrm>
                <a:off x="4128" y="2235"/>
                <a:ext cx="816" cy="252"/>
              </a:xfrm>
              <a:prstGeom prst="rect">
                <a:avLst/>
              </a:prstGeom>
              <a:noFill/>
              <a:ln w="12700">
                <a:noFill/>
                <a:miter lim="800000"/>
                <a:headEnd/>
                <a:tailEnd/>
              </a:ln>
            </p:spPr>
            <p:txBody>
              <a:bodyPr>
                <a:spAutoFit/>
              </a:bodyPr>
              <a:lstStyle/>
              <a:p>
                <a:pPr>
                  <a:spcBef>
                    <a:spcPct val="50000"/>
                  </a:spcBef>
                </a:pPr>
                <a:r>
                  <a:rPr lang="en-US" dirty="0"/>
                  <a:t>- 0.2</a:t>
                </a:r>
                <a:r>
                  <a:rPr lang="en-US" sz="2000" i="1" dirty="0"/>
                  <a:t>d</a:t>
                </a:r>
                <a:endParaRPr lang="en-AU" sz="2000" i="1" dirty="0"/>
              </a:p>
            </p:txBody>
          </p:sp>
        </p:grpSp>
        <p:sp>
          <p:nvSpPr>
            <p:cNvPr id="11284" name="Text Box 17"/>
            <p:cNvSpPr txBox="1">
              <a:spLocks noChangeArrowheads="1"/>
            </p:cNvSpPr>
            <p:nvPr/>
          </p:nvSpPr>
          <p:spPr bwMode="auto">
            <a:xfrm>
              <a:off x="4464" y="2928"/>
              <a:ext cx="384" cy="233"/>
            </a:xfrm>
            <a:prstGeom prst="rect">
              <a:avLst/>
            </a:prstGeom>
            <a:noFill/>
            <a:ln w="12700">
              <a:noFill/>
              <a:miter lim="800000"/>
              <a:headEnd/>
              <a:tailEnd/>
            </a:ln>
          </p:spPr>
          <p:txBody>
            <a:bodyPr>
              <a:spAutoFit/>
            </a:bodyPr>
            <a:lstStyle/>
            <a:p>
              <a:pPr>
                <a:spcBef>
                  <a:spcPct val="50000"/>
                </a:spcBef>
              </a:pPr>
              <a:r>
                <a:rPr lang="en-US" i="1"/>
                <a:t>d</a:t>
              </a:r>
              <a:endParaRPr lang="en-AU" i="1"/>
            </a:p>
          </p:txBody>
        </p:sp>
      </p:grpSp>
      <p:sp>
        <p:nvSpPr>
          <p:cNvPr id="11272" name="AutoShape 18">
            <a:hlinkClick r:id="" action="ppaction://hlinkshowjump?jump=previousslide"/>
          </p:cNvPr>
          <p:cNvSpPr>
            <a:spLocks noChangeArrowheads="1"/>
          </p:cNvSpPr>
          <p:nvPr/>
        </p:nvSpPr>
        <p:spPr bwMode="auto">
          <a:xfrm>
            <a:off x="10363200" y="6400800"/>
            <a:ext cx="304800" cy="304800"/>
          </a:xfrm>
          <a:prstGeom prst="leftArrow">
            <a:avLst>
              <a:gd name="adj1" fmla="val 50000"/>
              <a:gd name="adj2" fmla="val 25000"/>
            </a:avLst>
          </a:prstGeom>
          <a:solidFill>
            <a:schemeClr val="accent1"/>
          </a:solidFill>
          <a:ln w="12700">
            <a:noFill/>
            <a:miter lim="800000"/>
            <a:headEnd/>
            <a:tailEnd/>
          </a:ln>
        </p:spPr>
        <p:txBody>
          <a:bodyPr wrap="none" anchor="ctr"/>
          <a:lstStyle/>
          <a:p>
            <a:endParaRPr lang="en-US"/>
          </a:p>
        </p:txBody>
      </p:sp>
      <p:sp>
        <p:nvSpPr>
          <p:cNvPr id="11273" name="Text Box 19"/>
          <p:cNvSpPr txBox="1">
            <a:spLocks noChangeArrowheads="1"/>
          </p:cNvSpPr>
          <p:nvPr/>
        </p:nvSpPr>
        <p:spPr bwMode="auto">
          <a:xfrm>
            <a:off x="1905000" y="1143000"/>
            <a:ext cx="8763000" cy="336550"/>
          </a:xfrm>
          <a:prstGeom prst="rect">
            <a:avLst/>
          </a:prstGeom>
          <a:noFill/>
          <a:ln w="12700">
            <a:noFill/>
            <a:miter lim="800000"/>
            <a:headEnd/>
            <a:tailEnd/>
          </a:ln>
        </p:spPr>
        <p:txBody>
          <a:bodyPr>
            <a:spAutoFit/>
          </a:bodyPr>
          <a:lstStyle/>
          <a:p>
            <a:pPr>
              <a:spcBef>
                <a:spcPct val="50000"/>
              </a:spcBef>
            </a:pPr>
            <a:r>
              <a:rPr lang="en-US" sz="1600"/>
              <a:t>   0         1           2           3           4          5           6           7          8          9           10        11        12       13</a:t>
            </a:r>
          </a:p>
        </p:txBody>
      </p:sp>
      <p:sp>
        <p:nvSpPr>
          <p:cNvPr id="11274" name="Text Box 21"/>
          <p:cNvSpPr txBox="1">
            <a:spLocks noChangeArrowheads="1"/>
          </p:cNvSpPr>
          <p:nvPr/>
        </p:nvSpPr>
        <p:spPr bwMode="auto">
          <a:xfrm>
            <a:off x="2667000" y="5181600"/>
            <a:ext cx="4114800" cy="784830"/>
          </a:xfrm>
          <a:prstGeom prst="rect">
            <a:avLst/>
          </a:prstGeom>
          <a:noFill/>
          <a:ln w="12700">
            <a:noFill/>
            <a:miter lim="800000"/>
            <a:headEnd/>
            <a:tailEnd/>
          </a:ln>
        </p:spPr>
        <p:txBody>
          <a:bodyPr>
            <a:spAutoFit/>
          </a:bodyPr>
          <a:lstStyle/>
          <a:p>
            <a:pPr algn="ctr">
              <a:spcBef>
                <a:spcPct val="20000"/>
              </a:spcBef>
              <a:buClr>
                <a:schemeClr val="accent2"/>
              </a:buClr>
              <a:buSzPct val="75000"/>
              <a:buFont typeface="Monotype Sorts" pitchFamily="2" charset="2"/>
              <a:buNone/>
            </a:pPr>
            <a:r>
              <a:rPr lang="en-AU" b="1"/>
              <a:t>PAID LOSS   =  EXP(alpha - 0.2d)</a:t>
            </a:r>
          </a:p>
          <a:p>
            <a:pPr>
              <a:spcBef>
                <a:spcPct val="50000"/>
              </a:spcBef>
            </a:pPr>
            <a:endParaRPr lang="en-US"/>
          </a:p>
        </p:txBody>
      </p:sp>
      <p:grpSp>
        <p:nvGrpSpPr>
          <p:cNvPr id="11275" name="Group 25"/>
          <p:cNvGrpSpPr>
            <a:grpSpLocks/>
          </p:cNvGrpSpPr>
          <p:nvPr/>
        </p:nvGrpSpPr>
        <p:grpSpPr bwMode="auto">
          <a:xfrm>
            <a:off x="7924800" y="5181600"/>
            <a:ext cx="1981200" cy="1066800"/>
            <a:chOff x="3936" y="3552"/>
            <a:chExt cx="1152" cy="576"/>
          </a:xfrm>
        </p:grpSpPr>
        <p:sp>
          <p:nvSpPr>
            <p:cNvPr id="11280" name="Line 22"/>
            <p:cNvSpPr>
              <a:spLocks noChangeShapeType="1"/>
            </p:cNvSpPr>
            <p:nvPr/>
          </p:nvSpPr>
          <p:spPr bwMode="auto">
            <a:xfrm>
              <a:off x="3936" y="3552"/>
              <a:ext cx="0" cy="576"/>
            </a:xfrm>
            <a:prstGeom prst="line">
              <a:avLst/>
            </a:prstGeom>
            <a:noFill/>
            <a:ln w="12700">
              <a:solidFill>
                <a:schemeClr val="tx1"/>
              </a:solidFill>
              <a:round/>
              <a:headEnd/>
              <a:tailEnd/>
            </a:ln>
          </p:spPr>
          <p:txBody>
            <a:bodyPr/>
            <a:lstStyle/>
            <a:p>
              <a:endParaRPr lang="en-US"/>
            </a:p>
          </p:txBody>
        </p:sp>
        <p:sp>
          <p:nvSpPr>
            <p:cNvPr id="11281" name="Line 23"/>
            <p:cNvSpPr>
              <a:spLocks noChangeShapeType="1"/>
            </p:cNvSpPr>
            <p:nvPr/>
          </p:nvSpPr>
          <p:spPr bwMode="auto">
            <a:xfrm>
              <a:off x="3936" y="3552"/>
              <a:ext cx="1152" cy="0"/>
            </a:xfrm>
            <a:prstGeom prst="line">
              <a:avLst/>
            </a:prstGeom>
            <a:noFill/>
            <a:ln w="12700">
              <a:solidFill>
                <a:schemeClr val="tx1"/>
              </a:solidFill>
              <a:round/>
              <a:headEnd/>
              <a:tailEnd/>
            </a:ln>
          </p:spPr>
          <p:txBody>
            <a:bodyPr/>
            <a:lstStyle/>
            <a:p>
              <a:endParaRPr lang="en-US"/>
            </a:p>
          </p:txBody>
        </p:sp>
        <p:sp>
          <p:nvSpPr>
            <p:cNvPr id="11282" name="Line 24"/>
            <p:cNvSpPr>
              <a:spLocks noChangeShapeType="1"/>
            </p:cNvSpPr>
            <p:nvPr/>
          </p:nvSpPr>
          <p:spPr bwMode="auto">
            <a:xfrm flipH="1">
              <a:off x="3936" y="3552"/>
              <a:ext cx="1152" cy="576"/>
            </a:xfrm>
            <a:prstGeom prst="line">
              <a:avLst/>
            </a:prstGeom>
            <a:noFill/>
            <a:ln w="12700">
              <a:solidFill>
                <a:schemeClr val="tx1"/>
              </a:solidFill>
              <a:round/>
              <a:headEnd/>
              <a:tailEnd/>
            </a:ln>
          </p:spPr>
          <p:txBody>
            <a:bodyPr/>
            <a:lstStyle/>
            <a:p>
              <a:endParaRPr lang="en-US"/>
            </a:p>
          </p:txBody>
        </p:sp>
      </p:grpSp>
      <p:sp>
        <p:nvSpPr>
          <p:cNvPr id="11276" name="Line 26"/>
          <p:cNvSpPr>
            <a:spLocks noChangeShapeType="1"/>
          </p:cNvSpPr>
          <p:nvPr/>
        </p:nvSpPr>
        <p:spPr bwMode="auto">
          <a:xfrm>
            <a:off x="7924800" y="5105400"/>
            <a:ext cx="1981200" cy="0"/>
          </a:xfrm>
          <a:prstGeom prst="line">
            <a:avLst/>
          </a:prstGeom>
          <a:noFill/>
          <a:ln w="12700">
            <a:solidFill>
              <a:schemeClr val="tx1"/>
            </a:solidFill>
            <a:round/>
            <a:headEnd/>
            <a:tailEnd type="triangle" w="med" len="med"/>
          </a:ln>
        </p:spPr>
        <p:txBody>
          <a:bodyPr/>
          <a:lstStyle/>
          <a:p>
            <a:endParaRPr lang="en-US"/>
          </a:p>
        </p:txBody>
      </p:sp>
      <p:sp>
        <p:nvSpPr>
          <p:cNvPr id="11277" name="Text Box 27"/>
          <p:cNvSpPr txBox="1">
            <a:spLocks noChangeArrowheads="1"/>
          </p:cNvSpPr>
          <p:nvPr/>
        </p:nvSpPr>
        <p:spPr bwMode="auto">
          <a:xfrm>
            <a:off x="9296400" y="4648200"/>
            <a:ext cx="685800" cy="369332"/>
          </a:xfrm>
          <a:prstGeom prst="rect">
            <a:avLst/>
          </a:prstGeom>
          <a:noFill/>
          <a:ln w="12700">
            <a:noFill/>
            <a:miter lim="800000"/>
            <a:headEnd/>
            <a:tailEnd/>
          </a:ln>
        </p:spPr>
        <p:txBody>
          <a:bodyPr>
            <a:spAutoFit/>
          </a:bodyPr>
          <a:lstStyle/>
          <a:p>
            <a:pPr>
              <a:spcBef>
                <a:spcPct val="50000"/>
              </a:spcBef>
            </a:pPr>
            <a:r>
              <a:rPr lang="en-US"/>
              <a:t>-0.2</a:t>
            </a:r>
          </a:p>
        </p:txBody>
      </p:sp>
      <p:sp>
        <p:nvSpPr>
          <p:cNvPr id="11278" name="Text Box 29"/>
          <p:cNvSpPr txBox="1">
            <a:spLocks noChangeArrowheads="1"/>
          </p:cNvSpPr>
          <p:nvPr/>
        </p:nvSpPr>
        <p:spPr bwMode="auto">
          <a:xfrm>
            <a:off x="5486400" y="4191000"/>
            <a:ext cx="2133600" cy="369332"/>
          </a:xfrm>
          <a:prstGeom prst="rect">
            <a:avLst/>
          </a:prstGeom>
          <a:noFill/>
          <a:ln w="12700">
            <a:noFill/>
            <a:miter lim="800000"/>
            <a:headEnd/>
            <a:tailEnd/>
          </a:ln>
        </p:spPr>
        <p:txBody>
          <a:bodyPr>
            <a:spAutoFit/>
          </a:bodyPr>
          <a:lstStyle/>
          <a:p>
            <a:pPr>
              <a:spcBef>
                <a:spcPct val="50000"/>
              </a:spcBef>
            </a:pPr>
            <a:r>
              <a:rPr lang="en-US"/>
              <a:t>alpha = 11.513</a:t>
            </a:r>
            <a:endParaRPr lang="en-AU"/>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Slide Number Placeholder 4"/>
          <p:cNvSpPr>
            <a:spLocks noGrp="1"/>
          </p:cNvSpPr>
          <p:nvPr>
            <p:ph type="sldNum" sz="quarter" idx="12"/>
          </p:nvPr>
        </p:nvSpPr>
        <p:spPr bwMode="auto">
          <a:prstGeom prst="rect">
            <a:avLst/>
          </a:prstGeom>
          <a:ln>
            <a:miter lim="800000"/>
            <a:headEnd/>
            <a:tailEnd/>
          </a:ln>
        </p:spPr>
        <p:txBody>
          <a:bodyPr numCol="1" compatLnSpc="1">
            <a:prstTxWarp prst="textNoShape">
              <a:avLst/>
            </a:prstTxWarp>
          </a:bodyPr>
          <a:lstStyle/>
          <a:p>
            <a:pPr fontAlgn="base">
              <a:spcBef>
                <a:spcPct val="0"/>
              </a:spcBef>
              <a:spcAft>
                <a:spcPct val="0"/>
              </a:spcAft>
              <a:defRPr/>
            </a:pPr>
            <a:fld id="{A66A1E02-DAC9-4345-B6E5-21F12B0F5F63}" type="slidenum">
              <a:rPr lang="en-US" smtClean="0"/>
              <a:pPr fontAlgn="base">
                <a:spcBef>
                  <a:spcPct val="0"/>
                </a:spcBef>
                <a:spcAft>
                  <a:spcPct val="0"/>
                </a:spcAft>
                <a:defRPr/>
              </a:pPr>
              <a:t>27</a:t>
            </a:fld>
            <a:endParaRPr lang="en-US"/>
          </a:p>
        </p:txBody>
      </p:sp>
      <p:pic>
        <p:nvPicPr>
          <p:cNvPr id="21" name="Picture 3"/>
          <p:cNvPicPr>
            <a:picLocks noChangeArrowheads="1"/>
          </p:cNvPicPr>
          <p:nvPr/>
        </p:nvPicPr>
        <p:blipFill>
          <a:blip r:embed="rId2" cstate="print"/>
          <a:srcRect/>
          <a:stretch>
            <a:fillRect/>
          </a:stretch>
        </p:blipFill>
        <p:spPr bwMode="auto">
          <a:xfrm>
            <a:off x="2666907" y="1853920"/>
            <a:ext cx="5562600" cy="4114800"/>
          </a:xfrm>
          <a:prstGeom prst="rect">
            <a:avLst/>
          </a:prstGeom>
          <a:noFill/>
          <a:ln w="12700">
            <a:noFill/>
            <a:miter lim="800000"/>
            <a:headEnd/>
            <a:tailEnd/>
          </a:ln>
        </p:spPr>
      </p:pic>
      <p:grpSp>
        <p:nvGrpSpPr>
          <p:cNvPr id="22" name="Group 7"/>
          <p:cNvGrpSpPr>
            <a:grpSpLocks/>
          </p:cNvGrpSpPr>
          <p:nvPr/>
        </p:nvGrpSpPr>
        <p:grpSpPr bwMode="auto">
          <a:xfrm>
            <a:off x="6199094" y="3814482"/>
            <a:ext cx="3352800" cy="2286000"/>
            <a:chOff x="3168" y="2352"/>
            <a:chExt cx="2112" cy="1440"/>
          </a:xfrm>
        </p:grpSpPr>
        <p:sp>
          <p:nvSpPr>
            <p:cNvPr id="23" name="Rectangle 8"/>
            <p:cNvSpPr>
              <a:spLocks noChangeArrowheads="1"/>
            </p:cNvSpPr>
            <p:nvPr/>
          </p:nvSpPr>
          <p:spPr bwMode="auto">
            <a:xfrm>
              <a:off x="3168" y="2352"/>
              <a:ext cx="2112" cy="1440"/>
            </a:xfrm>
            <a:prstGeom prst="rect">
              <a:avLst/>
            </a:prstGeom>
            <a:noFill/>
            <a:ln w="12700">
              <a:noFill/>
              <a:miter lim="800000"/>
              <a:headEnd/>
              <a:tailEnd/>
            </a:ln>
          </p:spPr>
          <p:txBody>
            <a:bodyPr wrap="none" anchor="ctr"/>
            <a:lstStyle/>
            <a:p>
              <a:endParaRPr lang="en-US"/>
            </a:p>
          </p:txBody>
        </p:sp>
        <p:sp>
          <p:nvSpPr>
            <p:cNvPr id="24" name="Rectangle 9"/>
            <p:cNvSpPr>
              <a:spLocks noChangeArrowheads="1"/>
            </p:cNvSpPr>
            <p:nvPr/>
          </p:nvSpPr>
          <p:spPr bwMode="auto">
            <a:xfrm>
              <a:off x="3168" y="2352"/>
              <a:ext cx="2112" cy="1440"/>
            </a:xfrm>
            <a:prstGeom prst="rect">
              <a:avLst/>
            </a:prstGeom>
            <a:noFill/>
            <a:ln w="12700">
              <a:solidFill>
                <a:schemeClr val="tx1"/>
              </a:solidFill>
              <a:miter lim="800000"/>
              <a:headEnd/>
              <a:tailEnd/>
            </a:ln>
          </p:spPr>
          <p:txBody>
            <a:bodyPr wrap="none" anchor="ctr"/>
            <a:lstStyle/>
            <a:p>
              <a:endParaRPr lang="en-US"/>
            </a:p>
          </p:txBody>
        </p:sp>
        <p:grpSp>
          <p:nvGrpSpPr>
            <p:cNvPr id="25" name="Group 10"/>
            <p:cNvGrpSpPr>
              <a:grpSpLocks/>
            </p:cNvGrpSpPr>
            <p:nvPr/>
          </p:nvGrpSpPr>
          <p:grpSpPr bwMode="auto">
            <a:xfrm>
              <a:off x="3216" y="2404"/>
              <a:ext cx="2064" cy="1388"/>
              <a:chOff x="3216" y="2404"/>
              <a:chExt cx="2064" cy="1388"/>
            </a:xfrm>
          </p:grpSpPr>
          <p:sp>
            <p:nvSpPr>
              <p:cNvPr id="27" name="Text Box 11"/>
              <p:cNvSpPr txBox="1">
                <a:spLocks noChangeArrowheads="1"/>
              </p:cNvSpPr>
              <p:nvPr/>
            </p:nvSpPr>
            <p:spPr bwMode="auto">
              <a:xfrm>
                <a:off x="3408" y="3561"/>
                <a:ext cx="864" cy="231"/>
              </a:xfrm>
              <a:prstGeom prst="rect">
                <a:avLst/>
              </a:prstGeom>
              <a:noFill/>
              <a:ln w="12700">
                <a:noFill/>
                <a:miter lim="800000"/>
                <a:headEnd/>
                <a:tailEnd/>
              </a:ln>
            </p:spPr>
            <p:txBody>
              <a:bodyPr>
                <a:spAutoFit/>
              </a:bodyPr>
              <a:lstStyle/>
              <a:p>
                <a:pPr eaLnBrk="0" hangingPunct="0">
                  <a:spcBef>
                    <a:spcPct val="50000"/>
                  </a:spcBef>
                </a:pPr>
                <a:r>
                  <a:rPr lang="en-US"/>
                  <a:t>0.1</a:t>
                </a:r>
                <a:endParaRPr lang="en-AU"/>
              </a:p>
            </p:txBody>
          </p:sp>
          <p:sp>
            <p:nvSpPr>
              <p:cNvPr id="28" name="Text Box 12"/>
              <p:cNvSpPr txBox="1">
                <a:spLocks noChangeArrowheads="1"/>
              </p:cNvSpPr>
              <p:nvPr/>
            </p:nvSpPr>
            <p:spPr bwMode="auto">
              <a:xfrm>
                <a:off x="3888" y="3225"/>
                <a:ext cx="672" cy="231"/>
              </a:xfrm>
              <a:prstGeom prst="rect">
                <a:avLst/>
              </a:prstGeom>
              <a:noFill/>
              <a:ln w="12700">
                <a:noFill/>
                <a:miter lim="800000"/>
                <a:headEnd/>
                <a:tailEnd/>
              </a:ln>
            </p:spPr>
            <p:txBody>
              <a:bodyPr>
                <a:spAutoFit/>
              </a:bodyPr>
              <a:lstStyle/>
              <a:p>
                <a:pPr eaLnBrk="0" hangingPunct="0">
                  <a:spcBef>
                    <a:spcPct val="50000"/>
                  </a:spcBef>
                </a:pPr>
                <a:r>
                  <a:rPr lang="en-US"/>
                  <a:t>0.3</a:t>
                </a:r>
                <a:endParaRPr lang="en-AU"/>
              </a:p>
            </p:txBody>
          </p:sp>
          <p:sp>
            <p:nvSpPr>
              <p:cNvPr id="29" name="Text Box 13"/>
              <p:cNvSpPr txBox="1">
                <a:spLocks noChangeArrowheads="1"/>
              </p:cNvSpPr>
              <p:nvPr/>
            </p:nvSpPr>
            <p:spPr bwMode="auto">
              <a:xfrm>
                <a:off x="4752" y="2592"/>
                <a:ext cx="528" cy="231"/>
              </a:xfrm>
              <a:prstGeom prst="rect">
                <a:avLst/>
              </a:prstGeom>
              <a:noFill/>
              <a:ln w="12700">
                <a:noFill/>
                <a:miter lim="800000"/>
                <a:headEnd/>
                <a:tailEnd/>
              </a:ln>
            </p:spPr>
            <p:txBody>
              <a:bodyPr>
                <a:spAutoFit/>
              </a:bodyPr>
              <a:lstStyle/>
              <a:p>
                <a:pPr eaLnBrk="0" hangingPunct="0">
                  <a:spcBef>
                    <a:spcPct val="50000"/>
                  </a:spcBef>
                </a:pPr>
                <a:r>
                  <a:rPr lang="en-US"/>
                  <a:t>0.15</a:t>
                </a:r>
                <a:endParaRPr lang="en-AU"/>
              </a:p>
            </p:txBody>
          </p:sp>
          <p:grpSp>
            <p:nvGrpSpPr>
              <p:cNvPr id="30" name="Group 14"/>
              <p:cNvGrpSpPr>
                <a:grpSpLocks/>
              </p:cNvGrpSpPr>
              <p:nvPr/>
            </p:nvGrpSpPr>
            <p:grpSpPr bwMode="auto">
              <a:xfrm>
                <a:off x="3216" y="2404"/>
                <a:ext cx="1922" cy="1266"/>
                <a:chOff x="568" y="1392"/>
                <a:chExt cx="2024" cy="736"/>
              </a:xfrm>
            </p:grpSpPr>
            <p:sp>
              <p:nvSpPr>
                <p:cNvPr id="31" name="Freeform 15"/>
                <p:cNvSpPr>
                  <a:spLocks/>
                </p:cNvSpPr>
                <p:nvPr/>
              </p:nvSpPr>
              <p:spPr bwMode="auto">
                <a:xfrm>
                  <a:off x="568" y="1968"/>
                  <a:ext cx="632" cy="160"/>
                </a:xfrm>
                <a:custGeom>
                  <a:avLst/>
                  <a:gdLst>
                    <a:gd name="T0" fmla="*/ 0 w 632"/>
                    <a:gd name="T1" fmla="*/ 160 h 160"/>
                    <a:gd name="T2" fmla="*/ 632 w 632"/>
                    <a:gd name="T3" fmla="*/ 0 h 160"/>
                    <a:gd name="T4" fmla="*/ 0 60000 65536"/>
                    <a:gd name="T5" fmla="*/ 0 60000 65536"/>
                    <a:gd name="T6" fmla="*/ 0 w 632"/>
                    <a:gd name="T7" fmla="*/ 0 h 160"/>
                    <a:gd name="T8" fmla="*/ 632 w 632"/>
                    <a:gd name="T9" fmla="*/ 160 h 160"/>
                  </a:gdLst>
                  <a:ahLst/>
                  <a:cxnLst>
                    <a:cxn ang="T4">
                      <a:pos x="T0" y="T1"/>
                    </a:cxn>
                    <a:cxn ang="T5">
                      <a:pos x="T2" y="T3"/>
                    </a:cxn>
                  </a:cxnLst>
                  <a:rect l="T6" t="T7" r="T8" b="T9"/>
                  <a:pathLst>
                    <a:path w="632" h="160">
                      <a:moveTo>
                        <a:pt x="0" y="160"/>
                      </a:moveTo>
                      <a:cubicBezTo>
                        <a:pt x="105" y="133"/>
                        <a:pt x="500" y="33"/>
                        <a:pt x="632" y="0"/>
                      </a:cubicBezTo>
                    </a:path>
                  </a:pathLst>
                </a:custGeom>
                <a:noFill/>
                <a:ln w="12700">
                  <a:solidFill>
                    <a:schemeClr val="tx1"/>
                  </a:solidFill>
                  <a:round/>
                  <a:headEnd/>
                  <a:tailEnd/>
                </a:ln>
              </p:spPr>
              <p:txBody>
                <a:bodyPr wrap="none" anchor="ctr"/>
                <a:lstStyle/>
                <a:p>
                  <a:endParaRPr lang="en-US"/>
                </a:p>
              </p:txBody>
            </p:sp>
            <p:sp>
              <p:nvSpPr>
                <p:cNvPr id="32" name="Freeform 16"/>
                <p:cNvSpPr>
                  <a:spLocks/>
                </p:cNvSpPr>
                <p:nvPr/>
              </p:nvSpPr>
              <p:spPr bwMode="auto">
                <a:xfrm>
                  <a:off x="1196" y="1856"/>
                  <a:ext cx="144" cy="112"/>
                </a:xfrm>
                <a:custGeom>
                  <a:avLst/>
                  <a:gdLst>
                    <a:gd name="T0" fmla="*/ 0 w 144"/>
                    <a:gd name="T1" fmla="*/ 112 h 112"/>
                    <a:gd name="T2" fmla="*/ 144 w 144"/>
                    <a:gd name="T3" fmla="*/ 0 h 112"/>
                    <a:gd name="T4" fmla="*/ 0 60000 65536"/>
                    <a:gd name="T5" fmla="*/ 0 60000 65536"/>
                    <a:gd name="T6" fmla="*/ 0 w 144"/>
                    <a:gd name="T7" fmla="*/ 0 h 112"/>
                    <a:gd name="T8" fmla="*/ 144 w 144"/>
                    <a:gd name="T9" fmla="*/ 112 h 112"/>
                  </a:gdLst>
                  <a:ahLst/>
                  <a:cxnLst>
                    <a:cxn ang="T4">
                      <a:pos x="T0" y="T1"/>
                    </a:cxn>
                    <a:cxn ang="T5">
                      <a:pos x="T2" y="T3"/>
                    </a:cxn>
                  </a:cxnLst>
                  <a:rect l="T6" t="T7" r="T8" b="T9"/>
                  <a:pathLst>
                    <a:path w="144" h="112">
                      <a:moveTo>
                        <a:pt x="0" y="112"/>
                      </a:moveTo>
                      <a:cubicBezTo>
                        <a:pt x="24" y="93"/>
                        <a:pt x="114" y="23"/>
                        <a:pt x="144" y="0"/>
                      </a:cubicBezTo>
                    </a:path>
                  </a:pathLst>
                </a:custGeom>
                <a:noFill/>
                <a:ln w="12700">
                  <a:solidFill>
                    <a:schemeClr val="tx1"/>
                  </a:solidFill>
                  <a:round/>
                  <a:headEnd/>
                  <a:tailEnd/>
                </a:ln>
              </p:spPr>
              <p:txBody>
                <a:bodyPr wrap="none" anchor="ctr"/>
                <a:lstStyle/>
                <a:p>
                  <a:endParaRPr lang="en-US"/>
                </a:p>
              </p:txBody>
            </p:sp>
            <p:sp>
              <p:nvSpPr>
                <p:cNvPr id="33" name="Freeform 17"/>
                <p:cNvSpPr>
                  <a:spLocks/>
                </p:cNvSpPr>
                <p:nvPr/>
              </p:nvSpPr>
              <p:spPr bwMode="auto">
                <a:xfrm>
                  <a:off x="1332" y="1392"/>
                  <a:ext cx="1260" cy="464"/>
                </a:xfrm>
                <a:custGeom>
                  <a:avLst/>
                  <a:gdLst>
                    <a:gd name="T0" fmla="*/ 0 w 1260"/>
                    <a:gd name="T1" fmla="*/ 464 h 464"/>
                    <a:gd name="T2" fmla="*/ 1260 w 1260"/>
                    <a:gd name="T3" fmla="*/ 0 h 464"/>
                    <a:gd name="T4" fmla="*/ 0 60000 65536"/>
                    <a:gd name="T5" fmla="*/ 0 60000 65536"/>
                    <a:gd name="T6" fmla="*/ 0 w 1260"/>
                    <a:gd name="T7" fmla="*/ 0 h 464"/>
                    <a:gd name="T8" fmla="*/ 1260 w 1260"/>
                    <a:gd name="T9" fmla="*/ 464 h 464"/>
                  </a:gdLst>
                  <a:ahLst/>
                  <a:cxnLst>
                    <a:cxn ang="T4">
                      <a:pos x="T0" y="T1"/>
                    </a:cxn>
                    <a:cxn ang="T5">
                      <a:pos x="T2" y="T3"/>
                    </a:cxn>
                  </a:cxnLst>
                  <a:rect l="T6" t="T7" r="T8" b="T9"/>
                  <a:pathLst>
                    <a:path w="1260" h="464">
                      <a:moveTo>
                        <a:pt x="0" y="464"/>
                      </a:moveTo>
                      <a:cubicBezTo>
                        <a:pt x="210" y="386"/>
                        <a:pt x="998" y="97"/>
                        <a:pt x="1260" y="0"/>
                      </a:cubicBezTo>
                    </a:path>
                  </a:pathLst>
                </a:custGeom>
                <a:noFill/>
                <a:ln w="12700">
                  <a:solidFill>
                    <a:schemeClr val="tx1"/>
                  </a:solidFill>
                  <a:round/>
                  <a:headEnd/>
                  <a:tailEnd/>
                </a:ln>
              </p:spPr>
              <p:txBody>
                <a:bodyPr wrap="none" anchor="ctr"/>
                <a:lstStyle/>
                <a:p>
                  <a:endParaRPr lang="en-US"/>
                </a:p>
              </p:txBody>
            </p:sp>
          </p:grpSp>
        </p:grpSp>
        <p:sp>
          <p:nvSpPr>
            <p:cNvPr id="26" name="Rectangle 18"/>
            <p:cNvSpPr>
              <a:spLocks noChangeArrowheads="1"/>
            </p:cNvSpPr>
            <p:nvPr/>
          </p:nvSpPr>
          <p:spPr bwMode="auto">
            <a:xfrm>
              <a:off x="3168" y="2352"/>
              <a:ext cx="2112" cy="1440"/>
            </a:xfrm>
            <a:prstGeom prst="rect">
              <a:avLst/>
            </a:prstGeom>
            <a:noFill/>
            <a:ln w="12700">
              <a:solidFill>
                <a:schemeClr val="tx1"/>
              </a:solidFill>
              <a:miter lim="800000"/>
              <a:headEnd/>
              <a:tailEnd/>
            </a:ln>
          </p:spPr>
          <p:txBody>
            <a:bodyPr wrap="none" anchor="ctr"/>
            <a:lstStyle/>
            <a:p>
              <a:endParaRPr lang="en-US"/>
            </a:p>
          </p:txBody>
        </p:sp>
      </p:grpSp>
      <p:sp>
        <p:nvSpPr>
          <p:cNvPr id="34" name="TextBox 33"/>
          <p:cNvSpPr txBox="1"/>
          <p:nvPr/>
        </p:nvSpPr>
        <p:spPr>
          <a:xfrm>
            <a:off x="605117" y="915448"/>
            <a:ext cx="10986247" cy="830997"/>
          </a:xfrm>
          <a:prstGeom prst="rect">
            <a:avLst/>
          </a:prstGeom>
          <a:noFill/>
        </p:spPr>
        <p:txBody>
          <a:bodyPr wrap="square" rtlCol="0">
            <a:spAutoFit/>
          </a:bodyPr>
          <a:lstStyle/>
          <a:p>
            <a:pPr algn="ctr"/>
            <a:r>
              <a:rPr lang="en-AU" sz="2400" dirty="0"/>
              <a:t>Trend axioms satisfied by every loss development array.</a:t>
            </a:r>
          </a:p>
          <a:p>
            <a:pPr algn="ctr"/>
            <a:r>
              <a:rPr lang="en-AU" sz="2400" dirty="0"/>
              <a:t>Calendar year trends project in the other two directions</a:t>
            </a:r>
          </a:p>
        </p:txBody>
      </p:sp>
      <p:sp>
        <p:nvSpPr>
          <p:cNvPr id="35" name="TextBox 34">
            <a:extLst>
              <a:ext uri="{FF2B5EF4-FFF2-40B4-BE49-F238E27FC236}">
                <a16:creationId xmlns:a16="http://schemas.microsoft.com/office/drawing/2014/main" id="{79F3E488-243B-4B1F-81B9-5ABEF0D9E26F}"/>
              </a:ext>
            </a:extLst>
          </p:cNvPr>
          <p:cNvSpPr txBox="1"/>
          <p:nvPr/>
        </p:nvSpPr>
        <p:spPr>
          <a:xfrm>
            <a:off x="838200" y="55525"/>
            <a:ext cx="6638738" cy="369332"/>
          </a:xfrm>
          <a:prstGeom prst="rect">
            <a:avLst/>
          </a:prstGeom>
          <a:noFill/>
        </p:spPr>
        <p:txBody>
          <a:bodyPr wrap="square" rtlCol="0">
            <a:spAutoFit/>
          </a:bodyPr>
          <a:lstStyle/>
          <a:p>
            <a:r>
              <a:rPr lang="en-AU">
                <a:solidFill>
                  <a:schemeClr val="bg1"/>
                </a:solidFill>
              </a:rPr>
              <a:t>The Probabilistic Trend Family Modeling Framework</a:t>
            </a:r>
          </a:p>
        </p:txBody>
      </p:sp>
    </p:spTree>
    <p:extLst>
      <p:ext uri="{BB962C8B-B14F-4D97-AF65-F5344CB8AC3E}">
        <p14:creationId xmlns:p14="http://schemas.microsoft.com/office/powerpoint/2010/main" val="12986596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ChangeArrowheads="1"/>
          </p:cNvSpPr>
          <p:nvPr/>
        </p:nvSpPr>
        <p:spPr bwMode="auto">
          <a:xfrm>
            <a:off x="2209800" y="6248400"/>
            <a:ext cx="1905000" cy="457200"/>
          </a:xfrm>
          <a:prstGeom prst="rect">
            <a:avLst/>
          </a:prstGeom>
          <a:noFill/>
          <a:ln w="12700">
            <a:noFill/>
            <a:miter lim="800000"/>
            <a:headEnd/>
            <a:tailEnd/>
          </a:ln>
        </p:spPr>
        <p:txBody>
          <a:bodyPr wrap="none" anchor="ctr"/>
          <a:lstStyle/>
          <a:p>
            <a:endParaRPr lang="en-US"/>
          </a:p>
        </p:txBody>
      </p:sp>
      <p:sp>
        <p:nvSpPr>
          <p:cNvPr id="41987" name="Rectangle 3"/>
          <p:cNvSpPr>
            <a:spLocks noChangeArrowheads="1"/>
          </p:cNvSpPr>
          <p:nvPr/>
        </p:nvSpPr>
        <p:spPr bwMode="auto">
          <a:xfrm>
            <a:off x="4648200" y="6248400"/>
            <a:ext cx="2895600" cy="457200"/>
          </a:xfrm>
          <a:prstGeom prst="rect">
            <a:avLst/>
          </a:prstGeom>
          <a:noFill/>
          <a:ln w="12700">
            <a:noFill/>
            <a:miter lim="800000"/>
            <a:headEnd/>
            <a:tailEnd/>
          </a:ln>
        </p:spPr>
        <p:txBody>
          <a:bodyPr wrap="none" anchor="ctr"/>
          <a:lstStyle/>
          <a:p>
            <a:endParaRPr lang="en-US"/>
          </a:p>
        </p:txBody>
      </p:sp>
      <p:pic>
        <p:nvPicPr>
          <p:cNvPr id="41988" name="Picture 4"/>
          <p:cNvPicPr>
            <a:picLocks noGrp="1" noChangeArrowheads="1"/>
          </p:cNvPicPr>
          <p:nvPr>
            <p:ph type="body" idx="1"/>
          </p:nvPr>
        </p:nvPicPr>
        <p:blipFill>
          <a:blip r:embed="rId3" cstate="print"/>
          <a:srcRect/>
          <a:stretch>
            <a:fillRect/>
          </a:stretch>
        </p:blipFill>
        <p:spPr>
          <a:xfrm>
            <a:off x="2133600" y="609600"/>
            <a:ext cx="7924800" cy="5486400"/>
          </a:xfrm>
          <a:noFill/>
        </p:spPr>
      </p:pic>
      <p:sp>
        <p:nvSpPr>
          <p:cNvPr id="41989" name="Rectangle 8"/>
          <p:cNvSpPr>
            <a:spLocks noChangeArrowheads="1"/>
          </p:cNvSpPr>
          <p:nvPr/>
        </p:nvSpPr>
        <p:spPr bwMode="auto">
          <a:xfrm>
            <a:off x="4343400" y="685800"/>
            <a:ext cx="3048000" cy="762000"/>
          </a:xfrm>
          <a:prstGeom prst="rect">
            <a:avLst/>
          </a:prstGeom>
          <a:solidFill>
            <a:schemeClr val="bg2"/>
          </a:solidFill>
          <a:ln w="12700">
            <a:solidFill>
              <a:schemeClr val="bg2"/>
            </a:solidFill>
            <a:miter lim="800000"/>
            <a:headEnd/>
            <a:tailEnd/>
          </a:ln>
        </p:spPr>
        <p:txBody>
          <a:bodyPr wrap="none" anchor="ctr"/>
          <a:lstStyle/>
          <a:p>
            <a:endParaRPr lang="en-US"/>
          </a:p>
        </p:txBody>
      </p:sp>
      <p:sp>
        <p:nvSpPr>
          <p:cNvPr id="31751" name="Text Box 7"/>
          <p:cNvSpPr txBox="1">
            <a:spLocks noChangeArrowheads="1"/>
          </p:cNvSpPr>
          <p:nvPr/>
        </p:nvSpPr>
        <p:spPr bwMode="auto">
          <a:xfrm>
            <a:off x="2933700" y="457200"/>
            <a:ext cx="6060831" cy="907941"/>
          </a:xfrm>
          <a:prstGeom prst="rect">
            <a:avLst/>
          </a:prstGeom>
          <a:solidFill>
            <a:schemeClr val="bg2"/>
          </a:solidFill>
          <a:ln w="12700">
            <a:solidFill>
              <a:schemeClr val="tx1"/>
            </a:solidFill>
            <a:miter lim="800000"/>
            <a:headEnd/>
            <a:tailEnd/>
          </a:ln>
          <a:effectLst>
            <a:outerShdw dist="71842" dir="8100000" algn="ctr" rotWithShape="0">
              <a:srgbClr val="969696"/>
            </a:outerShdw>
          </a:effectLst>
        </p:spPr>
        <p:txBody>
          <a:bodyPr wrap="square">
            <a:spAutoFit/>
          </a:bodyPr>
          <a:lstStyle/>
          <a:p>
            <a:pPr>
              <a:spcBef>
                <a:spcPct val="50000"/>
              </a:spcBef>
              <a:defRPr/>
            </a:pPr>
            <a:r>
              <a:rPr lang="en-US" sz="3200" dirty="0"/>
              <a:t>Resultant development year trends</a:t>
            </a:r>
          </a:p>
          <a:p>
            <a:pPr>
              <a:spcBef>
                <a:spcPct val="50000"/>
              </a:spcBef>
              <a:defRPr/>
            </a:pPr>
            <a:endParaRPr lang="en-AU" sz="1400" dirty="0"/>
          </a:p>
        </p:txBody>
      </p:sp>
      <p:sp>
        <p:nvSpPr>
          <p:cNvPr id="41991" name="AutoShape 9">
            <a:hlinkClick r:id="" action="ppaction://hlinkshowjump?jump=previousslide"/>
          </p:cNvPr>
          <p:cNvSpPr>
            <a:spLocks noChangeArrowheads="1"/>
          </p:cNvSpPr>
          <p:nvPr/>
        </p:nvSpPr>
        <p:spPr bwMode="auto">
          <a:xfrm>
            <a:off x="10363200" y="6400800"/>
            <a:ext cx="304800" cy="304800"/>
          </a:xfrm>
          <a:prstGeom prst="leftArrow">
            <a:avLst>
              <a:gd name="adj1" fmla="val 50000"/>
              <a:gd name="adj2" fmla="val 25000"/>
            </a:avLst>
          </a:prstGeom>
          <a:solidFill>
            <a:schemeClr val="accent1"/>
          </a:solidFill>
          <a:ln w="12700">
            <a:noFill/>
            <a:miter lim="800000"/>
            <a:headEnd/>
            <a:tailEnd/>
          </a:ln>
        </p:spPr>
        <p:txBody>
          <a:bodyPr wrap="none" anchor="ctr"/>
          <a:lstStyle/>
          <a:p>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F07C88-2166-4985-B826-F90D880DD2F3}"/>
              </a:ext>
            </a:extLst>
          </p:cNvPr>
          <p:cNvSpPr>
            <a:spLocks noGrp="1"/>
          </p:cNvSpPr>
          <p:nvPr>
            <p:ph type="title"/>
          </p:nvPr>
        </p:nvSpPr>
        <p:spPr/>
        <p:txBody>
          <a:bodyPr/>
          <a:lstStyle/>
          <a:p>
            <a:r>
              <a:rPr lang="en-AU" dirty="0"/>
              <a:t>ABC Example-WC of a large </a:t>
            </a:r>
            <a:r>
              <a:rPr lang="en-AU" dirty="0" err="1"/>
              <a:t>comany</a:t>
            </a:r>
            <a:endParaRPr lang="en-AU" dirty="0"/>
          </a:p>
        </p:txBody>
      </p:sp>
      <p:pic>
        <p:nvPicPr>
          <p:cNvPr id="5" name="Content Placeholder 4">
            <a:extLst>
              <a:ext uri="{FF2B5EF4-FFF2-40B4-BE49-F238E27FC236}">
                <a16:creationId xmlns:a16="http://schemas.microsoft.com/office/drawing/2014/main" id="{86BEB670-5FD3-4548-9F64-7585A77C0BE5}"/>
              </a:ext>
            </a:extLst>
          </p:cNvPr>
          <p:cNvPicPr>
            <a:picLocks noGrp="1" noChangeAspect="1"/>
          </p:cNvPicPr>
          <p:nvPr>
            <p:ph idx="1"/>
          </p:nvPr>
        </p:nvPicPr>
        <p:blipFill>
          <a:blip r:embed="rId2"/>
          <a:stretch>
            <a:fillRect/>
          </a:stretch>
        </p:blipFill>
        <p:spPr>
          <a:xfrm>
            <a:off x="1150192" y="2206796"/>
            <a:ext cx="7114920" cy="2755822"/>
          </a:xfrm>
          <a:prstGeom prst="rect">
            <a:avLst/>
          </a:prstGeom>
        </p:spPr>
      </p:pic>
      <p:sp>
        <p:nvSpPr>
          <p:cNvPr id="4" name="Slide Number Placeholder 3">
            <a:extLst>
              <a:ext uri="{FF2B5EF4-FFF2-40B4-BE49-F238E27FC236}">
                <a16:creationId xmlns:a16="http://schemas.microsoft.com/office/drawing/2014/main" id="{30DCAF98-8EE1-40DD-A2DD-7DE2B0B8C892}"/>
              </a:ext>
            </a:extLst>
          </p:cNvPr>
          <p:cNvSpPr>
            <a:spLocks noGrp="1"/>
          </p:cNvSpPr>
          <p:nvPr>
            <p:ph type="sldNum" sz="quarter" idx="12"/>
          </p:nvPr>
        </p:nvSpPr>
        <p:spPr/>
        <p:txBody>
          <a:bodyPr/>
          <a:lstStyle/>
          <a:p>
            <a:fld id="{B38E7FB5-26D9-4062-8D42-FD44AE4E3D41}" type="slidenum">
              <a:rPr lang="en-AU" smtClean="0"/>
              <a:pPr/>
              <a:t>29</a:t>
            </a:fld>
            <a:endParaRPr lang="en-AU"/>
          </a:p>
        </p:txBody>
      </p:sp>
      <p:pic>
        <p:nvPicPr>
          <p:cNvPr id="6" name="Picture 5">
            <a:extLst>
              <a:ext uri="{FF2B5EF4-FFF2-40B4-BE49-F238E27FC236}">
                <a16:creationId xmlns:a16="http://schemas.microsoft.com/office/drawing/2014/main" id="{F764CB70-88D8-4C6D-90DE-37A3E905D45E}"/>
              </a:ext>
            </a:extLst>
          </p:cNvPr>
          <p:cNvPicPr>
            <a:picLocks noChangeAspect="1"/>
          </p:cNvPicPr>
          <p:nvPr/>
        </p:nvPicPr>
        <p:blipFill>
          <a:blip r:embed="rId3"/>
          <a:stretch>
            <a:fillRect/>
          </a:stretch>
        </p:blipFill>
        <p:spPr>
          <a:xfrm>
            <a:off x="8265112" y="2206796"/>
            <a:ext cx="1486029" cy="2622656"/>
          </a:xfrm>
          <a:prstGeom prst="rect">
            <a:avLst/>
          </a:prstGeom>
        </p:spPr>
      </p:pic>
    </p:spTree>
    <p:extLst>
      <p:ext uri="{BB962C8B-B14F-4D97-AF65-F5344CB8AC3E}">
        <p14:creationId xmlns:p14="http://schemas.microsoft.com/office/powerpoint/2010/main" val="42865866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50863" y="488950"/>
            <a:ext cx="9001125" cy="752475"/>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en-US" dirty="0"/>
          </a:p>
        </p:txBody>
      </p:sp>
      <p:sp>
        <p:nvSpPr>
          <p:cNvPr id="5" name="Content Placeholder 2"/>
          <p:cNvSpPr txBox="1">
            <a:spLocks/>
          </p:cNvSpPr>
          <p:nvPr/>
        </p:nvSpPr>
        <p:spPr>
          <a:xfrm>
            <a:off x="550863" y="1236854"/>
            <a:ext cx="9001125" cy="4681537"/>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lnSpc>
                <a:spcPct val="110000"/>
              </a:lnSpc>
              <a:buFont typeface="Arial" panose="020B0604020202020204" pitchFamily="34" charset="0"/>
              <a:buChar char="•"/>
            </a:pPr>
            <a:endParaRPr lang="en-US" dirty="0"/>
          </a:p>
        </p:txBody>
      </p:sp>
      <p:sp>
        <p:nvSpPr>
          <p:cNvPr id="7" name="Title 6">
            <a:extLst>
              <a:ext uri="{FF2B5EF4-FFF2-40B4-BE49-F238E27FC236}">
                <a16:creationId xmlns:a16="http://schemas.microsoft.com/office/drawing/2014/main" id="{E0A20FE5-C5E3-4F2A-9296-6FE56AB6FF61}"/>
              </a:ext>
            </a:extLst>
          </p:cNvPr>
          <p:cNvSpPr>
            <a:spLocks noGrp="1"/>
          </p:cNvSpPr>
          <p:nvPr>
            <p:ph type="title"/>
          </p:nvPr>
        </p:nvSpPr>
        <p:spPr/>
        <p:txBody>
          <a:bodyPr>
            <a:normAutofit fontScale="90000"/>
          </a:bodyPr>
          <a:lstStyle/>
          <a:p>
            <a:pPr>
              <a:lnSpc>
                <a:spcPct val="110000"/>
              </a:lnSpc>
            </a:pPr>
            <a:r>
              <a:rPr lang="en-GB" b="1"/>
              <a:t>Summary – Part One</a:t>
            </a:r>
            <a:br>
              <a:rPr lang="en-GB"/>
            </a:br>
            <a:r>
              <a:rPr lang="en-GB"/>
              <a:t>	</a:t>
            </a:r>
            <a:r>
              <a:rPr lang="en-GB" sz="3600" b="1"/>
              <a:t>Modeling frameworks necessary for IFRS 17</a:t>
            </a:r>
            <a:endParaRPr lang="en-AU" sz="3600" b="1"/>
          </a:p>
        </p:txBody>
      </p:sp>
      <p:sp>
        <p:nvSpPr>
          <p:cNvPr id="8" name="Content Placeholder 7">
            <a:extLst>
              <a:ext uri="{FF2B5EF4-FFF2-40B4-BE49-F238E27FC236}">
                <a16:creationId xmlns:a16="http://schemas.microsoft.com/office/drawing/2014/main" id="{E1601CB3-CA67-4EDE-8CF7-2F055A05AA0C}"/>
              </a:ext>
            </a:extLst>
          </p:cNvPr>
          <p:cNvSpPr>
            <a:spLocks noGrp="1"/>
          </p:cNvSpPr>
          <p:nvPr>
            <p:ph idx="1"/>
          </p:nvPr>
        </p:nvSpPr>
        <p:spPr/>
        <p:txBody>
          <a:bodyPr>
            <a:normAutofit fontScale="77500" lnSpcReduction="20000"/>
          </a:bodyPr>
          <a:lstStyle/>
          <a:p>
            <a:pPr marL="342900" indent="-342900">
              <a:lnSpc>
                <a:spcPct val="130000"/>
              </a:lnSpc>
            </a:pPr>
            <a:r>
              <a:rPr lang="en-US" dirty="0"/>
              <a:t>What makes a good model?</a:t>
            </a:r>
          </a:p>
          <a:p>
            <a:pPr marL="342900" indent="-342900">
              <a:lnSpc>
                <a:spcPct val="130000"/>
              </a:lnSpc>
            </a:pPr>
            <a:r>
              <a:rPr lang="en-US" dirty="0"/>
              <a:t>Regression formulation of standard link ratio methods and extensions – The Extended Link Ratio Family (ELRF) modeling framework includes Mack, Murphy &amp; much more </a:t>
            </a:r>
          </a:p>
          <a:p>
            <a:pPr marL="342900" indent="-342900">
              <a:lnSpc>
                <a:spcPct val="130000"/>
              </a:lnSpc>
            </a:pPr>
            <a:r>
              <a:rPr lang="en-US" dirty="0"/>
              <a:t>Model assumptions must be explicit, interpretable, testable, and related to past trends and volatility</a:t>
            </a:r>
          </a:p>
          <a:p>
            <a:pPr marL="342900" indent="-342900">
              <a:lnSpc>
                <a:spcPct val="130000"/>
              </a:lnSpc>
            </a:pPr>
            <a:r>
              <a:rPr lang="en-US" dirty="0"/>
              <a:t>The impact of inflation: social and economic</a:t>
            </a:r>
          </a:p>
          <a:p>
            <a:pPr marL="342900" indent="-342900">
              <a:lnSpc>
                <a:spcPct val="130000"/>
              </a:lnSpc>
            </a:pPr>
            <a:r>
              <a:rPr lang="en-US" dirty="0"/>
              <a:t>Probabilistic Trend Family [PTF] and the Multiple Probabilistic Trend Family [MPTF] modeling frameworks and critical metrics needed for IFRS 17</a:t>
            </a:r>
          </a:p>
          <a:p>
            <a:pPr marL="342900" indent="-342900">
              <a:lnSpc>
                <a:spcPct val="130000"/>
              </a:lnSpc>
            </a:pPr>
            <a:r>
              <a:rPr lang="en-US" dirty="0"/>
              <a:t>Bootstrap technique – not a model, but a powerful diagnostic tool</a:t>
            </a:r>
          </a:p>
        </p:txBody>
      </p:sp>
      <p:sp>
        <p:nvSpPr>
          <p:cNvPr id="9" name="Slide Number Placeholder 8">
            <a:extLst>
              <a:ext uri="{FF2B5EF4-FFF2-40B4-BE49-F238E27FC236}">
                <a16:creationId xmlns:a16="http://schemas.microsoft.com/office/drawing/2014/main" id="{6E65A898-2465-41A8-BA0D-0D7BEF19F607}"/>
              </a:ext>
            </a:extLst>
          </p:cNvPr>
          <p:cNvSpPr>
            <a:spLocks noGrp="1"/>
          </p:cNvSpPr>
          <p:nvPr>
            <p:ph type="sldNum" sz="quarter" idx="12"/>
          </p:nvPr>
        </p:nvSpPr>
        <p:spPr/>
        <p:txBody>
          <a:bodyPr/>
          <a:lstStyle/>
          <a:p>
            <a:fld id="{C7ACDD62-8CD5-47D4-8C3E-0C8675E64E7F}" type="slidenum">
              <a:rPr lang="en-AU" smtClean="0"/>
              <a:t>3</a:t>
            </a:fld>
            <a:endParaRPr lang="en-AU"/>
          </a:p>
        </p:txBody>
      </p:sp>
    </p:spTree>
    <p:extLst>
      <p:ext uri="{BB962C8B-B14F-4D97-AF65-F5344CB8AC3E}">
        <p14:creationId xmlns:p14="http://schemas.microsoft.com/office/powerpoint/2010/main" val="130608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The structure of a Probabilistic </a:t>
            </a:r>
            <a:r>
              <a:rPr lang="en-AU"/>
              <a:t>Trend Family model</a:t>
            </a:r>
            <a:endParaRPr lang="en-AU" dirty="0"/>
          </a:p>
        </p:txBody>
      </p:sp>
      <p:pic>
        <p:nvPicPr>
          <p:cNvPr id="3" name="Picture 9"/>
          <p:cNvPicPr>
            <a:picLocks noGrp="1" noChangeAspect="1" noChangeArrowheads="1"/>
          </p:cNvPicPr>
          <p:nvPr>
            <p:ph idx="1"/>
          </p:nvPr>
        </p:nvPicPr>
        <p:blipFill>
          <a:blip r:embed="rId2" cstate="print"/>
          <a:stretch>
            <a:fillRect/>
          </a:stretch>
        </p:blipFill>
        <p:spPr>
          <a:xfrm>
            <a:off x="2271702" y="2232392"/>
            <a:ext cx="7648595" cy="3947344"/>
          </a:xfrm>
          <a:noFill/>
        </p:spPr>
      </p:pic>
      <p:sp>
        <p:nvSpPr>
          <p:cNvPr id="4" name="Slide Number Placeholder 3">
            <a:extLst>
              <a:ext uri="{FF2B5EF4-FFF2-40B4-BE49-F238E27FC236}">
                <a16:creationId xmlns:a16="http://schemas.microsoft.com/office/drawing/2014/main" id="{542675BE-C925-40FE-84D8-9CA9ED9936E3}"/>
              </a:ext>
            </a:extLst>
          </p:cNvPr>
          <p:cNvSpPr>
            <a:spLocks noGrp="1"/>
          </p:cNvSpPr>
          <p:nvPr>
            <p:ph type="sldNum" sz="quarter" idx="12"/>
          </p:nvPr>
        </p:nvSpPr>
        <p:spPr/>
        <p:txBody>
          <a:bodyPr/>
          <a:lstStyle/>
          <a:p>
            <a:fld id="{C7ACDD62-8CD5-47D4-8C3E-0C8675E64E7F}" type="slidenum">
              <a:rPr lang="en-AU" smtClean="0"/>
              <a:t>30</a:t>
            </a:fld>
            <a:endParaRPr lang="en-AU"/>
          </a:p>
        </p:txBody>
      </p:sp>
      <p:sp>
        <p:nvSpPr>
          <p:cNvPr id="5" name="TextBox 6"/>
          <p:cNvSpPr txBox="1">
            <a:spLocks noChangeArrowheads="1"/>
          </p:cNvSpPr>
          <p:nvPr/>
        </p:nvSpPr>
        <p:spPr bwMode="auto">
          <a:xfrm>
            <a:off x="2231137" y="6199276"/>
            <a:ext cx="3852863" cy="369887"/>
          </a:xfrm>
          <a:prstGeom prst="rect">
            <a:avLst/>
          </a:prstGeom>
          <a:noFill/>
          <a:ln w="9525">
            <a:noFill/>
            <a:miter lim="800000"/>
            <a:headEnd/>
            <a:tailEnd/>
          </a:ln>
        </p:spPr>
        <p:txBody>
          <a:bodyPr>
            <a:spAutoFit/>
          </a:bodyPr>
          <a:lstStyle/>
          <a:p>
            <a:r>
              <a:rPr lang="en-US"/>
              <a:t>Note major calendar year trend shift</a:t>
            </a:r>
          </a:p>
        </p:txBody>
      </p:sp>
      <p:sp>
        <p:nvSpPr>
          <p:cNvPr id="6" name="TextBox 9"/>
          <p:cNvSpPr txBox="1">
            <a:spLocks noChangeArrowheads="1"/>
          </p:cNvSpPr>
          <p:nvPr/>
        </p:nvSpPr>
        <p:spPr bwMode="auto">
          <a:xfrm>
            <a:off x="962025" y="1341438"/>
            <a:ext cx="8958272" cy="686470"/>
          </a:xfrm>
          <a:prstGeom prst="rect">
            <a:avLst/>
          </a:prstGeom>
          <a:noFill/>
          <a:ln w="9525">
            <a:noFill/>
            <a:miter lim="800000"/>
            <a:headEnd/>
            <a:tailEnd/>
          </a:ln>
        </p:spPr>
        <p:txBody>
          <a:bodyPr wrap="square">
            <a:spAutoFit/>
          </a:bodyPr>
          <a:lstStyle/>
          <a:p>
            <a:pPr>
              <a:lnSpc>
                <a:spcPct val="110000"/>
              </a:lnSpc>
            </a:pPr>
            <a:r>
              <a:rPr lang="en-US" dirty="0"/>
              <a:t>The optimal PTF identified model. Note the model fits a normal distribution to each cell. The means are related via the trend structure. ABC example.</a:t>
            </a:r>
          </a:p>
        </p:txBody>
      </p:sp>
      <p:sp>
        <p:nvSpPr>
          <p:cNvPr id="7" name="TextBox 6">
            <a:extLst>
              <a:ext uri="{FF2B5EF4-FFF2-40B4-BE49-F238E27FC236}">
                <a16:creationId xmlns:a16="http://schemas.microsoft.com/office/drawing/2014/main" id="{534D5278-43DE-4627-85B0-268ECDE717E4}"/>
              </a:ext>
            </a:extLst>
          </p:cNvPr>
          <p:cNvSpPr txBox="1"/>
          <p:nvPr/>
        </p:nvSpPr>
        <p:spPr>
          <a:xfrm>
            <a:off x="838200" y="55525"/>
            <a:ext cx="6638738" cy="369332"/>
          </a:xfrm>
          <a:prstGeom prst="rect">
            <a:avLst/>
          </a:prstGeom>
          <a:noFill/>
        </p:spPr>
        <p:txBody>
          <a:bodyPr wrap="square" rtlCol="0">
            <a:spAutoFit/>
          </a:bodyPr>
          <a:lstStyle/>
          <a:p>
            <a:r>
              <a:rPr lang="en-AU">
                <a:solidFill>
                  <a:schemeClr val="bg1"/>
                </a:solidFill>
              </a:rPr>
              <a:t>The Probabilistic Trend Family Modeling Framework</a:t>
            </a:r>
          </a:p>
        </p:txBody>
      </p:sp>
    </p:spTree>
    <p:extLst>
      <p:ext uri="{BB962C8B-B14F-4D97-AF65-F5344CB8AC3E}">
        <p14:creationId xmlns:p14="http://schemas.microsoft.com/office/powerpoint/2010/main" val="34915932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838200" y="516339"/>
            <a:ext cx="10515600" cy="784853"/>
          </a:xfrm>
        </p:spPr>
        <p:txBody>
          <a:bodyPr/>
          <a:lstStyle/>
          <a:p>
            <a:r>
              <a:rPr lang="en-US" sz="2400"/>
              <a:t>Dataset ABC - Wtd Standardized Residuals of Mack method (Chain Ladder ratios)</a:t>
            </a:r>
          </a:p>
        </p:txBody>
      </p:sp>
      <p:pic>
        <p:nvPicPr>
          <p:cNvPr id="47107" name="Picture 3"/>
          <p:cNvPicPr>
            <a:picLocks noGrp="1" noChangeAspect="1" noChangeArrowheads="1"/>
          </p:cNvPicPr>
          <p:nvPr>
            <p:ph idx="1"/>
          </p:nvPr>
        </p:nvPicPr>
        <p:blipFill>
          <a:blip r:embed="rId2" cstate="print"/>
          <a:stretch>
            <a:fillRect/>
          </a:stretch>
        </p:blipFill>
        <p:spPr>
          <a:xfrm>
            <a:off x="3114897" y="2235200"/>
            <a:ext cx="5962206" cy="4168775"/>
          </a:xfrm>
          <a:noFill/>
        </p:spPr>
      </p:pic>
      <p:sp>
        <p:nvSpPr>
          <p:cNvPr id="4" name="Slide Number Placeholder 3"/>
          <p:cNvSpPr>
            <a:spLocks noGrp="1"/>
          </p:cNvSpPr>
          <p:nvPr>
            <p:ph type="sldNum" sz="quarter" idx="12"/>
          </p:nvPr>
        </p:nvSpPr>
        <p:spPr>
          <a:prstGeom prst="rect">
            <a:avLst/>
          </a:prstGeom>
        </p:spPr>
        <p:txBody>
          <a:bodyPr/>
          <a:lstStyle/>
          <a:p>
            <a:pPr>
              <a:defRPr/>
            </a:pPr>
            <a:fld id="{F35D5CC2-4031-4F98-A948-55332C59AC3E}" type="slidenum">
              <a:rPr lang="en-US" smtClean="0"/>
              <a:pPr>
                <a:defRPr/>
              </a:pPr>
              <a:t>31</a:t>
            </a:fld>
            <a:endParaRPr lang="en-US"/>
          </a:p>
        </p:txBody>
      </p:sp>
      <p:sp>
        <p:nvSpPr>
          <p:cNvPr id="47110" name="TextBox 5"/>
          <p:cNvSpPr txBox="1">
            <a:spLocks noChangeArrowheads="1"/>
          </p:cNvSpPr>
          <p:nvPr/>
        </p:nvSpPr>
        <p:spPr bwMode="auto">
          <a:xfrm>
            <a:off x="838200" y="1209676"/>
            <a:ext cx="9648825" cy="991169"/>
          </a:xfrm>
          <a:prstGeom prst="rect">
            <a:avLst/>
          </a:prstGeom>
          <a:noFill/>
          <a:ln w="9525">
            <a:noFill/>
            <a:miter lim="800000"/>
            <a:headEnd/>
            <a:tailEnd/>
          </a:ln>
        </p:spPr>
        <p:txBody>
          <a:bodyPr wrap="square">
            <a:spAutoFit/>
          </a:bodyPr>
          <a:lstStyle/>
          <a:p>
            <a:pPr>
              <a:lnSpc>
                <a:spcPct val="110000"/>
              </a:lnSpc>
            </a:pPr>
            <a:r>
              <a:rPr lang="en-US"/>
              <a:t>It is impossible for any link ratio method including Mack (=CL ratios) to capture and describe trends in any direction, let alone the calendar years where changing inflation trends (social/economic) are clearly evident.</a:t>
            </a:r>
          </a:p>
        </p:txBody>
      </p:sp>
      <p:sp>
        <p:nvSpPr>
          <p:cNvPr id="6" name="TextBox 5">
            <a:extLst>
              <a:ext uri="{FF2B5EF4-FFF2-40B4-BE49-F238E27FC236}">
                <a16:creationId xmlns:a16="http://schemas.microsoft.com/office/drawing/2014/main" id="{D2754584-F668-4E19-9179-C6806E603249}"/>
              </a:ext>
            </a:extLst>
          </p:cNvPr>
          <p:cNvSpPr txBox="1"/>
          <p:nvPr/>
        </p:nvSpPr>
        <p:spPr>
          <a:xfrm>
            <a:off x="838200" y="55525"/>
            <a:ext cx="6638738" cy="369332"/>
          </a:xfrm>
          <a:prstGeom prst="rect">
            <a:avLst/>
          </a:prstGeom>
          <a:noFill/>
        </p:spPr>
        <p:txBody>
          <a:bodyPr wrap="square" rtlCol="0">
            <a:spAutoFit/>
          </a:bodyPr>
          <a:lstStyle/>
          <a:p>
            <a:r>
              <a:rPr lang="en-AU">
                <a:solidFill>
                  <a:schemeClr val="bg1"/>
                </a:solidFill>
              </a:rPr>
              <a:t>The impact of inflation: social and economic</a:t>
            </a:r>
          </a:p>
        </p:txBody>
      </p:sp>
    </p:spTree>
    <p:extLst>
      <p:ext uri="{BB962C8B-B14F-4D97-AF65-F5344CB8AC3E}">
        <p14:creationId xmlns:p14="http://schemas.microsoft.com/office/powerpoint/2010/main" val="2840785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BA8EE7F-CC31-4665-A580-CBB57DD5AC2D}"/>
              </a:ext>
            </a:extLst>
          </p:cNvPr>
          <p:cNvSpPr>
            <a:spLocks noGrp="1"/>
          </p:cNvSpPr>
          <p:nvPr>
            <p:ph type="title"/>
          </p:nvPr>
        </p:nvSpPr>
        <p:spPr/>
        <p:txBody>
          <a:bodyPr>
            <a:noAutofit/>
          </a:bodyPr>
          <a:lstStyle/>
          <a:p>
            <a:r>
              <a:rPr lang="en-GB" sz="2800"/>
              <a:t>The Bootstrap Technique: not a model but a powerful diagnostic tool</a:t>
            </a:r>
            <a:endParaRPr lang="en-AU" sz="2800"/>
          </a:p>
        </p:txBody>
      </p:sp>
      <p:sp>
        <p:nvSpPr>
          <p:cNvPr id="3" name="Content Placeholder 2"/>
          <p:cNvSpPr>
            <a:spLocks noGrp="1"/>
          </p:cNvSpPr>
          <p:nvPr>
            <p:ph idx="1"/>
          </p:nvPr>
        </p:nvSpPr>
        <p:spPr/>
        <p:txBody>
          <a:bodyPr>
            <a:normAutofit fontScale="77500" lnSpcReduction="20000"/>
          </a:bodyPr>
          <a:lstStyle/>
          <a:p>
            <a:pPr marL="0" indent="0">
              <a:lnSpc>
                <a:spcPct val="130000"/>
              </a:lnSpc>
              <a:buNone/>
            </a:pPr>
            <a:r>
              <a:rPr lang="en-US"/>
              <a:t>"</a:t>
            </a:r>
            <a:r>
              <a:rPr lang="en-US" dirty="0"/>
              <a:t>Bootstrapping utilizes the sampling-with-replacement technique on the residuals of the historical </a:t>
            </a:r>
            <a:r>
              <a:rPr lang="en-US"/>
              <a:t>data", and</a:t>
            </a:r>
          </a:p>
          <a:p>
            <a:pPr marL="0" indent="0">
              <a:lnSpc>
                <a:spcPct val="130000"/>
              </a:lnSpc>
              <a:buNone/>
            </a:pPr>
            <a:endParaRPr lang="en-US" sz="1400" dirty="0"/>
          </a:p>
          <a:p>
            <a:pPr marL="0" indent="0">
              <a:lnSpc>
                <a:spcPct val="130000"/>
              </a:lnSpc>
              <a:buNone/>
            </a:pPr>
            <a:r>
              <a:rPr lang="en-US"/>
              <a:t>	"</a:t>
            </a:r>
            <a:r>
              <a:rPr lang="en-US" dirty="0"/>
              <a:t>Each simulated sampling scenario produces a new realization </a:t>
            </a:r>
            <a:r>
              <a:rPr lang="en-US"/>
              <a:t>of ‘triangular data’ 	</a:t>
            </a:r>
            <a:r>
              <a:rPr lang="en-US" b="1"/>
              <a:t>that has the </a:t>
            </a:r>
            <a:r>
              <a:rPr lang="en-US" b="1" dirty="0"/>
              <a:t>same statistical characteristics as the actual data</a:t>
            </a:r>
            <a:r>
              <a:rPr lang="en-US"/>
              <a:t>."    </a:t>
            </a:r>
            <a:r>
              <a:rPr lang="en-US" sz="2300"/>
              <a:t>(emphasis added)</a:t>
            </a:r>
            <a:endParaRPr lang="en-US"/>
          </a:p>
          <a:p>
            <a:pPr marL="0" indent="0">
              <a:lnSpc>
                <a:spcPct val="130000"/>
              </a:lnSpc>
              <a:buNone/>
            </a:pPr>
            <a:r>
              <a:rPr lang="en-US"/>
              <a:t>		- François Morin , Integrating Reserve Risk Models into Economic </a:t>
            </a:r>
            <a:br>
              <a:rPr lang="en-US"/>
            </a:br>
            <a:r>
              <a:rPr lang="en-US"/>
              <a:t>		   Capital Models, CLRS Seminar, Washington D.C. 2008</a:t>
            </a:r>
          </a:p>
          <a:p>
            <a:pPr>
              <a:lnSpc>
                <a:spcPct val="130000"/>
              </a:lnSpc>
            </a:pPr>
            <a:r>
              <a:rPr lang="en-US" b="1" u="sng"/>
              <a:t>This only true if the model has the same statistical features as the data!</a:t>
            </a:r>
          </a:p>
          <a:p>
            <a:pPr>
              <a:lnSpc>
                <a:spcPct val="130000"/>
              </a:lnSpc>
            </a:pPr>
            <a:r>
              <a:rPr lang="en-US"/>
              <a:t>Bootstrap samples are generated from a model</a:t>
            </a:r>
            <a:endParaRPr lang="en-US" dirty="0"/>
          </a:p>
        </p:txBody>
      </p:sp>
      <p:sp>
        <p:nvSpPr>
          <p:cNvPr id="4" name="Slide Number Placeholder 4"/>
          <p:cNvSpPr>
            <a:spLocks noGrp="1"/>
          </p:cNvSpPr>
          <p:nvPr>
            <p:ph type="sldNum" sz="quarter" idx="12"/>
          </p:nvPr>
        </p:nvSpPr>
        <p:spPr/>
        <p:txBody>
          <a:bodyPr/>
          <a:lstStyle/>
          <a:p>
            <a:fld id="{69766AF5-771A-4A2C-94FC-BAA0435BC8B6}" type="slidenum">
              <a:rPr lang="en-US" smtClean="0"/>
              <a:pPr/>
              <a:t>32</a:t>
            </a:fld>
            <a:endParaRPr lang="en-US"/>
          </a:p>
        </p:txBody>
      </p:sp>
      <p:sp>
        <p:nvSpPr>
          <p:cNvPr id="9" name="TextBox 8">
            <a:extLst>
              <a:ext uri="{FF2B5EF4-FFF2-40B4-BE49-F238E27FC236}">
                <a16:creationId xmlns:a16="http://schemas.microsoft.com/office/drawing/2014/main" id="{154C7856-074D-402E-92EE-70DA036258DA}"/>
              </a:ext>
            </a:extLst>
          </p:cNvPr>
          <p:cNvSpPr txBox="1"/>
          <p:nvPr/>
        </p:nvSpPr>
        <p:spPr>
          <a:xfrm>
            <a:off x="838200" y="55525"/>
            <a:ext cx="6638738" cy="369332"/>
          </a:xfrm>
          <a:prstGeom prst="rect">
            <a:avLst/>
          </a:prstGeom>
          <a:noFill/>
        </p:spPr>
        <p:txBody>
          <a:bodyPr wrap="square" rtlCol="0">
            <a:spAutoFit/>
          </a:bodyPr>
          <a:lstStyle/>
          <a:p>
            <a:r>
              <a:rPr lang="en-AU">
                <a:solidFill>
                  <a:schemeClr val="bg1"/>
                </a:solidFill>
              </a:rPr>
              <a:t>The bootstrap technique</a:t>
            </a:r>
          </a:p>
        </p:txBody>
      </p:sp>
    </p:spTree>
    <p:extLst>
      <p:ext uri="{BB962C8B-B14F-4D97-AF65-F5344CB8AC3E}">
        <p14:creationId xmlns:p14="http://schemas.microsoft.com/office/powerpoint/2010/main" val="3657232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hangingPunct="1"/>
            <a:r>
              <a:rPr lang="en-GB" dirty="0"/>
              <a:t>Bootstrap Samples</a:t>
            </a:r>
            <a:endParaRPr lang="en-US" dirty="0"/>
          </a:p>
        </p:txBody>
      </p:sp>
      <p:sp>
        <p:nvSpPr>
          <p:cNvPr id="3" name="Slide Number Placeholder 3"/>
          <p:cNvSpPr>
            <a:spLocks noGrp="1"/>
          </p:cNvSpPr>
          <p:nvPr>
            <p:ph type="sldNum" sz="quarter" idx="12"/>
          </p:nvPr>
        </p:nvSpPr>
        <p:spPr bwMode="auto">
          <a:prstGeom prst="rect">
            <a:avLst/>
          </a:prstGeom>
          <a:ln>
            <a:miter lim="800000"/>
            <a:headEnd/>
            <a:tailEnd/>
          </a:ln>
        </p:spPr>
        <p:txBody>
          <a:bodyPr numCol="1" compatLnSpc="1">
            <a:prstTxWarp prst="textNoShape">
              <a:avLst/>
            </a:prstTxWarp>
          </a:bodyPr>
          <a:lstStyle/>
          <a:p>
            <a:pPr fontAlgn="base">
              <a:spcBef>
                <a:spcPct val="0"/>
              </a:spcBef>
              <a:spcAft>
                <a:spcPct val="0"/>
              </a:spcAft>
              <a:defRPr/>
            </a:pPr>
            <a:fld id="{A6B59D69-4DE4-44F7-982F-E3150E39ECF4}" type="slidenum">
              <a:rPr lang="en-US"/>
              <a:pPr fontAlgn="base">
                <a:spcBef>
                  <a:spcPct val="0"/>
                </a:spcBef>
                <a:spcAft>
                  <a:spcPct val="0"/>
                </a:spcAft>
                <a:defRPr/>
              </a:pPr>
              <a:t>33</a:t>
            </a:fld>
            <a:endParaRPr lang="en-US"/>
          </a:p>
        </p:txBody>
      </p:sp>
      <p:sp>
        <p:nvSpPr>
          <p:cNvPr id="4" name="Rectangle 3"/>
          <p:cNvSpPr/>
          <p:nvPr/>
        </p:nvSpPr>
        <p:spPr>
          <a:xfrm>
            <a:off x="4922371" y="1673319"/>
            <a:ext cx="2160588" cy="1081087"/>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Model</a:t>
            </a:r>
          </a:p>
        </p:txBody>
      </p:sp>
      <p:sp>
        <p:nvSpPr>
          <p:cNvPr id="5" name="Rectangle 4"/>
          <p:cNvSpPr/>
          <p:nvPr/>
        </p:nvSpPr>
        <p:spPr>
          <a:xfrm>
            <a:off x="2472859" y="3906931"/>
            <a:ext cx="2809875" cy="108108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Bootstrap samples generated from model</a:t>
            </a:r>
          </a:p>
        </p:txBody>
      </p:sp>
      <p:sp>
        <p:nvSpPr>
          <p:cNvPr id="6" name="Rectangle 5"/>
          <p:cNvSpPr/>
          <p:nvPr/>
        </p:nvSpPr>
        <p:spPr>
          <a:xfrm>
            <a:off x="6722596" y="3906931"/>
            <a:ext cx="2159000" cy="108108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Data</a:t>
            </a:r>
          </a:p>
        </p:txBody>
      </p:sp>
      <p:grpSp>
        <p:nvGrpSpPr>
          <p:cNvPr id="7" name="Group 24"/>
          <p:cNvGrpSpPr>
            <a:grpSpLocks/>
          </p:cNvGrpSpPr>
          <p:nvPr/>
        </p:nvGrpSpPr>
        <p:grpSpPr bwMode="auto">
          <a:xfrm>
            <a:off x="4488984" y="2754406"/>
            <a:ext cx="447675" cy="1138238"/>
            <a:chOff x="2885555" y="1368800"/>
            <a:chExt cx="446540" cy="1139237"/>
          </a:xfrm>
        </p:grpSpPr>
        <p:sp>
          <p:nvSpPr>
            <p:cNvPr id="8" name="Left-Right Arrow 7"/>
            <p:cNvSpPr/>
            <p:nvPr/>
          </p:nvSpPr>
          <p:spPr>
            <a:xfrm rot="18423823">
              <a:off x="2539207" y="1715148"/>
              <a:ext cx="1139237" cy="446540"/>
            </a:xfrm>
            <a:prstGeom prst="leftRightArrow">
              <a:avLst>
                <a:gd name="adj1" fmla="val 60000"/>
                <a:gd name="adj2" fmla="val 50000"/>
              </a:avLst>
            </a:prstGeom>
            <a:solidFill>
              <a:schemeClr val="bg1">
                <a:lumMod val="65000"/>
              </a:schemeClr>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sp>
          <p:nvSpPr>
            <p:cNvPr id="9" name="Left-Right Arrow 4"/>
            <p:cNvSpPr/>
            <p:nvPr/>
          </p:nvSpPr>
          <p:spPr>
            <a:xfrm rot="18423823">
              <a:off x="2672674" y="1803823"/>
              <a:ext cx="872303" cy="269191"/>
            </a:xfrm>
            <a:prstGeom prst="rect">
              <a:avLst/>
            </a:prstGeom>
          </p:spPr>
          <p:style>
            <a:lnRef idx="0">
              <a:scrgbClr r="0" g="0" b="0"/>
            </a:lnRef>
            <a:fillRef idx="0">
              <a:scrgbClr r="0" g="0" b="0"/>
            </a:fillRef>
            <a:effectRef idx="0">
              <a:scrgbClr r="0" g="0" b="0"/>
            </a:effectRef>
            <a:fontRef idx="minor">
              <a:schemeClr val="lt1"/>
            </a:fontRef>
          </p:style>
          <p:txBody>
            <a:bodyPr lIns="0" tIns="0" rIns="0" bIns="0" spcCol="1270" anchor="ctr"/>
            <a:lstStyle/>
            <a:p>
              <a:pPr algn="ctr" defTabSz="844550">
                <a:lnSpc>
                  <a:spcPct val="90000"/>
                </a:lnSpc>
                <a:spcAft>
                  <a:spcPct val="35000"/>
                </a:spcAft>
                <a:defRPr/>
              </a:pPr>
              <a:endParaRPr lang="en-US" sz="1900"/>
            </a:p>
          </p:txBody>
        </p:sp>
      </p:grpSp>
      <p:grpSp>
        <p:nvGrpSpPr>
          <p:cNvPr id="10" name="Group 31"/>
          <p:cNvGrpSpPr>
            <a:grpSpLocks/>
          </p:cNvGrpSpPr>
          <p:nvPr/>
        </p:nvGrpSpPr>
        <p:grpSpPr bwMode="auto">
          <a:xfrm rot="446930">
            <a:off x="6746409" y="3114769"/>
            <a:ext cx="1138237" cy="446087"/>
            <a:chOff x="4952618" y="1715156"/>
            <a:chExt cx="1139237" cy="446540"/>
          </a:xfrm>
        </p:grpSpPr>
        <p:sp>
          <p:nvSpPr>
            <p:cNvPr id="11" name="Left-Right Arrow 10"/>
            <p:cNvSpPr/>
            <p:nvPr/>
          </p:nvSpPr>
          <p:spPr>
            <a:xfrm rot="2534578">
              <a:off x="4952618" y="1715156"/>
              <a:ext cx="1139237" cy="446540"/>
            </a:xfrm>
            <a:prstGeom prst="leftRightArrow">
              <a:avLst>
                <a:gd name="adj1" fmla="val 60000"/>
                <a:gd name="adj2" fmla="val 50000"/>
              </a:avLst>
            </a:prstGeom>
            <a:solidFill>
              <a:schemeClr val="bg1">
                <a:lumMod val="65000"/>
              </a:schemeClr>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sp>
          <p:nvSpPr>
            <p:cNvPr id="12" name="Left-Right Arrow 4"/>
            <p:cNvSpPr/>
            <p:nvPr/>
          </p:nvSpPr>
          <p:spPr>
            <a:xfrm rot="2534578">
              <a:off x="5086085" y="1804146"/>
              <a:ext cx="872303" cy="268559"/>
            </a:xfrm>
            <a:prstGeom prst="rect">
              <a:avLst/>
            </a:prstGeom>
          </p:spPr>
          <p:style>
            <a:lnRef idx="0">
              <a:scrgbClr r="0" g="0" b="0"/>
            </a:lnRef>
            <a:fillRef idx="0">
              <a:scrgbClr r="0" g="0" b="0"/>
            </a:fillRef>
            <a:effectRef idx="0">
              <a:scrgbClr r="0" g="0" b="0"/>
            </a:effectRef>
            <a:fontRef idx="minor">
              <a:schemeClr val="lt1"/>
            </a:fontRef>
          </p:style>
          <p:txBody>
            <a:bodyPr lIns="0" tIns="0" rIns="0" bIns="0" spcCol="1270" anchor="ctr"/>
            <a:lstStyle/>
            <a:p>
              <a:pPr algn="ctr" defTabSz="844550">
                <a:lnSpc>
                  <a:spcPct val="90000"/>
                </a:lnSpc>
                <a:spcAft>
                  <a:spcPct val="35000"/>
                </a:spcAft>
                <a:defRPr/>
              </a:pPr>
              <a:endParaRPr lang="en-US" sz="1900"/>
            </a:p>
          </p:txBody>
        </p:sp>
      </p:grpSp>
      <p:sp>
        <p:nvSpPr>
          <p:cNvPr id="13" name="Minus 12"/>
          <p:cNvSpPr/>
          <p:nvPr/>
        </p:nvSpPr>
        <p:spPr>
          <a:xfrm rot="20759122">
            <a:off x="6824196" y="3146519"/>
            <a:ext cx="909638" cy="360362"/>
          </a:xfrm>
          <a:prstGeom prst="mathMinus">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14" name="Group 35"/>
          <p:cNvGrpSpPr>
            <a:grpSpLocks/>
          </p:cNvGrpSpPr>
          <p:nvPr/>
        </p:nvGrpSpPr>
        <p:grpSpPr bwMode="auto">
          <a:xfrm>
            <a:off x="5425609" y="4194269"/>
            <a:ext cx="1139825" cy="446087"/>
            <a:chOff x="4396299" y="3015143"/>
            <a:chExt cx="1139237" cy="446540"/>
          </a:xfrm>
        </p:grpSpPr>
        <p:sp>
          <p:nvSpPr>
            <p:cNvPr id="15" name="Left-Right Arrow 14"/>
            <p:cNvSpPr/>
            <p:nvPr/>
          </p:nvSpPr>
          <p:spPr>
            <a:xfrm rot="10800011">
              <a:off x="4396299" y="3015143"/>
              <a:ext cx="1139237" cy="446540"/>
            </a:xfrm>
            <a:prstGeom prst="leftRightArrow">
              <a:avLst>
                <a:gd name="adj1" fmla="val 60000"/>
                <a:gd name="adj2" fmla="val 50000"/>
              </a:avLst>
            </a:prstGeom>
            <a:solidFill>
              <a:schemeClr val="bg1">
                <a:lumMod val="65000"/>
              </a:schemeClr>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sp>
          <p:nvSpPr>
            <p:cNvPr id="16" name="Left-Right Arrow 4"/>
            <p:cNvSpPr/>
            <p:nvPr/>
          </p:nvSpPr>
          <p:spPr>
            <a:xfrm rot="21600011">
              <a:off x="4529580" y="3104133"/>
              <a:ext cx="872675" cy="268559"/>
            </a:xfrm>
            <a:prstGeom prst="rect">
              <a:avLst/>
            </a:prstGeom>
          </p:spPr>
          <p:style>
            <a:lnRef idx="0">
              <a:scrgbClr r="0" g="0" b="0"/>
            </a:lnRef>
            <a:fillRef idx="0">
              <a:scrgbClr r="0" g="0" b="0"/>
            </a:fillRef>
            <a:effectRef idx="0">
              <a:scrgbClr r="0" g="0" b="0"/>
            </a:effectRef>
            <a:fontRef idx="minor">
              <a:schemeClr val="lt1"/>
            </a:fontRef>
          </p:style>
          <p:txBody>
            <a:bodyPr lIns="0" tIns="0" rIns="0" bIns="0" spcCol="1270" anchor="ctr"/>
            <a:lstStyle/>
            <a:p>
              <a:pPr algn="ctr" defTabSz="844550">
                <a:lnSpc>
                  <a:spcPct val="90000"/>
                </a:lnSpc>
                <a:spcAft>
                  <a:spcPct val="35000"/>
                </a:spcAft>
                <a:defRPr/>
              </a:pPr>
              <a:endParaRPr lang="en-US" sz="1900"/>
            </a:p>
          </p:txBody>
        </p:sp>
      </p:grpSp>
      <p:sp>
        <p:nvSpPr>
          <p:cNvPr id="17" name="Minus 16"/>
          <p:cNvSpPr/>
          <p:nvPr/>
        </p:nvSpPr>
        <p:spPr>
          <a:xfrm rot="18460017">
            <a:off x="5530384" y="4278406"/>
            <a:ext cx="935037" cy="360363"/>
          </a:xfrm>
          <a:prstGeom prst="mathMinus">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 name="AutoShape 44"/>
          <p:cNvSpPr>
            <a:spLocks noChangeArrowheads="1"/>
          </p:cNvSpPr>
          <p:nvPr/>
        </p:nvSpPr>
        <p:spPr bwMode="auto">
          <a:xfrm flipV="1">
            <a:off x="2545884" y="5562694"/>
            <a:ext cx="647700" cy="647700"/>
          </a:xfrm>
          <a:prstGeom prst="rtTriangle">
            <a:avLst/>
          </a:prstGeom>
          <a:solidFill>
            <a:srgbClr val="EE3424"/>
          </a:solidFill>
          <a:ln w="9525">
            <a:solidFill>
              <a:schemeClr val="tx1"/>
            </a:solidFill>
            <a:miter lim="800000"/>
            <a:headEnd/>
            <a:tailEnd/>
          </a:ln>
        </p:spPr>
        <p:txBody>
          <a:bodyPr wrap="none" anchor="ctr"/>
          <a:lstStyle/>
          <a:p>
            <a:endParaRPr lang="en-US"/>
          </a:p>
        </p:txBody>
      </p:sp>
      <p:sp>
        <p:nvSpPr>
          <p:cNvPr id="19" name="TextBox 40"/>
          <p:cNvSpPr txBox="1">
            <a:spLocks noChangeArrowheads="1"/>
          </p:cNvSpPr>
          <p:nvPr/>
        </p:nvSpPr>
        <p:spPr bwMode="auto">
          <a:xfrm>
            <a:off x="2617321" y="5202331"/>
            <a:ext cx="431800" cy="246063"/>
          </a:xfrm>
          <a:prstGeom prst="rect">
            <a:avLst/>
          </a:prstGeom>
          <a:noFill/>
          <a:ln w="9525">
            <a:noFill/>
            <a:miter lim="800000"/>
            <a:headEnd/>
            <a:tailEnd/>
          </a:ln>
        </p:spPr>
        <p:txBody>
          <a:bodyPr lIns="0" tIns="0" rIns="0" bIns="0">
            <a:spAutoFit/>
          </a:bodyPr>
          <a:lstStyle/>
          <a:p>
            <a:r>
              <a:rPr lang="en-US" sz="1600">
                <a:solidFill>
                  <a:schemeClr val="accent2"/>
                </a:solidFill>
              </a:rPr>
              <a:t>BS1</a:t>
            </a:r>
          </a:p>
        </p:txBody>
      </p:sp>
      <p:sp>
        <p:nvSpPr>
          <p:cNvPr id="20" name="AutoShape 42"/>
          <p:cNvSpPr>
            <a:spLocks noChangeArrowheads="1"/>
          </p:cNvSpPr>
          <p:nvPr/>
        </p:nvSpPr>
        <p:spPr bwMode="auto">
          <a:xfrm flipV="1">
            <a:off x="7586196" y="5562694"/>
            <a:ext cx="647700" cy="647700"/>
          </a:xfrm>
          <a:prstGeom prst="rtTriangle">
            <a:avLst/>
          </a:prstGeom>
          <a:solidFill>
            <a:srgbClr val="78A22F"/>
          </a:solidFill>
          <a:ln w="9525">
            <a:solidFill>
              <a:schemeClr val="tx1"/>
            </a:solidFill>
            <a:miter lim="800000"/>
            <a:headEnd/>
            <a:tailEnd/>
          </a:ln>
        </p:spPr>
        <p:txBody>
          <a:bodyPr wrap="none" anchor="ctr"/>
          <a:lstStyle/>
          <a:p>
            <a:endParaRPr lang="en-US"/>
          </a:p>
        </p:txBody>
      </p:sp>
      <p:sp>
        <p:nvSpPr>
          <p:cNvPr id="21" name="AutoShape 44"/>
          <p:cNvSpPr>
            <a:spLocks noChangeArrowheads="1"/>
          </p:cNvSpPr>
          <p:nvPr/>
        </p:nvSpPr>
        <p:spPr bwMode="auto">
          <a:xfrm flipV="1">
            <a:off x="3338046" y="5562694"/>
            <a:ext cx="647700" cy="647700"/>
          </a:xfrm>
          <a:prstGeom prst="rtTriangle">
            <a:avLst/>
          </a:prstGeom>
          <a:solidFill>
            <a:srgbClr val="D5872B"/>
          </a:solidFill>
          <a:ln w="9525">
            <a:solidFill>
              <a:schemeClr val="tx1"/>
            </a:solidFill>
            <a:miter lim="800000"/>
            <a:headEnd/>
            <a:tailEnd/>
          </a:ln>
        </p:spPr>
        <p:txBody>
          <a:bodyPr wrap="none" anchor="ctr"/>
          <a:lstStyle/>
          <a:p>
            <a:endParaRPr lang="en-US"/>
          </a:p>
        </p:txBody>
      </p:sp>
      <p:sp>
        <p:nvSpPr>
          <p:cNvPr id="22" name="AutoShape 44"/>
          <p:cNvSpPr>
            <a:spLocks noChangeArrowheads="1"/>
          </p:cNvSpPr>
          <p:nvPr/>
        </p:nvSpPr>
        <p:spPr bwMode="auto">
          <a:xfrm flipV="1">
            <a:off x="4633446" y="5562694"/>
            <a:ext cx="647700" cy="647700"/>
          </a:xfrm>
          <a:prstGeom prst="rtTriangle">
            <a:avLst/>
          </a:prstGeom>
          <a:solidFill>
            <a:srgbClr val="D7B012"/>
          </a:solidFill>
          <a:ln w="9525">
            <a:solidFill>
              <a:schemeClr val="tx1"/>
            </a:solidFill>
            <a:miter lim="800000"/>
            <a:headEnd/>
            <a:tailEnd/>
          </a:ln>
        </p:spPr>
        <p:txBody>
          <a:bodyPr wrap="none" anchor="ctr"/>
          <a:lstStyle/>
          <a:p>
            <a:endParaRPr lang="en-US"/>
          </a:p>
        </p:txBody>
      </p:sp>
      <p:sp>
        <p:nvSpPr>
          <p:cNvPr id="23" name="TextBox 15"/>
          <p:cNvSpPr txBox="1">
            <a:spLocks noChangeArrowheads="1"/>
          </p:cNvSpPr>
          <p:nvPr/>
        </p:nvSpPr>
        <p:spPr bwMode="auto">
          <a:xfrm>
            <a:off x="3769846" y="5562694"/>
            <a:ext cx="649288" cy="831850"/>
          </a:xfrm>
          <a:prstGeom prst="rect">
            <a:avLst/>
          </a:prstGeom>
          <a:noFill/>
          <a:ln w="9525">
            <a:noFill/>
            <a:miter lim="800000"/>
            <a:headEnd/>
            <a:tailEnd/>
          </a:ln>
        </p:spPr>
        <p:txBody>
          <a:bodyPr>
            <a:spAutoFit/>
          </a:bodyPr>
          <a:lstStyle/>
          <a:p>
            <a:r>
              <a:rPr lang="en-US" sz="4800"/>
              <a:t>…</a:t>
            </a:r>
          </a:p>
        </p:txBody>
      </p:sp>
      <p:sp>
        <p:nvSpPr>
          <p:cNvPr id="24" name="TextBox 40"/>
          <p:cNvSpPr txBox="1">
            <a:spLocks noChangeArrowheads="1"/>
          </p:cNvSpPr>
          <p:nvPr/>
        </p:nvSpPr>
        <p:spPr bwMode="auto">
          <a:xfrm>
            <a:off x="3409484" y="5202331"/>
            <a:ext cx="431800" cy="246063"/>
          </a:xfrm>
          <a:prstGeom prst="rect">
            <a:avLst/>
          </a:prstGeom>
          <a:noFill/>
          <a:ln w="9525">
            <a:noFill/>
            <a:miter lim="800000"/>
            <a:headEnd/>
            <a:tailEnd/>
          </a:ln>
        </p:spPr>
        <p:txBody>
          <a:bodyPr lIns="0" tIns="0" rIns="0" bIns="0">
            <a:spAutoFit/>
          </a:bodyPr>
          <a:lstStyle/>
          <a:p>
            <a:r>
              <a:rPr lang="en-US" sz="1600">
                <a:solidFill>
                  <a:schemeClr val="accent2"/>
                </a:solidFill>
              </a:rPr>
              <a:t>BS2</a:t>
            </a:r>
          </a:p>
        </p:txBody>
      </p:sp>
      <p:sp>
        <p:nvSpPr>
          <p:cNvPr id="25" name="TextBox 40"/>
          <p:cNvSpPr txBox="1">
            <a:spLocks noChangeArrowheads="1"/>
          </p:cNvSpPr>
          <p:nvPr/>
        </p:nvSpPr>
        <p:spPr bwMode="auto">
          <a:xfrm>
            <a:off x="4706471" y="5202331"/>
            <a:ext cx="431800" cy="246063"/>
          </a:xfrm>
          <a:prstGeom prst="rect">
            <a:avLst/>
          </a:prstGeom>
          <a:noFill/>
          <a:ln w="9525">
            <a:noFill/>
            <a:miter lim="800000"/>
            <a:headEnd/>
            <a:tailEnd/>
          </a:ln>
        </p:spPr>
        <p:txBody>
          <a:bodyPr lIns="0" tIns="0" rIns="0" bIns="0">
            <a:spAutoFit/>
          </a:bodyPr>
          <a:lstStyle/>
          <a:p>
            <a:r>
              <a:rPr lang="en-US" sz="1600">
                <a:solidFill>
                  <a:schemeClr val="accent2"/>
                </a:solidFill>
              </a:rPr>
              <a:t>BS3</a:t>
            </a:r>
          </a:p>
        </p:txBody>
      </p:sp>
      <p:sp>
        <p:nvSpPr>
          <p:cNvPr id="26" name="TextBox 40"/>
          <p:cNvSpPr txBox="1">
            <a:spLocks noChangeArrowheads="1"/>
          </p:cNvSpPr>
          <p:nvPr/>
        </p:nvSpPr>
        <p:spPr bwMode="auto">
          <a:xfrm>
            <a:off x="7441734" y="5202331"/>
            <a:ext cx="936625" cy="246063"/>
          </a:xfrm>
          <a:prstGeom prst="rect">
            <a:avLst/>
          </a:prstGeom>
          <a:noFill/>
          <a:ln w="9525">
            <a:noFill/>
            <a:miter lim="800000"/>
            <a:headEnd/>
            <a:tailEnd/>
          </a:ln>
        </p:spPr>
        <p:txBody>
          <a:bodyPr lIns="0" tIns="0" rIns="0" bIns="0">
            <a:spAutoFit/>
          </a:bodyPr>
          <a:lstStyle/>
          <a:p>
            <a:r>
              <a:rPr lang="en-US" sz="1600">
                <a:solidFill>
                  <a:schemeClr val="accent2"/>
                </a:solidFill>
              </a:rPr>
              <a:t>Real Data</a:t>
            </a:r>
          </a:p>
        </p:txBody>
      </p:sp>
      <p:sp>
        <p:nvSpPr>
          <p:cNvPr id="28" name="TextBox 27">
            <a:extLst>
              <a:ext uri="{FF2B5EF4-FFF2-40B4-BE49-F238E27FC236}">
                <a16:creationId xmlns:a16="http://schemas.microsoft.com/office/drawing/2014/main" id="{D31EA736-DDB0-4A5E-ADFF-69A97C01CDED}"/>
              </a:ext>
            </a:extLst>
          </p:cNvPr>
          <p:cNvSpPr txBox="1"/>
          <p:nvPr/>
        </p:nvSpPr>
        <p:spPr>
          <a:xfrm>
            <a:off x="838200" y="55525"/>
            <a:ext cx="6638738" cy="369332"/>
          </a:xfrm>
          <a:prstGeom prst="rect">
            <a:avLst/>
          </a:prstGeom>
          <a:noFill/>
        </p:spPr>
        <p:txBody>
          <a:bodyPr wrap="square" rtlCol="0">
            <a:spAutoFit/>
          </a:bodyPr>
          <a:lstStyle/>
          <a:p>
            <a:r>
              <a:rPr lang="en-AU">
                <a:solidFill>
                  <a:schemeClr val="bg1"/>
                </a:solidFill>
              </a:rPr>
              <a:t>The bootstrap technique</a:t>
            </a:r>
          </a:p>
        </p:txBody>
      </p:sp>
    </p:spTree>
    <p:extLst>
      <p:ext uri="{BB962C8B-B14F-4D97-AF65-F5344CB8AC3E}">
        <p14:creationId xmlns:p14="http://schemas.microsoft.com/office/powerpoint/2010/main" val="34135006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hangingPunct="1"/>
            <a:r>
              <a:rPr lang="en-GB" dirty="0"/>
              <a:t>Bootstrapped Dataset</a:t>
            </a:r>
            <a:endParaRPr lang="en-US" dirty="0"/>
          </a:p>
        </p:txBody>
      </p:sp>
      <p:sp>
        <p:nvSpPr>
          <p:cNvPr id="3" name="Content Placeholder 2"/>
          <p:cNvSpPr>
            <a:spLocks noGrp="1"/>
          </p:cNvSpPr>
          <p:nvPr>
            <p:ph idx="1"/>
          </p:nvPr>
        </p:nvSpPr>
        <p:spPr>
          <a:xfrm>
            <a:off x="838200" y="3204147"/>
            <a:ext cx="10515600" cy="2789695"/>
          </a:xfrm>
        </p:spPr>
        <p:txBody>
          <a:bodyPr/>
          <a:lstStyle/>
          <a:p>
            <a:pPr eaLnBrk="1" hangingPunct="1"/>
            <a:r>
              <a:rPr lang="en-US" dirty="0"/>
              <a:t>Working backwards from the bootstrapped residuals</a:t>
            </a:r>
          </a:p>
          <a:p>
            <a:pPr eaLnBrk="1" hangingPunct="1">
              <a:buFont typeface="Arial" charset="0"/>
              <a:buNone/>
            </a:pPr>
            <a:r>
              <a:rPr lang="en-GB" dirty="0"/>
              <a:t>	we form a  bootstrap dataset</a:t>
            </a:r>
          </a:p>
          <a:p>
            <a:pPr eaLnBrk="1" hangingPunct="1">
              <a:buFont typeface="Arial" charset="0"/>
              <a:buNone/>
            </a:pPr>
            <a:endParaRPr lang="en-GB" dirty="0"/>
          </a:p>
          <a:p>
            <a:pPr eaLnBrk="1" hangingPunct="1"/>
            <a:endParaRPr lang="en-US" dirty="0"/>
          </a:p>
        </p:txBody>
      </p:sp>
      <p:sp>
        <p:nvSpPr>
          <p:cNvPr id="4" name="Slide Number Placeholder 4"/>
          <p:cNvSpPr>
            <a:spLocks noGrp="1"/>
          </p:cNvSpPr>
          <p:nvPr>
            <p:ph type="sldNum" sz="quarter" idx="12"/>
          </p:nvPr>
        </p:nvSpPr>
        <p:spPr bwMode="auto">
          <a:prstGeom prst="rect">
            <a:avLst/>
          </a:prstGeom>
          <a:ln>
            <a:miter lim="800000"/>
            <a:headEnd/>
            <a:tailEnd/>
          </a:ln>
        </p:spPr>
        <p:txBody>
          <a:bodyPr numCol="1" compatLnSpc="1">
            <a:prstTxWarp prst="textNoShape">
              <a:avLst/>
            </a:prstTxWarp>
          </a:bodyPr>
          <a:lstStyle/>
          <a:p>
            <a:pPr fontAlgn="base">
              <a:spcBef>
                <a:spcPct val="0"/>
              </a:spcBef>
              <a:spcAft>
                <a:spcPct val="0"/>
              </a:spcAft>
              <a:defRPr/>
            </a:pPr>
            <a:fld id="{5FCBB6A0-4E45-4D68-87A8-3383023F9C1B}" type="slidenum">
              <a:rPr lang="en-US" smtClean="0"/>
              <a:pPr fontAlgn="base">
                <a:spcBef>
                  <a:spcPct val="0"/>
                </a:spcBef>
                <a:spcAft>
                  <a:spcPct val="0"/>
                </a:spcAft>
                <a:defRPr/>
              </a:pPr>
              <a:t>34</a:t>
            </a:fld>
            <a:endParaRPr lang="en-US"/>
          </a:p>
        </p:txBody>
      </p:sp>
      <p:pic>
        <p:nvPicPr>
          <p:cNvPr id="5"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134410" y="1557338"/>
            <a:ext cx="2071688" cy="571500"/>
          </a:xfrm>
          <a:prstGeom prst="rect">
            <a:avLst/>
          </a:prstGeom>
          <a:noFill/>
          <a:ln w="9525">
            <a:noFill/>
            <a:miter lim="800000"/>
            <a:headEnd/>
            <a:tailEnd/>
          </a:ln>
        </p:spPr>
      </p:pic>
      <p:grpSp>
        <p:nvGrpSpPr>
          <p:cNvPr id="6" name="Group 85"/>
          <p:cNvGrpSpPr>
            <a:grpSpLocks/>
          </p:cNvGrpSpPr>
          <p:nvPr/>
        </p:nvGrpSpPr>
        <p:grpSpPr bwMode="auto">
          <a:xfrm>
            <a:off x="7411010" y="1857375"/>
            <a:ext cx="612775" cy="900113"/>
            <a:chOff x="2253" y="1412"/>
            <a:chExt cx="386" cy="567"/>
          </a:xfrm>
        </p:grpSpPr>
        <p:grpSp>
          <p:nvGrpSpPr>
            <p:cNvPr id="7" name="Group 40"/>
            <p:cNvGrpSpPr>
              <a:grpSpLocks/>
            </p:cNvGrpSpPr>
            <p:nvPr/>
          </p:nvGrpSpPr>
          <p:grpSpPr bwMode="auto">
            <a:xfrm>
              <a:off x="2253" y="1412"/>
              <a:ext cx="386" cy="567"/>
              <a:chOff x="2253" y="1412"/>
              <a:chExt cx="386" cy="567"/>
            </a:xfrm>
          </p:grpSpPr>
          <p:sp>
            <p:nvSpPr>
              <p:cNvPr id="18" name="AutoShape 12"/>
              <p:cNvSpPr>
                <a:spLocks noChangeArrowheads="1"/>
              </p:cNvSpPr>
              <p:nvPr/>
            </p:nvSpPr>
            <p:spPr bwMode="auto">
              <a:xfrm>
                <a:off x="2253" y="1627"/>
                <a:ext cx="386" cy="352"/>
              </a:xfrm>
              <a:prstGeom prst="bracketPair">
                <a:avLst>
                  <a:gd name="adj" fmla="val 16667"/>
                </a:avLst>
              </a:prstGeom>
              <a:noFill/>
              <a:ln w="9525">
                <a:solidFill>
                  <a:schemeClr val="tx1"/>
                </a:solidFill>
                <a:round/>
                <a:headEnd/>
                <a:tailEnd/>
              </a:ln>
            </p:spPr>
            <p:txBody>
              <a:bodyPr wrap="none" anchor="ctr"/>
              <a:lstStyle/>
              <a:p>
                <a:endParaRPr lang="en-US"/>
              </a:p>
            </p:txBody>
          </p:sp>
          <p:grpSp>
            <p:nvGrpSpPr>
              <p:cNvPr id="19" name="Group 15"/>
              <p:cNvGrpSpPr>
                <a:grpSpLocks/>
              </p:cNvGrpSpPr>
              <p:nvPr/>
            </p:nvGrpSpPr>
            <p:grpSpPr bwMode="auto">
              <a:xfrm>
                <a:off x="2314" y="1412"/>
                <a:ext cx="271" cy="215"/>
                <a:chOff x="3221" y="731"/>
                <a:chExt cx="271" cy="567"/>
              </a:xfrm>
            </p:grpSpPr>
            <p:sp>
              <p:nvSpPr>
                <p:cNvPr id="21" name="AutoShape 13"/>
                <p:cNvSpPr>
                  <a:spLocks/>
                </p:cNvSpPr>
                <p:nvPr/>
              </p:nvSpPr>
              <p:spPr bwMode="auto">
                <a:xfrm>
                  <a:off x="3447" y="731"/>
                  <a:ext cx="45" cy="567"/>
                </a:xfrm>
                <a:prstGeom prst="leftBracket">
                  <a:avLst>
                    <a:gd name="adj" fmla="val 105000"/>
                  </a:avLst>
                </a:prstGeom>
                <a:noFill/>
                <a:ln w="9525">
                  <a:solidFill>
                    <a:schemeClr val="tx1"/>
                  </a:solidFill>
                  <a:round/>
                  <a:headEnd/>
                  <a:tailEnd/>
                </a:ln>
              </p:spPr>
              <p:txBody>
                <a:bodyPr wrap="none" anchor="ctr"/>
                <a:lstStyle/>
                <a:p>
                  <a:endParaRPr lang="en-US"/>
                </a:p>
              </p:txBody>
            </p:sp>
            <p:sp>
              <p:nvSpPr>
                <p:cNvPr id="22" name="AutoShape 14"/>
                <p:cNvSpPr>
                  <a:spLocks/>
                </p:cNvSpPr>
                <p:nvPr/>
              </p:nvSpPr>
              <p:spPr bwMode="auto">
                <a:xfrm flipH="1">
                  <a:off x="3221" y="731"/>
                  <a:ext cx="45" cy="567"/>
                </a:xfrm>
                <a:prstGeom prst="leftBracket">
                  <a:avLst>
                    <a:gd name="adj" fmla="val 105000"/>
                  </a:avLst>
                </a:prstGeom>
                <a:noFill/>
                <a:ln w="9525">
                  <a:solidFill>
                    <a:schemeClr val="tx1"/>
                  </a:solidFill>
                  <a:round/>
                  <a:headEnd/>
                  <a:tailEnd/>
                </a:ln>
              </p:spPr>
              <p:txBody>
                <a:bodyPr wrap="none" anchor="ctr"/>
                <a:lstStyle/>
                <a:p>
                  <a:endParaRPr lang="en-US"/>
                </a:p>
              </p:txBody>
            </p:sp>
          </p:grpSp>
          <p:sp>
            <p:nvSpPr>
              <p:cNvPr id="20" name="Line 16"/>
              <p:cNvSpPr>
                <a:spLocks noChangeShapeType="1"/>
              </p:cNvSpPr>
              <p:nvPr/>
            </p:nvSpPr>
            <p:spPr bwMode="auto">
              <a:xfrm>
                <a:off x="2313" y="1979"/>
                <a:ext cx="272" cy="0"/>
              </a:xfrm>
              <a:prstGeom prst="line">
                <a:avLst/>
              </a:prstGeom>
              <a:noFill/>
              <a:ln w="9525">
                <a:solidFill>
                  <a:schemeClr val="tx1"/>
                </a:solidFill>
                <a:round/>
                <a:headEnd/>
                <a:tailEnd/>
              </a:ln>
            </p:spPr>
            <p:txBody>
              <a:bodyPr/>
              <a:lstStyle/>
              <a:p>
                <a:endParaRPr lang="en-US"/>
              </a:p>
            </p:txBody>
          </p:sp>
        </p:grpSp>
        <p:grpSp>
          <p:nvGrpSpPr>
            <p:cNvPr id="8" name="Group 37"/>
            <p:cNvGrpSpPr>
              <a:grpSpLocks/>
            </p:cNvGrpSpPr>
            <p:nvPr/>
          </p:nvGrpSpPr>
          <p:grpSpPr bwMode="auto">
            <a:xfrm>
              <a:off x="2261" y="1684"/>
              <a:ext cx="369" cy="278"/>
              <a:chOff x="2261" y="1775"/>
              <a:chExt cx="369" cy="278"/>
            </a:xfrm>
          </p:grpSpPr>
          <p:grpSp>
            <p:nvGrpSpPr>
              <p:cNvPr id="9" name="Group 29"/>
              <p:cNvGrpSpPr>
                <a:grpSpLocks/>
              </p:cNvGrpSpPr>
              <p:nvPr/>
            </p:nvGrpSpPr>
            <p:grpSpPr bwMode="auto">
              <a:xfrm>
                <a:off x="2261" y="1785"/>
                <a:ext cx="271" cy="268"/>
                <a:chOff x="2268" y="1722"/>
                <a:chExt cx="317" cy="312"/>
              </a:xfrm>
            </p:grpSpPr>
            <p:sp>
              <p:nvSpPr>
                <p:cNvPr id="11" name="Oval 17"/>
                <p:cNvSpPr>
                  <a:spLocks noChangeArrowheads="1"/>
                </p:cNvSpPr>
                <p:nvPr/>
              </p:nvSpPr>
              <p:spPr bwMode="auto">
                <a:xfrm>
                  <a:off x="2268" y="1751"/>
                  <a:ext cx="91" cy="91"/>
                </a:xfrm>
                <a:prstGeom prst="ellipse">
                  <a:avLst/>
                </a:prstGeom>
                <a:solidFill>
                  <a:srgbClr val="FFCC99"/>
                </a:solidFill>
                <a:ln w="9525">
                  <a:solidFill>
                    <a:schemeClr val="tx1"/>
                  </a:solidFill>
                  <a:round/>
                  <a:headEnd/>
                  <a:tailEnd/>
                </a:ln>
              </p:spPr>
              <p:txBody>
                <a:bodyPr wrap="none" anchor="ctr"/>
                <a:lstStyle/>
                <a:p>
                  <a:endParaRPr lang="en-US"/>
                </a:p>
              </p:txBody>
            </p:sp>
            <p:sp>
              <p:nvSpPr>
                <p:cNvPr id="12" name="Oval 18"/>
                <p:cNvSpPr>
                  <a:spLocks noChangeArrowheads="1"/>
                </p:cNvSpPr>
                <p:nvPr/>
              </p:nvSpPr>
              <p:spPr bwMode="auto">
                <a:xfrm>
                  <a:off x="2381" y="1842"/>
                  <a:ext cx="91" cy="91"/>
                </a:xfrm>
                <a:prstGeom prst="ellipse">
                  <a:avLst/>
                </a:prstGeom>
                <a:solidFill>
                  <a:srgbClr val="FFCC99"/>
                </a:solidFill>
                <a:ln w="9525">
                  <a:solidFill>
                    <a:schemeClr val="tx1"/>
                  </a:solidFill>
                  <a:round/>
                  <a:headEnd/>
                  <a:tailEnd/>
                </a:ln>
              </p:spPr>
              <p:txBody>
                <a:bodyPr wrap="none" anchor="ctr"/>
                <a:lstStyle/>
                <a:p>
                  <a:endParaRPr lang="en-US"/>
                </a:p>
              </p:txBody>
            </p:sp>
            <p:sp>
              <p:nvSpPr>
                <p:cNvPr id="13" name="Oval 19"/>
                <p:cNvSpPr>
                  <a:spLocks noChangeArrowheads="1"/>
                </p:cNvSpPr>
                <p:nvPr/>
              </p:nvSpPr>
              <p:spPr bwMode="auto">
                <a:xfrm>
                  <a:off x="2268" y="1887"/>
                  <a:ext cx="91" cy="91"/>
                </a:xfrm>
                <a:prstGeom prst="ellipse">
                  <a:avLst/>
                </a:prstGeom>
                <a:solidFill>
                  <a:srgbClr val="FFCC99"/>
                </a:solidFill>
                <a:ln w="9525">
                  <a:solidFill>
                    <a:schemeClr val="tx1"/>
                  </a:solidFill>
                  <a:round/>
                  <a:headEnd/>
                  <a:tailEnd/>
                </a:ln>
              </p:spPr>
              <p:txBody>
                <a:bodyPr wrap="none" anchor="ctr"/>
                <a:lstStyle/>
                <a:p>
                  <a:endParaRPr lang="en-US"/>
                </a:p>
              </p:txBody>
            </p:sp>
            <p:sp>
              <p:nvSpPr>
                <p:cNvPr id="14" name="Oval 20"/>
                <p:cNvSpPr>
                  <a:spLocks noChangeArrowheads="1"/>
                </p:cNvSpPr>
                <p:nvPr/>
              </p:nvSpPr>
              <p:spPr bwMode="auto">
                <a:xfrm>
                  <a:off x="2399" y="1722"/>
                  <a:ext cx="91" cy="91"/>
                </a:xfrm>
                <a:prstGeom prst="ellipse">
                  <a:avLst/>
                </a:prstGeom>
                <a:solidFill>
                  <a:srgbClr val="FFCC99"/>
                </a:solidFill>
                <a:ln w="9525">
                  <a:solidFill>
                    <a:schemeClr val="tx1"/>
                  </a:solidFill>
                  <a:round/>
                  <a:headEnd/>
                  <a:tailEnd/>
                </a:ln>
              </p:spPr>
              <p:txBody>
                <a:bodyPr wrap="none" anchor="ctr"/>
                <a:lstStyle/>
                <a:p>
                  <a:endParaRPr lang="en-US"/>
                </a:p>
              </p:txBody>
            </p:sp>
            <p:sp>
              <p:nvSpPr>
                <p:cNvPr id="15" name="Oval 21"/>
                <p:cNvSpPr>
                  <a:spLocks noChangeArrowheads="1"/>
                </p:cNvSpPr>
                <p:nvPr/>
              </p:nvSpPr>
              <p:spPr bwMode="auto">
                <a:xfrm>
                  <a:off x="2494" y="1797"/>
                  <a:ext cx="91" cy="91"/>
                </a:xfrm>
                <a:prstGeom prst="ellipse">
                  <a:avLst/>
                </a:prstGeom>
                <a:solidFill>
                  <a:srgbClr val="FFCC99"/>
                </a:solidFill>
                <a:ln w="9525">
                  <a:solidFill>
                    <a:schemeClr val="tx1"/>
                  </a:solidFill>
                  <a:round/>
                  <a:headEnd/>
                  <a:tailEnd/>
                </a:ln>
              </p:spPr>
              <p:txBody>
                <a:bodyPr wrap="none" anchor="ctr"/>
                <a:lstStyle/>
                <a:p>
                  <a:endParaRPr lang="en-US"/>
                </a:p>
              </p:txBody>
            </p:sp>
            <p:sp>
              <p:nvSpPr>
                <p:cNvPr id="16" name="Oval 22"/>
                <p:cNvSpPr>
                  <a:spLocks noChangeArrowheads="1"/>
                </p:cNvSpPr>
                <p:nvPr/>
              </p:nvSpPr>
              <p:spPr bwMode="auto">
                <a:xfrm>
                  <a:off x="2472" y="1932"/>
                  <a:ext cx="91" cy="91"/>
                </a:xfrm>
                <a:prstGeom prst="ellipse">
                  <a:avLst/>
                </a:prstGeom>
                <a:solidFill>
                  <a:srgbClr val="FFCC99"/>
                </a:solidFill>
                <a:ln w="9525">
                  <a:solidFill>
                    <a:schemeClr val="tx1"/>
                  </a:solidFill>
                  <a:round/>
                  <a:headEnd/>
                  <a:tailEnd/>
                </a:ln>
              </p:spPr>
              <p:txBody>
                <a:bodyPr wrap="none" anchor="ctr"/>
                <a:lstStyle/>
                <a:p>
                  <a:endParaRPr lang="en-US"/>
                </a:p>
              </p:txBody>
            </p:sp>
            <p:sp>
              <p:nvSpPr>
                <p:cNvPr id="17" name="Oval 23"/>
                <p:cNvSpPr>
                  <a:spLocks noChangeArrowheads="1"/>
                </p:cNvSpPr>
                <p:nvPr/>
              </p:nvSpPr>
              <p:spPr bwMode="auto">
                <a:xfrm>
                  <a:off x="2359" y="1943"/>
                  <a:ext cx="91" cy="91"/>
                </a:xfrm>
                <a:prstGeom prst="ellipse">
                  <a:avLst/>
                </a:prstGeom>
                <a:solidFill>
                  <a:srgbClr val="FFCC99"/>
                </a:solidFill>
                <a:ln w="9525">
                  <a:solidFill>
                    <a:schemeClr val="tx1"/>
                  </a:solidFill>
                  <a:round/>
                  <a:headEnd/>
                  <a:tailEnd/>
                </a:ln>
              </p:spPr>
              <p:txBody>
                <a:bodyPr wrap="none" anchor="ctr"/>
                <a:lstStyle/>
                <a:p>
                  <a:endParaRPr lang="en-US"/>
                </a:p>
              </p:txBody>
            </p:sp>
          </p:grpSp>
          <p:sp>
            <p:nvSpPr>
              <p:cNvPr id="10" name="AutoShape 28"/>
              <p:cNvSpPr>
                <a:spLocks noChangeArrowheads="1"/>
              </p:cNvSpPr>
              <p:nvPr/>
            </p:nvSpPr>
            <p:spPr bwMode="auto">
              <a:xfrm rot="2700000">
                <a:off x="2392" y="1764"/>
                <a:ext cx="227" cy="24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0 w 21600"/>
                  <a:gd name="T19" fmla="*/ 3123 h 21600"/>
                  <a:gd name="T20" fmla="*/ 18460 w 21600"/>
                  <a:gd name="T21" fmla="*/ 1847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8190" y="9665"/>
                    </a:moveTo>
                    <a:cubicBezTo>
                      <a:pt x="17630" y="6016"/>
                      <a:pt x="14491" y="3323"/>
                      <a:pt x="10800" y="3323"/>
                    </a:cubicBezTo>
                    <a:cubicBezTo>
                      <a:pt x="8095" y="3322"/>
                      <a:pt x="5601" y="4783"/>
                      <a:pt x="4278" y="7142"/>
                    </a:cubicBezTo>
                    <a:lnTo>
                      <a:pt x="1380" y="5517"/>
                    </a:lnTo>
                    <a:cubicBezTo>
                      <a:pt x="3291" y="2109"/>
                      <a:pt x="6893" y="-1"/>
                      <a:pt x="10800" y="0"/>
                    </a:cubicBezTo>
                    <a:cubicBezTo>
                      <a:pt x="16131" y="0"/>
                      <a:pt x="20665" y="3890"/>
                      <a:pt x="21474" y="9160"/>
                    </a:cubicBezTo>
                    <a:lnTo>
                      <a:pt x="24143" y="8750"/>
                    </a:lnTo>
                    <a:lnTo>
                      <a:pt x="20495" y="13724"/>
                    </a:lnTo>
                    <a:lnTo>
                      <a:pt x="15521" y="10074"/>
                    </a:lnTo>
                    <a:lnTo>
                      <a:pt x="18190" y="9665"/>
                    </a:lnTo>
                    <a:close/>
                  </a:path>
                </a:pathLst>
              </a:custGeom>
              <a:solidFill>
                <a:srgbClr val="CCFF99"/>
              </a:solidFill>
              <a:ln w="9525">
                <a:solidFill>
                  <a:schemeClr val="tx1"/>
                </a:solidFill>
                <a:miter lim="800000"/>
                <a:headEnd/>
                <a:tailEnd/>
              </a:ln>
            </p:spPr>
            <p:txBody>
              <a:bodyPr wrap="none" anchor="ctr"/>
              <a:lstStyle/>
              <a:p>
                <a:endParaRPr lang="en-US"/>
              </a:p>
            </p:txBody>
          </p:sp>
        </p:grpSp>
      </p:grpSp>
      <p:grpSp>
        <p:nvGrpSpPr>
          <p:cNvPr id="23" name="Group 112"/>
          <p:cNvGrpSpPr>
            <a:grpSpLocks/>
          </p:cNvGrpSpPr>
          <p:nvPr/>
        </p:nvGrpSpPr>
        <p:grpSpPr bwMode="auto">
          <a:xfrm>
            <a:off x="6482323" y="1643063"/>
            <a:ext cx="2484437" cy="144462"/>
            <a:chOff x="1859" y="1275"/>
            <a:chExt cx="1180" cy="114"/>
          </a:xfrm>
        </p:grpSpPr>
        <p:sp>
          <p:nvSpPr>
            <p:cNvPr id="24" name="AutoShape 24"/>
            <p:cNvSpPr>
              <a:spLocks noChangeArrowheads="1"/>
            </p:cNvSpPr>
            <p:nvPr/>
          </p:nvSpPr>
          <p:spPr bwMode="auto">
            <a:xfrm>
              <a:off x="1859" y="1298"/>
              <a:ext cx="567" cy="91"/>
            </a:xfrm>
            <a:prstGeom prst="curvedDownArrow">
              <a:avLst>
                <a:gd name="adj1" fmla="val 124615"/>
                <a:gd name="adj2" fmla="val 249231"/>
                <a:gd name="adj3" fmla="val 33333"/>
              </a:avLst>
            </a:prstGeom>
            <a:solidFill>
              <a:schemeClr val="accent1"/>
            </a:solidFill>
            <a:ln w="9525">
              <a:solidFill>
                <a:schemeClr val="tx1"/>
              </a:solidFill>
              <a:miter lim="800000"/>
              <a:headEnd/>
              <a:tailEnd/>
            </a:ln>
          </p:spPr>
          <p:txBody>
            <a:bodyPr wrap="none" anchor="ctr"/>
            <a:lstStyle/>
            <a:p>
              <a:endParaRPr lang="en-US"/>
            </a:p>
          </p:txBody>
        </p:sp>
        <p:sp>
          <p:nvSpPr>
            <p:cNvPr id="25" name="AutoShape 26"/>
            <p:cNvSpPr>
              <a:spLocks noChangeArrowheads="1"/>
            </p:cNvSpPr>
            <p:nvPr/>
          </p:nvSpPr>
          <p:spPr bwMode="auto">
            <a:xfrm>
              <a:off x="2472" y="1275"/>
              <a:ext cx="567" cy="91"/>
            </a:xfrm>
            <a:prstGeom prst="curvedDownArrow">
              <a:avLst>
                <a:gd name="adj1" fmla="val 124615"/>
                <a:gd name="adj2" fmla="val 249231"/>
                <a:gd name="adj3" fmla="val 33333"/>
              </a:avLst>
            </a:prstGeom>
            <a:solidFill>
              <a:schemeClr val="accent1"/>
            </a:solidFill>
            <a:ln w="9525">
              <a:solidFill>
                <a:schemeClr val="tx1"/>
              </a:solidFill>
              <a:miter lim="800000"/>
              <a:headEnd/>
              <a:tailEnd/>
            </a:ln>
          </p:spPr>
          <p:txBody>
            <a:bodyPr wrap="none" anchor="ctr"/>
            <a:lstStyle/>
            <a:p>
              <a:endParaRPr lang="en-US"/>
            </a:p>
          </p:txBody>
        </p:sp>
      </p:grpSp>
      <p:pic>
        <p:nvPicPr>
          <p:cNvPr id="26" name="Picture 37"/>
          <p:cNvPicPr>
            <a:picLocks noChangeAspect="1" noChangeArrowheads="1"/>
          </p:cNvPicPr>
          <p:nvPr/>
        </p:nvPicPr>
        <p:blipFill>
          <a:blip r:embed="rId3" cstate="print"/>
          <a:srcRect/>
          <a:stretch>
            <a:fillRect/>
          </a:stretch>
        </p:blipFill>
        <p:spPr bwMode="auto">
          <a:xfrm>
            <a:off x="8911198" y="1857375"/>
            <a:ext cx="504825" cy="466725"/>
          </a:xfrm>
          <a:prstGeom prst="rect">
            <a:avLst/>
          </a:prstGeom>
          <a:noFill/>
          <a:ln w="9525">
            <a:noFill/>
            <a:miter lim="800000"/>
            <a:headEnd/>
            <a:tailEnd/>
          </a:ln>
        </p:spPr>
      </p:pic>
      <p:sp>
        <p:nvSpPr>
          <p:cNvPr id="27" name="TextBox 13"/>
          <p:cNvSpPr txBox="1">
            <a:spLocks noChangeArrowheads="1"/>
          </p:cNvSpPr>
          <p:nvPr/>
        </p:nvSpPr>
        <p:spPr bwMode="auto">
          <a:xfrm>
            <a:off x="2046848" y="2205038"/>
            <a:ext cx="6215062" cy="738187"/>
          </a:xfrm>
          <a:prstGeom prst="rect">
            <a:avLst/>
          </a:prstGeom>
          <a:noFill/>
          <a:ln w="9525">
            <a:noFill/>
            <a:miter lim="800000"/>
            <a:headEnd/>
            <a:tailEnd/>
          </a:ln>
        </p:spPr>
        <p:txBody>
          <a:bodyPr>
            <a:spAutoFit/>
          </a:bodyPr>
          <a:lstStyle/>
          <a:p>
            <a:pPr algn="ctr"/>
            <a:r>
              <a:rPr lang="en-US" sz="2400"/>
              <a:t>Data = Fit + residual</a:t>
            </a:r>
          </a:p>
          <a:p>
            <a:pPr algn="ctr"/>
            <a:endParaRPr lang="en-US"/>
          </a:p>
        </p:txBody>
      </p:sp>
      <p:pic>
        <p:nvPicPr>
          <p:cNvPr id="28" name="Picture 39"/>
          <p:cNvPicPr>
            <a:picLocks noChangeAspect="1" noChangeArrowheads="1"/>
          </p:cNvPicPr>
          <p:nvPr/>
        </p:nvPicPr>
        <p:blipFill>
          <a:blip r:embed="rId4" cstate="print"/>
          <a:srcRect/>
          <a:stretch>
            <a:fillRect/>
          </a:stretch>
        </p:blipFill>
        <p:spPr bwMode="auto">
          <a:xfrm>
            <a:off x="9512860" y="3284538"/>
            <a:ext cx="1752600" cy="476250"/>
          </a:xfrm>
          <a:prstGeom prst="rect">
            <a:avLst/>
          </a:prstGeom>
          <a:noFill/>
          <a:ln w="9525">
            <a:noFill/>
            <a:miter lim="800000"/>
            <a:headEnd/>
            <a:tailEnd/>
          </a:ln>
        </p:spPr>
      </p:pic>
      <p:pic>
        <p:nvPicPr>
          <p:cNvPr id="29" name="Picture 40"/>
          <p:cNvPicPr>
            <a:picLocks noChangeAspect="1" noChangeArrowheads="1"/>
          </p:cNvPicPr>
          <p:nvPr/>
        </p:nvPicPr>
        <p:blipFill>
          <a:blip r:embed="rId5" cstate="print"/>
          <a:srcRect/>
          <a:stretch>
            <a:fillRect/>
          </a:stretch>
        </p:blipFill>
        <p:spPr bwMode="auto">
          <a:xfrm>
            <a:off x="4782110" y="4365625"/>
            <a:ext cx="2209800" cy="714375"/>
          </a:xfrm>
          <a:prstGeom prst="rect">
            <a:avLst/>
          </a:prstGeom>
          <a:noFill/>
          <a:ln w="9525">
            <a:noFill/>
            <a:miter lim="800000"/>
            <a:headEnd/>
            <a:tailEnd/>
          </a:ln>
        </p:spPr>
      </p:pic>
      <p:sp>
        <p:nvSpPr>
          <p:cNvPr id="30" name="TextBox 14"/>
          <p:cNvSpPr txBox="1">
            <a:spLocks noChangeArrowheads="1"/>
          </p:cNvSpPr>
          <p:nvPr/>
        </p:nvSpPr>
        <p:spPr bwMode="auto">
          <a:xfrm>
            <a:off x="2262748" y="5084763"/>
            <a:ext cx="7429500" cy="461962"/>
          </a:xfrm>
          <a:prstGeom prst="rect">
            <a:avLst/>
          </a:prstGeom>
          <a:noFill/>
          <a:ln w="9525">
            <a:noFill/>
            <a:miter lim="800000"/>
            <a:headEnd/>
            <a:tailEnd/>
          </a:ln>
        </p:spPr>
        <p:txBody>
          <a:bodyPr>
            <a:spAutoFit/>
          </a:bodyPr>
          <a:lstStyle/>
          <a:p>
            <a:pPr algn="ctr"/>
            <a:r>
              <a:rPr lang="en-US" sz="2400"/>
              <a:t>Bootstrap sample = Fit + re-sample residual (scaled)</a:t>
            </a:r>
          </a:p>
        </p:txBody>
      </p:sp>
      <p:sp>
        <p:nvSpPr>
          <p:cNvPr id="31" name="TextBox 30">
            <a:extLst>
              <a:ext uri="{FF2B5EF4-FFF2-40B4-BE49-F238E27FC236}">
                <a16:creationId xmlns:a16="http://schemas.microsoft.com/office/drawing/2014/main" id="{88FE0AD0-E6BF-4A35-828A-387E3A9184D2}"/>
              </a:ext>
            </a:extLst>
          </p:cNvPr>
          <p:cNvSpPr txBox="1"/>
          <p:nvPr/>
        </p:nvSpPr>
        <p:spPr>
          <a:xfrm>
            <a:off x="838200" y="55525"/>
            <a:ext cx="6638738" cy="369332"/>
          </a:xfrm>
          <a:prstGeom prst="rect">
            <a:avLst/>
          </a:prstGeom>
          <a:noFill/>
        </p:spPr>
        <p:txBody>
          <a:bodyPr wrap="square" rtlCol="0">
            <a:spAutoFit/>
          </a:bodyPr>
          <a:lstStyle/>
          <a:p>
            <a:r>
              <a:rPr lang="en-AU">
                <a:solidFill>
                  <a:schemeClr val="bg1"/>
                </a:solidFill>
              </a:rPr>
              <a:t>The bootstrap technique</a:t>
            </a:r>
          </a:p>
        </p:txBody>
      </p:sp>
    </p:spTree>
    <p:extLst>
      <p:ext uri="{BB962C8B-B14F-4D97-AF65-F5344CB8AC3E}">
        <p14:creationId xmlns:p14="http://schemas.microsoft.com/office/powerpoint/2010/main" val="30431817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r>
              <a:rPr lang="en-US"/>
              <a:t>Bootstrap sample for a loss development array</a:t>
            </a:r>
          </a:p>
        </p:txBody>
      </p:sp>
      <p:sp>
        <p:nvSpPr>
          <p:cNvPr id="3" name="Content Placeholder 2"/>
          <p:cNvSpPr>
            <a:spLocks noGrp="1"/>
          </p:cNvSpPr>
          <p:nvPr>
            <p:ph idx="1"/>
          </p:nvPr>
        </p:nvSpPr>
        <p:spPr>
          <a:xfrm>
            <a:off x="2126373" y="1825626"/>
            <a:ext cx="9227426" cy="2550960"/>
          </a:xfrm>
        </p:spPr>
        <p:txBody>
          <a:bodyPr>
            <a:normAutofit fontScale="70000" lnSpcReduction="20000"/>
          </a:bodyPr>
          <a:lstStyle/>
          <a:p>
            <a:pPr eaLnBrk="1" hangingPunct="1">
              <a:buFont typeface="Arial" charset="0"/>
              <a:buNone/>
            </a:pPr>
            <a:r>
              <a:rPr lang="en-US" dirty="0">
                <a:cs typeface="Arial" charset="0"/>
              </a:rPr>
              <a:t>data = fit + residual</a:t>
            </a:r>
          </a:p>
          <a:p>
            <a:pPr eaLnBrk="1" hangingPunct="1">
              <a:buFont typeface="Arial" charset="0"/>
              <a:buNone/>
            </a:pPr>
            <a:endParaRPr lang="en-US" sz="1800" dirty="0">
              <a:cs typeface="Arial" charset="0"/>
            </a:endParaRPr>
          </a:p>
          <a:p>
            <a:pPr eaLnBrk="1" hangingPunct="1">
              <a:buFont typeface="Arial" charset="0"/>
              <a:buNone/>
            </a:pPr>
            <a:r>
              <a:rPr lang="en-US" sz="1800" dirty="0">
                <a:cs typeface="Arial" charset="0"/>
              </a:rPr>
              <a:t>=</a:t>
            </a:r>
          </a:p>
          <a:p>
            <a:pPr eaLnBrk="1" hangingPunct="1">
              <a:buFont typeface="Arial" charset="0"/>
              <a:buNone/>
            </a:pPr>
            <a:endParaRPr lang="en-US" sz="1800" dirty="0">
              <a:cs typeface="Arial" charset="0"/>
            </a:endParaRPr>
          </a:p>
          <a:p>
            <a:pPr eaLnBrk="1" hangingPunct="1">
              <a:buFont typeface="Arial" charset="0"/>
              <a:buNone/>
            </a:pPr>
            <a:endParaRPr lang="en-US" dirty="0">
              <a:cs typeface="Arial" charset="0"/>
            </a:endParaRPr>
          </a:p>
          <a:p>
            <a:pPr eaLnBrk="1" hangingPunct="1">
              <a:buFont typeface="Arial" charset="0"/>
              <a:buNone/>
            </a:pPr>
            <a:endParaRPr lang="en-US" dirty="0">
              <a:cs typeface="Arial" charset="0"/>
            </a:endParaRPr>
          </a:p>
          <a:p>
            <a:pPr eaLnBrk="1" hangingPunct="1">
              <a:buFont typeface="Arial" charset="0"/>
              <a:buNone/>
            </a:pPr>
            <a:r>
              <a:rPr lang="en-US" dirty="0">
                <a:cs typeface="Arial" charset="0"/>
              </a:rPr>
              <a:t>Bootstrap data = fit + resample</a:t>
            </a:r>
          </a:p>
        </p:txBody>
      </p:sp>
      <p:sp>
        <p:nvSpPr>
          <p:cNvPr id="4" name="Slide Number Placeholder 4"/>
          <p:cNvSpPr>
            <a:spLocks noGrp="1"/>
          </p:cNvSpPr>
          <p:nvPr>
            <p:ph type="sldNum" sz="quarter" idx="12"/>
          </p:nvPr>
        </p:nvSpPr>
        <p:spPr bwMode="auto">
          <a:prstGeom prst="rect">
            <a:avLst/>
          </a:prstGeom>
          <a:ln>
            <a:miter lim="800000"/>
            <a:headEnd/>
            <a:tailEnd/>
          </a:ln>
        </p:spPr>
        <p:txBody>
          <a:bodyPr numCol="1" compatLnSpc="1">
            <a:prstTxWarp prst="textNoShape">
              <a:avLst/>
            </a:prstTxWarp>
          </a:bodyPr>
          <a:lstStyle/>
          <a:p>
            <a:pPr fontAlgn="base">
              <a:spcBef>
                <a:spcPct val="0"/>
              </a:spcBef>
              <a:spcAft>
                <a:spcPct val="0"/>
              </a:spcAft>
              <a:defRPr/>
            </a:pPr>
            <a:fld id="{95827AF8-64BD-4B63-BFAC-CF4D34D73C4D}" type="slidenum">
              <a:rPr lang="en-US" smtClean="0"/>
              <a:pPr fontAlgn="base">
                <a:spcBef>
                  <a:spcPct val="0"/>
                </a:spcBef>
                <a:spcAft>
                  <a:spcPct val="0"/>
                </a:spcAft>
                <a:defRPr/>
              </a:pPr>
              <a:t>35</a:t>
            </a:fld>
            <a:endParaRPr lang="en-US"/>
          </a:p>
        </p:txBody>
      </p:sp>
      <p:sp>
        <p:nvSpPr>
          <p:cNvPr id="5" name="AutoShape 4"/>
          <p:cNvSpPr>
            <a:spLocks noChangeArrowheads="1"/>
          </p:cNvSpPr>
          <p:nvPr/>
        </p:nvSpPr>
        <p:spPr bwMode="auto">
          <a:xfrm flipV="1">
            <a:off x="3537783" y="2354100"/>
            <a:ext cx="706396" cy="647700"/>
          </a:xfrm>
          <a:prstGeom prst="rtTriangle">
            <a:avLst/>
          </a:prstGeom>
          <a:solidFill>
            <a:srgbClr val="D5872B"/>
          </a:solidFill>
          <a:ln w="9525">
            <a:solidFill>
              <a:schemeClr val="tx1"/>
            </a:solidFill>
            <a:miter lim="800000"/>
            <a:headEnd/>
            <a:tailEnd/>
          </a:ln>
        </p:spPr>
        <p:txBody>
          <a:bodyPr wrap="none" anchor="ctr"/>
          <a:lstStyle/>
          <a:p>
            <a:endParaRPr lang="en-US"/>
          </a:p>
        </p:txBody>
      </p:sp>
      <p:sp>
        <p:nvSpPr>
          <p:cNvPr id="6" name="AutoShape 5"/>
          <p:cNvSpPr>
            <a:spLocks noChangeArrowheads="1"/>
          </p:cNvSpPr>
          <p:nvPr/>
        </p:nvSpPr>
        <p:spPr bwMode="auto">
          <a:xfrm flipV="1">
            <a:off x="4509333" y="2354100"/>
            <a:ext cx="706396" cy="647700"/>
          </a:xfrm>
          <a:prstGeom prst="rtTriangle">
            <a:avLst/>
          </a:prstGeom>
          <a:solidFill>
            <a:srgbClr val="D7B012"/>
          </a:solidFill>
          <a:ln w="9525">
            <a:solidFill>
              <a:schemeClr val="tx1"/>
            </a:solidFill>
            <a:miter lim="800000"/>
            <a:headEnd/>
            <a:tailEnd/>
          </a:ln>
        </p:spPr>
        <p:txBody>
          <a:bodyPr wrap="none" anchor="ctr"/>
          <a:lstStyle/>
          <a:p>
            <a:endParaRPr lang="en-US"/>
          </a:p>
        </p:txBody>
      </p:sp>
      <p:sp>
        <p:nvSpPr>
          <p:cNvPr id="7" name="AutoShape 6"/>
          <p:cNvSpPr>
            <a:spLocks noChangeArrowheads="1"/>
          </p:cNvSpPr>
          <p:nvPr/>
        </p:nvSpPr>
        <p:spPr bwMode="auto">
          <a:xfrm flipV="1">
            <a:off x="2529721" y="2354100"/>
            <a:ext cx="706396" cy="647700"/>
          </a:xfrm>
          <a:prstGeom prst="rtTriangle">
            <a:avLst/>
          </a:prstGeom>
          <a:solidFill>
            <a:srgbClr val="D53424"/>
          </a:solidFill>
          <a:ln w="9525">
            <a:solidFill>
              <a:schemeClr val="tx1"/>
            </a:solidFill>
            <a:miter lim="800000"/>
            <a:headEnd/>
            <a:tailEnd/>
          </a:ln>
        </p:spPr>
        <p:txBody>
          <a:bodyPr wrap="none" anchor="ctr"/>
          <a:lstStyle/>
          <a:p>
            <a:endParaRPr lang="en-US"/>
          </a:p>
        </p:txBody>
      </p:sp>
      <p:sp>
        <p:nvSpPr>
          <p:cNvPr id="8" name="Text Box 8"/>
          <p:cNvSpPr txBox="1">
            <a:spLocks noChangeArrowheads="1"/>
          </p:cNvSpPr>
          <p:nvPr/>
        </p:nvSpPr>
        <p:spPr bwMode="auto">
          <a:xfrm>
            <a:off x="2529721" y="2317587"/>
            <a:ext cx="431108" cy="457200"/>
          </a:xfrm>
          <a:prstGeom prst="rect">
            <a:avLst/>
          </a:prstGeom>
          <a:noFill/>
          <a:ln w="9525">
            <a:noFill/>
            <a:miter lim="800000"/>
            <a:headEnd/>
            <a:tailEnd/>
          </a:ln>
        </p:spPr>
        <p:txBody>
          <a:bodyPr wrap="square">
            <a:spAutoFit/>
          </a:bodyPr>
          <a:lstStyle/>
          <a:p>
            <a:pPr>
              <a:spcBef>
                <a:spcPct val="50000"/>
              </a:spcBef>
            </a:pPr>
            <a:r>
              <a:rPr lang="en-US" sz="2400"/>
              <a:t>y</a:t>
            </a:r>
          </a:p>
        </p:txBody>
      </p:sp>
      <p:sp>
        <p:nvSpPr>
          <p:cNvPr id="9" name="Text Box 9"/>
          <p:cNvSpPr txBox="1">
            <a:spLocks noChangeArrowheads="1"/>
          </p:cNvSpPr>
          <p:nvPr/>
        </p:nvSpPr>
        <p:spPr bwMode="auto">
          <a:xfrm>
            <a:off x="3537783" y="2317587"/>
            <a:ext cx="431110" cy="457200"/>
          </a:xfrm>
          <a:prstGeom prst="rect">
            <a:avLst/>
          </a:prstGeom>
          <a:noFill/>
          <a:ln w="9525">
            <a:noFill/>
            <a:miter lim="800000"/>
            <a:headEnd/>
            <a:tailEnd/>
          </a:ln>
        </p:spPr>
        <p:txBody>
          <a:bodyPr wrap="square">
            <a:spAutoFit/>
          </a:bodyPr>
          <a:lstStyle/>
          <a:p>
            <a:pPr>
              <a:spcBef>
                <a:spcPct val="50000"/>
              </a:spcBef>
            </a:pPr>
            <a:r>
              <a:rPr lang="en-US" sz="2400">
                <a:cs typeface="Arial" charset="0"/>
              </a:rPr>
              <a:t>ŷ</a:t>
            </a:r>
          </a:p>
        </p:txBody>
      </p:sp>
      <p:sp>
        <p:nvSpPr>
          <p:cNvPr id="10" name="Text Box 10"/>
          <p:cNvSpPr txBox="1">
            <a:spLocks noChangeArrowheads="1"/>
          </p:cNvSpPr>
          <p:nvPr/>
        </p:nvSpPr>
        <p:spPr bwMode="auto">
          <a:xfrm>
            <a:off x="4509333" y="2317587"/>
            <a:ext cx="431110" cy="457200"/>
          </a:xfrm>
          <a:prstGeom prst="rect">
            <a:avLst/>
          </a:prstGeom>
          <a:noFill/>
          <a:ln w="9525">
            <a:noFill/>
            <a:miter lim="800000"/>
            <a:headEnd/>
            <a:tailEnd/>
          </a:ln>
        </p:spPr>
        <p:txBody>
          <a:bodyPr wrap="square">
            <a:spAutoFit/>
          </a:bodyPr>
          <a:lstStyle/>
          <a:p>
            <a:pPr>
              <a:spcBef>
                <a:spcPct val="50000"/>
              </a:spcBef>
            </a:pPr>
            <a:r>
              <a:rPr lang="en-US" sz="2400">
                <a:cs typeface="Arial" charset="0"/>
              </a:rPr>
              <a:t>r</a:t>
            </a:r>
          </a:p>
        </p:txBody>
      </p:sp>
      <p:grpSp>
        <p:nvGrpSpPr>
          <p:cNvPr id="11" name="Group 112"/>
          <p:cNvGrpSpPr>
            <a:grpSpLocks/>
          </p:cNvGrpSpPr>
          <p:nvPr/>
        </p:nvGrpSpPr>
        <p:grpSpPr bwMode="auto">
          <a:xfrm>
            <a:off x="4762346" y="2374201"/>
            <a:ext cx="2709580" cy="144462"/>
            <a:chOff x="1859" y="1275"/>
            <a:chExt cx="1180" cy="114"/>
          </a:xfrm>
        </p:grpSpPr>
        <p:sp>
          <p:nvSpPr>
            <p:cNvPr id="12" name="AutoShape 24"/>
            <p:cNvSpPr>
              <a:spLocks noChangeArrowheads="1"/>
            </p:cNvSpPr>
            <p:nvPr/>
          </p:nvSpPr>
          <p:spPr bwMode="auto">
            <a:xfrm>
              <a:off x="1859" y="1298"/>
              <a:ext cx="567" cy="91"/>
            </a:xfrm>
            <a:prstGeom prst="curvedDownArrow">
              <a:avLst>
                <a:gd name="adj1" fmla="val 124615"/>
                <a:gd name="adj2" fmla="val 249231"/>
                <a:gd name="adj3" fmla="val 33333"/>
              </a:avLst>
            </a:prstGeom>
            <a:solidFill>
              <a:schemeClr val="accent1"/>
            </a:solidFill>
            <a:ln w="9525">
              <a:solidFill>
                <a:schemeClr val="tx1"/>
              </a:solidFill>
              <a:miter lim="800000"/>
              <a:headEnd/>
              <a:tailEnd/>
            </a:ln>
          </p:spPr>
          <p:txBody>
            <a:bodyPr wrap="none" anchor="ctr"/>
            <a:lstStyle/>
            <a:p>
              <a:endParaRPr lang="en-US"/>
            </a:p>
          </p:txBody>
        </p:sp>
        <p:sp>
          <p:nvSpPr>
            <p:cNvPr id="13" name="AutoShape 26"/>
            <p:cNvSpPr>
              <a:spLocks noChangeArrowheads="1"/>
            </p:cNvSpPr>
            <p:nvPr/>
          </p:nvSpPr>
          <p:spPr bwMode="auto">
            <a:xfrm>
              <a:off x="2472" y="1275"/>
              <a:ext cx="567" cy="91"/>
            </a:xfrm>
            <a:prstGeom prst="curvedDownArrow">
              <a:avLst>
                <a:gd name="adj1" fmla="val 124615"/>
                <a:gd name="adj2" fmla="val 249231"/>
                <a:gd name="adj3" fmla="val 33333"/>
              </a:avLst>
            </a:prstGeom>
            <a:solidFill>
              <a:schemeClr val="accent1"/>
            </a:solidFill>
            <a:ln w="9525">
              <a:solidFill>
                <a:schemeClr val="tx1"/>
              </a:solidFill>
              <a:miter lim="800000"/>
              <a:headEnd/>
              <a:tailEnd/>
            </a:ln>
          </p:spPr>
          <p:txBody>
            <a:bodyPr wrap="none" anchor="ctr"/>
            <a:lstStyle/>
            <a:p>
              <a:endParaRPr lang="en-US"/>
            </a:p>
          </p:txBody>
        </p:sp>
      </p:grpSp>
      <p:grpSp>
        <p:nvGrpSpPr>
          <p:cNvPr id="14" name="Group 85"/>
          <p:cNvGrpSpPr>
            <a:grpSpLocks/>
          </p:cNvGrpSpPr>
          <p:nvPr/>
        </p:nvGrpSpPr>
        <p:grpSpPr bwMode="auto">
          <a:xfrm>
            <a:off x="5754715" y="2687408"/>
            <a:ext cx="668306" cy="900113"/>
            <a:chOff x="2253" y="1412"/>
            <a:chExt cx="386" cy="567"/>
          </a:xfrm>
        </p:grpSpPr>
        <p:grpSp>
          <p:nvGrpSpPr>
            <p:cNvPr id="15" name="Group 40"/>
            <p:cNvGrpSpPr>
              <a:grpSpLocks/>
            </p:cNvGrpSpPr>
            <p:nvPr/>
          </p:nvGrpSpPr>
          <p:grpSpPr bwMode="auto">
            <a:xfrm>
              <a:off x="2253" y="1412"/>
              <a:ext cx="386" cy="567"/>
              <a:chOff x="2253" y="1412"/>
              <a:chExt cx="386" cy="567"/>
            </a:xfrm>
          </p:grpSpPr>
          <p:sp>
            <p:nvSpPr>
              <p:cNvPr id="26" name="AutoShape 12"/>
              <p:cNvSpPr>
                <a:spLocks noChangeArrowheads="1"/>
              </p:cNvSpPr>
              <p:nvPr/>
            </p:nvSpPr>
            <p:spPr bwMode="auto">
              <a:xfrm>
                <a:off x="2253" y="1627"/>
                <a:ext cx="386" cy="352"/>
              </a:xfrm>
              <a:prstGeom prst="bracketPair">
                <a:avLst>
                  <a:gd name="adj" fmla="val 16667"/>
                </a:avLst>
              </a:prstGeom>
              <a:noFill/>
              <a:ln w="9525">
                <a:solidFill>
                  <a:schemeClr val="tx1"/>
                </a:solidFill>
                <a:round/>
                <a:headEnd/>
                <a:tailEnd/>
              </a:ln>
            </p:spPr>
            <p:txBody>
              <a:bodyPr wrap="none" anchor="ctr"/>
              <a:lstStyle/>
              <a:p>
                <a:endParaRPr lang="en-US"/>
              </a:p>
            </p:txBody>
          </p:sp>
          <p:grpSp>
            <p:nvGrpSpPr>
              <p:cNvPr id="27" name="Group 15"/>
              <p:cNvGrpSpPr>
                <a:grpSpLocks/>
              </p:cNvGrpSpPr>
              <p:nvPr/>
            </p:nvGrpSpPr>
            <p:grpSpPr bwMode="auto">
              <a:xfrm>
                <a:off x="2314" y="1412"/>
                <a:ext cx="271" cy="215"/>
                <a:chOff x="3221" y="731"/>
                <a:chExt cx="271" cy="567"/>
              </a:xfrm>
            </p:grpSpPr>
            <p:sp>
              <p:nvSpPr>
                <p:cNvPr id="29" name="AutoShape 13"/>
                <p:cNvSpPr>
                  <a:spLocks/>
                </p:cNvSpPr>
                <p:nvPr/>
              </p:nvSpPr>
              <p:spPr bwMode="auto">
                <a:xfrm>
                  <a:off x="3447" y="731"/>
                  <a:ext cx="45" cy="567"/>
                </a:xfrm>
                <a:prstGeom prst="leftBracket">
                  <a:avLst>
                    <a:gd name="adj" fmla="val 105000"/>
                  </a:avLst>
                </a:prstGeom>
                <a:noFill/>
                <a:ln w="9525">
                  <a:solidFill>
                    <a:schemeClr val="tx1"/>
                  </a:solidFill>
                  <a:round/>
                  <a:headEnd/>
                  <a:tailEnd/>
                </a:ln>
              </p:spPr>
              <p:txBody>
                <a:bodyPr wrap="none" anchor="ctr"/>
                <a:lstStyle/>
                <a:p>
                  <a:endParaRPr lang="en-US"/>
                </a:p>
              </p:txBody>
            </p:sp>
            <p:sp>
              <p:nvSpPr>
                <p:cNvPr id="30" name="AutoShape 14"/>
                <p:cNvSpPr>
                  <a:spLocks/>
                </p:cNvSpPr>
                <p:nvPr/>
              </p:nvSpPr>
              <p:spPr bwMode="auto">
                <a:xfrm flipH="1">
                  <a:off x="3221" y="731"/>
                  <a:ext cx="45" cy="567"/>
                </a:xfrm>
                <a:prstGeom prst="leftBracket">
                  <a:avLst>
                    <a:gd name="adj" fmla="val 105000"/>
                  </a:avLst>
                </a:prstGeom>
                <a:noFill/>
                <a:ln w="9525">
                  <a:solidFill>
                    <a:schemeClr val="tx1"/>
                  </a:solidFill>
                  <a:round/>
                  <a:headEnd/>
                  <a:tailEnd/>
                </a:ln>
              </p:spPr>
              <p:txBody>
                <a:bodyPr wrap="none" anchor="ctr"/>
                <a:lstStyle/>
                <a:p>
                  <a:endParaRPr lang="en-US"/>
                </a:p>
              </p:txBody>
            </p:sp>
          </p:grpSp>
          <p:sp>
            <p:nvSpPr>
              <p:cNvPr id="28" name="Line 16"/>
              <p:cNvSpPr>
                <a:spLocks noChangeShapeType="1"/>
              </p:cNvSpPr>
              <p:nvPr/>
            </p:nvSpPr>
            <p:spPr bwMode="auto">
              <a:xfrm>
                <a:off x="2313" y="1979"/>
                <a:ext cx="272" cy="0"/>
              </a:xfrm>
              <a:prstGeom prst="line">
                <a:avLst/>
              </a:prstGeom>
              <a:noFill/>
              <a:ln w="9525">
                <a:solidFill>
                  <a:schemeClr val="tx1"/>
                </a:solidFill>
                <a:round/>
                <a:headEnd/>
                <a:tailEnd/>
              </a:ln>
            </p:spPr>
            <p:txBody>
              <a:bodyPr/>
              <a:lstStyle/>
              <a:p>
                <a:endParaRPr lang="en-US"/>
              </a:p>
            </p:txBody>
          </p:sp>
        </p:grpSp>
        <p:grpSp>
          <p:nvGrpSpPr>
            <p:cNvPr id="16" name="Group 37"/>
            <p:cNvGrpSpPr>
              <a:grpSpLocks/>
            </p:cNvGrpSpPr>
            <p:nvPr/>
          </p:nvGrpSpPr>
          <p:grpSpPr bwMode="auto">
            <a:xfrm>
              <a:off x="2261" y="1684"/>
              <a:ext cx="369" cy="278"/>
              <a:chOff x="2261" y="1775"/>
              <a:chExt cx="369" cy="278"/>
            </a:xfrm>
          </p:grpSpPr>
          <p:grpSp>
            <p:nvGrpSpPr>
              <p:cNvPr id="17" name="Group 29"/>
              <p:cNvGrpSpPr>
                <a:grpSpLocks/>
              </p:cNvGrpSpPr>
              <p:nvPr/>
            </p:nvGrpSpPr>
            <p:grpSpPr bwMode="auto">
              <a:xfrm>
                <a:off x="2261" y="1785"/>
                <a:ext cx="271" cy="268"/>
                <a:chOff x="2268" y="1722"/>
                <a:chExt cx="317" cy="312"/>
              </a:xfrm>
            </p:grpSpPr>
            <p:sp>
              <p:nvSpPr>
                <p:cNvPr id="19" name="Oval 17"/>
                <p:cNvSpPr>
                  <a:spLocks noChangeArrowheads="1"/>
                </p:cNvSpPr>
                <p:nvPr/>
              </p:nvSpPr>
              <p:spPr bwMode="auto">
                <a:xfrm>
                  <a:off x="2268" y="1751"/>
                  <a:ext cx="91" cy="91"/>
                </a:xfrm>
                <a:prstGeom prst="ellipse">
                  <a:avLst/>
                </a:prstGeom>
                <a:solidFill>
                  <a:srgbClr val="D7B012"/>
                </a:solidFill>
                <a:ln w="9525">
                  <a:solidFill>
                    <a:schemeClr val="tx1"/>
                  </a:solidFill>
                  <a:round/>
                  <a:headEnd/>
                  <a:tailEnd/>
                </a:ln>
              </p:spPr>
              <p:txBody>
                <a:bodyPr wrap="none" anchor="ctr"/>
                <a:lstStyle/>
                <a:p>
                  <a:endParaRPr lang="en-US"/>
                </a:p>
              </p:txBody>
            </p:sp>
            <p:sp>
              <p:nvSpPr>
                <p:cNvPr id="20" name="Oval 18"/>
                <p:cNvSpPr>
                  <a:spLocks noChangeArrowheads="1"/>
                </p:cNvSpPr>
                <p:nvPr/>
              </p:nvSpPr>
              <p:spPr bwMode="auto">
                <a:xfrm>
                  <a:off x="2381" y="1842"/>
                  <a:ext cx="91" cy="91"/>
                </a:xfrm>
                <a:prstGeom prst="ellipse">
                  <a:avLst/>
                </a:prstGeom>
                <a:solidFill>
                  <a:srgbClr val="D7B012"/>
                </a:solidFill>
                <a:ln w="9525">
                  <a:solidFill>
                    <a:schemeClr val="tx1"/>
                  </a:solidFill>
                  <a:round/>
                  <a:headEnd/>
                  <a:tailEnd/>
                </a:ln>
              </p:spPr>
              <p:txBody>
                <a:bodyPr wrap="none" anchor="ctr"/>
                <a:lstStyle/>
                <a:p>
                  <a:endParaRPr lang="en-US"/>
                </a:p>
              </p:txBody>
            </p:sp>
            <p:sp>
              <p:nvSpPr>
                <p:cNvPr id="21" name="Oval 19"/>
                <p:cNvSpPr>
                  <a:spLocks noChangeArrowheads="1"/>
                </p:cNvSpPr>
                <p:nvPr/>
              </p:nvSpPr>
              <p:spPr bwMode="auto">
                <a:xfrm>
                  <a:off x="2268" y="1887"/>
                  <a:ext cx="91" cy="91"/>
                </a:xfrm>
                <a:prstGeom prst="ellipse">
                  <a:avLst/>
                </a:prstGeom>
                <a:solidFill>
                  <a:srgbClr val="D7B012"/>
                </a:solidFill>
                <a:ln w="9525">
                  <a:solidFill>
                    <a:schemeClr val="tx1"/>
                  </a:solidFill>
                  <a:round/>
                  <a:headEnd/>
                  <a:tailEnd/>
                </a:ln>
              </p:spPr>
              <p:txBody>
                <a:bodyPr wrap="none" anchor="ctr"/>
                <a:lstStyle/>
                <a:p>
                  <a:endParaRPr lang="en-US"/>
                </a:p>
              </p:txBody>
            </p:sp>
            <p:sp>
              <p:nvSpPr>
                <p:cNvPr id="22" name="Oval 20"/>
                <p:cNvSpPr>
                  <a:spLocks noChangeArrowheads="1"/>
                </p:cNvSpPr>
                <p:nvPr/>
              </p:nvSpPr>
              <p:spPr bwMode="auto">
                <a:xfrm>
                  <a:off x="2399" y="1722"/>
                  <a:ext cx="91" cy="91"/>
                </a:xfrm>
                <a:prstGeom prst="ellipse">
                  <a:avLst/>
                </a:prstGeom>
                <a:solidFill>
                  <a:srgbClr val="D7B012"/>
                </a:solidFill>
                <a:ln w="9525">
                  <a:solidFill>
                    <a:schemeClr val="tx1"/>
                  </a:solidFill>
                  <a:round/>
                  <a:headEnd/>
                  <a:tailEnd/>
                </a:ln>
              </p:spPr>
              <p:txBody>
                <a:bodyPr wrap="none" anchor="ctr"/>
                <a:lstStyle/>
                <a:p>
                  <a:endParaRPr lang="en-US"/>
                </a:p>
              </p:txBody>
            </p:sp>
            <p:sp>
              <p:nvSpPr>
                <p:cNvPr id="23" name="Oval 21"/>
                <p:cNvSpPr>
                  <a:spLocks noChangeArrowheads="1"/>
                </p:cNvSpPr>
                <p:nvPr/>
              </p:nvSpPr>
              <p:spPr bwMode="auto">
                <a:xfrm>
                  <a:off x="2494" y="1797"/>
                  <a:ext cx="91" cy="91"/>
                </a:xfrm>
                <a:prstGeom prst="ellipse">
                  <a:avLst/>
                </a:prstGeom>
                <a:solidFill>
                  <a:srgbClr val="D7B012"/>
                </a:solidFill>
                <a:ln w="9525">
                  <a:solidFill>
                    <a:schemeClr val="tx1"/>
                  </a:solidFill>
                  <a:round/>
                  <a:headEnd/>
                  <a:tailEnd/>
                </a:ln>
              </p:spPr>
              <p:txBody>
                <a:bodyPr wrap="none" anchor="ctr"/>
                <a:lstStyle/>
                <a:p>
                  <a:endParaRPr lang="en-US"/>
                </a:p>
              </p:txBody>
            </p:sp>
            <p:sp>
              <p:nvSpPr>
                <p:cNvPr id="24" name="Oval 22"/>
                <p:cNvSpPr>
                  <a:spLocks noChangeArrowheads="1"/>
                </p:cNvSpPr>
                <p:nvPr/>
              </p:nvSpPr>
              <p:spPr bwMode="auto">
                <a:xfrm>
                  <a:off x="2472" y="1932"/>
                  <a:ext cx="91" cy="91"/>
                </a:xfrm>
                <a:prstGeom prst="ellipse">
                  <a:avLst/>
                </a:prstGeom>
                <a:solidFill>
                  <a:srgbClr val="D7B012"/>
                </a:solidFill>
                <a:ln w="9525">
                  <a:solidFill>
                    <a:schemeClr val="tx1"/>
                  </a:solidFill>
                  <a:round/>
                  <a:headEnd/>
                  <a:tailEnd/>
                </a:ln>
              </p:spPr>
              <p:txBody>
                <a:bodyPr wrap="none" anchor="ctr"/>
                <a:lstStyle/>
                <a:p>
                  <a:endParaRPr lang="en-US"/>
                </a:p>
              </p:txBody>
            </p:sp>
            <p:sp>
              <p:nvSpPr>
                <p:cNvPr id="25" name="Oval 23"/>
                <p:cNvSpPr>
                  <a:spLocks noChangeArrowheads="1"/>
                </p:cNvSpPr>
                <p:nvPr/>
              </p:nvSpPr>
              <p:spPr bwMode="auto">
                <a:xfrm>
                  <a:off x="2359" y="1943"/>
                  <a:ext cx="91" cy="91"/>
                </a:xfrm>
                <a:prstGeom prst="ellipse">
                  <a:avLst/>
                </a:prstGeom>
                <a:solidFill>
                  <a:srgbClr val="D7B012"/>
                </a:solidFill>
                <a:ln w="9525">
                  <a:solidFill>
                    <a:schemeClr val="tx1"/>
                  </a:solidFill>
                  <a:round/>
                  <a:headEnd/>
                  <a:tailEnd/>
                </a:ln>
              </p:spPr>
              <p:txBody>
                <a:bodyPr wrap="none" anchor="ctr"/>
                <a:lstStyle/>
                <a:p>
                  <a:endParaRPr lang="en-US"/>
                </a:p>
              </p:txBody>
            </p:sp>
          </p:grpSp>
          <p:sp>
            <p:nvSpPr>
              <p:cNvPr id="18" name="AutoShape 28"/>
              <p:cNvSpPr>
                <a:spLocks noChangeArrowheads="1"/>
              </p:cNvSpPr>
              <p:nvPr/>
            </p:nvSpPr>
            <p:spPr bwMode="auto">
              <a:xfrm rot="2700000">
                <a:off x="2392" y="1764"/>
                <a:ext cx="227" cy="24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0 w 21600"/>
                  <a:gd name="T19" fmla="*/ 3123 h 21600"/>
                  <a:gd name="T20" fmla="*/ 18460 w 21600"/>
                  <a:gd name="T21" fmla="*/ 1847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8190" y="9665"/>
                    </a:moveTo>
                    <a:cubicBezTo>
                      <a:pt x="17630" y="6016"/>
                      <a:pt x="14491" y="3323"/>
                      <a:pt x="10800" y="3323"/>
                    </a:cubicBezTo>
                    <a:cubicBezTo>
                      <a:pt x="8095" y="3322"/>
                      <a:pt x="5601" y="4783"/>
                      <a:pt x="4278" y="7142"/>
                    </a:cubicBezTo>
                    <a:lnTo>
                      <a:pt x="1380" y="5517"/>
                    </a:lnTo>
                    <a:cubicBezTo>
                      <a:pt x="3291" y="2109"/>
                      <a:pt x="6893" y="-1"/>
                      <a:pt x="10800" y="0"/>
                    </a:cubicBezTo>
                    <a:cubicBezTo>
                      <a:pt x="16131" y="0"/>
                      <a:pt x="20665" y="3890"/>
                      <a:pt x="21474" y="9160"/>
                    </a:cubicBezTo>
                    <a:lnTo>
                      <a:pt x="24143" y="8750"/>
                    </a:lnTo>
                    <a:lnTo>
                      <a:pt x="20495" y="13724"/>
                    </a:lnTo>
                    <a:lnTo>
                      <a:pt x="15521" y="10074"/>
                    </a:lnTo>
                    <a:lnTo>
                      <a:pt x="18190" y="9665"/>
                    </a:lnTo>
                    <a:close/>
                  </a:path>
                </a:pathLst>
              </a:custGeom>
              <a:solidFill>
                <a:srgbClr val="7ECDC3"/>
              </a:solidFill>
              <a:ln w="9525">
                <a:solidFill>
                  <a:schemeClr val="tx1"/>
                </a:solidFill>
                <a:miter lim="800000"/>
                <a:headEnd/>
                <a:tailEnd/>
              </a:ln>
            </p:spPr>
            <p:txBody>
              <a:bodyPr wrap="none" anchor="ctr"/>
              <a:lstStyle/>
              <a:p>
                <a:endParaRPr lang="en-US"/>
              </a:p>
            </p:txBody>
          </p:sp>
        </p:grpSp>
      </p:grpSp>
      <p:sp>
        <p:nvSpPr>
          <p:cNvPr id="31" name="Text Box 34"/>
          <p:cNvSpPr txBox="1">
            <a:spLocks noChangeArrowheads="1"/>
          </p:cNvSpPr>
          <p:nvPr/>
        </p:nvSpPr>
        <p:spPr bwMode="auto">
          <a:xfrm>
            <a:off x="8039170" y="2221294"/>
            <a:ext cx="2629939" cy="1200150"/>
          </a:xfrm>
          <a:prstGeom prst="rect">
            <a:avLst/>
          </a:prstGeom>
          <a:noFill/>
          <a:ln w="9525">
            <a:noFill/>
            <a:miter lim="800000"/>
            <a:headEnd/>
            <a:tailEnd/>
          </a:ln>
        </p:spPr>
        <p:txBody>
          <a:bodyPr wrap="square">
            <a:spAutoFit/>
          </a:bodyPr>
          <a:lstStyle/>
          <a:p>
            <a:pPr>
              <a:spcBef>
                <a:spcPct val="50000"/>
              </a:spcBef>
            </a:pPr>
            <a:r>
              <a:rPr lang="en-US" sz="2400"/>
              <a:t>resample whole array of “Std residuals” </a:t>
            </a:r>
          </a:p>
        </p:txBody>
      </p:sp>
      <p:sp>
        <p:nvSpPr>
          <p:cNvPr id="32" name="AutoShape 42"/>
          <p:cNvSpPr>
            <a:spLocks noChangeArrowheads="1"/>
          </p:cNvSpPr>
          <p:nvPr/>
        </p:nvSpPr>
        <p:spPr bwMode="auto">
          <a:xfrm flipV="1">
            <a:off x="3493568" y="4455985"/>
            <a:ext cx="706396" cy="647700"/>
          </a:xfrm>
          <a:prstGeom prst="rtTriangle">
            <a:avLst/>
          </a:prstGeom>
          <a:solidFill>
            <a:srgbClr val="D5872B"/>
          </a:solidFill>
          <a:ln w="9525">
            <a:solidFill>
              <a:schemeClr val="tx1"/>
            </a:solidFill>
            <a:miter lim="800000"/>
            <a:headEnd/>
            <a:tailEnd/>
          </a:ln>
        </p:spPr>
        <p:txBody>
          <a:bodyPr wrap="none" anchor="ctr"/>
          <a:lstStyle/>
          <a:p>
            <a:endParaRPr lang="en-US"/>
          </a:p>
        </p:txBody>
      </p:sp>
      <p:sp>
        <p:nvSpPr>
          <p:cNvPr id="33" name="AutoShape 43"/>
          <p:cNvSpPr>
            <a:spLocks noChangeArrowheads="1"/>
          </p:cNvSpPr>
          <p:nvPr/>
        </p:nvSpPr>
        <p:spPr bwMode="auto">
          <a:xfrm flipV="1">
            <a:off x="4465118" y="4455985"/>
            <a:ext cx="706396" cy="647700"/>
          </a:xfrm>
          <a:prstGeom prst="rtTriangle">
            <a:avLst/>
          </a:prstGeom>
          <a:solidFill>
            <a:srgbClr val="D7B012"/>
          </a:solidFill>
          <a:ln w="9525">
            <a:solidFill>
              <a:schemeClr val="tx1"/>
            </a:solidFill>
            <a:miter lim="800000"/>
            <a:headEnd/>
            <a:tailEnd/>
          </a:ln>
        </p:spPr>
        <p:txBody>
          <a:bodyPr wrap="none" anchor="ctr"/>
          <a:lstStyle/>
          <a:p>
            <a:endParaRPr lang="en-US"/>
          </a:p>
        </p:txBody>
      </p:sp>
      <p:sp>
        <p:nvSpPr>
          <p:cNvPr id="34" name="AutoShape 44"/>
          <p:cNvSpPr>
            <a:spLocks noChangeArrowheads="1"/>
          </p:cNvSpPr>
          <p:nvPr/>
        </p:nvSpPr>
        <p:spPr bwMode="auto">
          <a:xfrm flipV="1">
            <a:off x="2485506" y="4455985"/>
            <a:ext cx="706396" cy="647700"/>
          </a:xfrm>
          <a:prstGeom prst="rtTriangle">
            <a:avLst/>
          </a:prstGeom>
          <a:solidFill>
            <a:srgbClr val="D53424"/>
          </a:solidFill>
          <a:ln w="9525">
            <a:solidFill>
              <a:schemeClr val="tx1"/>
            </a:solidFill>
            <a:miter lim="800000"/>
            <a:headEnd/>
            <a:tailEnd/>
          </a:ln>
        </p:spPr>
        <p:txBody>
          <a:bodyPr wrap="none" anchor="ctr"/>
          <a:lstStyle/>
          <a:p>
            <a:endParaRPr lang="en-US"/>
          </a:p>
        </p:txBody>
      </p:sp>
      <p:sp>
        <p:nvSpPr>
          <p:cNvPr id="35" name="Text Box 45"/>
          <p:cNvSpPr txBox="1">
            <a:spLocks noChangeArrowheads="1"/>
          </p:cNvSpPr>
          <p:nvPr/>
        </p:nvSpPr>
        <p:spPr bwMode="auto">
          <a:xfrm>
            <a:off x="2485506" y="4419473"/>
            <a:ext cx="509020" cy="457200"/>
          </a:xfrm>
          <a:prstGeom prst="rect">
            <a:avLst/>
          </a:prstGeom>
          <a:noFill/>
          <a:ln w="9525">
            <a:noFill/>
            <a:miter lim="800000"/>
            <a:headEnd/>
            <a:tailEnd/>
          </a:ln>
        </p:spPr>
        <p:txBody>
          <a:bodyPr wrap="square">
            <a:spAutoFit/>
          </a:bodyPr>
          <a:lstStyle/>
          <a:p>
            <a:pPr>
              <a:spcBef>
                <a:spcPct val="50000"/>
              </a:spcBef>
            </a:pPr>
            <a:r>
              <a:rPr lang="en-US" sz="2400" dirty="0"/>
              <a:t>y*</a:t>
            </a:r>
          </a:p>
        </p:txBody>
      </p:sp>
      <p:sp>
        <p:nvSpPr>
          <p:cNvPr id="36" name="Text Box 46"/>
          <p:cNvSpPr txBox="1">
            <a:spLocks noChangeArrowheads="1"/>
          </p:cNvSpPr>
          <p:nvPr/>
        </p:nvSpPr>
        <p:spPr bwMode="auto">
          <a:xfrm>
            <a:off x="3493568" y="4419473"/>
            <a:ext cx="431110" cy="457200"/>
          </a:xfrm>
          <a:prstGeom prst="rect">
            <a:avLst/>
          </a:prstGeom>
          <a:noFill/>
          <a:ln w="9525">
            <a:noFill/>
            <a:miter lim="800000"/>
            <a:headEnd/>
            <a:tailEnd/>
          </a:ln>
        </p:spPr>
        <p:txBody>
          <a:bodyPr wrap="square">
            <a:spAutoFit/>
          </a:bodyPr>
          <a:lstStyle/>
          <a:p>
            <a:pPr>
              <a:spcBef>
                <a:spcPct val="50000"/>
              </a:spcBef>
            </a:pPr>
            <a:r>
              <a:rPr lang="en-US" sz="2400">
                <a:cs typeface="Arial" charset="0"/>
              </a:rPr>
              <a:t>ŷ</a:t>
            </a:r>
          </a:p>
        </p:txBody>
      </p:sp>
      <p:sp>
        <p:nvSpPr>
          <p:cNvPr id="37" name="Text Box 47"/>
          <p:cNvSpPr txBox="1">
            <a:spLocks noChangeArrowheads="1"/>
          </p:cNvSpPr>
          <p:nvPr/>
        </p:nvSpPr>
        <p:spPr bwMode="auto">
          <a:xfrm>
            <a:off x="4465118" y="4419473"/>
            <a:ext cx="470930" cy="457200"/>
          </a:xfrm>
          <a:prstGeom prst="rect">
            <a:avLst/>
          </a:prstGeom>
          <a:noFill/>
          <a:ln w="9525">
            <a:noFill/>
            <a:miter lim="800000"/>
            <a:headEnd/>
            <a:tailEnd/>
          </a:ln>
        </p:spPr>
        <p:txBody>
          <a:bodyPr wrap="square">
            <a:spAutoFit/>
          </a:bodyPr>
          <a:lstStyle/>
          <a:p>
            <a:pPr>
              <a:spcBef>
                <a:spcPct val="50000"/>
              </a:spcBef>
            </a:pPr>
            <a:r>
              <a:rPr lang="en-US" sz="2400">
                <a:cs typeface="Arial" charset="0"/>
              </a:rPr>
              <a:t>r*</a:t>
            </a:r>
          </a:p>
        </p:txBody>
      </p:sp>
      <p:sp>
        <p:nvSpPr>
          <p:cNvPr id="38" name="AutoShape 91"/>
          <p:cNvSpPr>
            <a:spLocks noChangeArrowheads="1"/>
          </p:cNvSpPr>
          <p:nvPr/>
        </p:nvSpPr>
        <p:spPr bwMode="auto">
          <a:xfrm>
            <a:off x="2790117" y="3215618"/>
            <a:ext cx="1963364" cy="144463"/>
          </a:xfrm>
          <a:prstGeom prst="rightArrow">
            <a:avLst>
              <a:gd name="adj1" fmla="val 50000"/>
              <a:gd name="adj2" fmla="val 311537"/>
            </a:avLst>
          </a:prstGeom>
          <a:solidFill>
            <a:srgbClr val="616B9C"/>
          </a:solidFill>
          <a:ln w="9525">
            <a:solidFill>
              <a:schemeClr val="tx1"/>
            </a:solidFill>
            <a:miter lim="800000"/>
            <a:headEnd/>
            <a:tailEnd/>
          </a:ln>
        </p:spPr>
        <p:txBody>
          <a:bodyPr wrap="none" anchor="ctr"/>
          <a:lstStyle/>
          <a:p>
            <a:endParaRPr lang="en-US"/>
          </a:p>
        </p:txBody>
      </p:sp>
      <p:sp>
        <p:nvSpPr>
          <p:cNvPr id="39" name="AutoShape 92"/>
          <p:cNvSpPr>
            <a:spLocks noChangeArrowheads="1"/>
          </p:cNvSpPr>
          <p:nvPr/>
        </p:nvSpPr>
        <p:spPr bwMode="auto">
          <a:xfrm flipH="1">
            <a:off x="2727441" y="5183084"/>
            <a:ext cx="1963364" cy="144463"/>
          </a:xfrm>
          <a:prstGeom prst="rightArrow">
            <a:avLst>
              <a:gd name="adj1" fmla="val 50000"/>
              <a:gd name="adj2" fmla="val 311537"/>
            </a:avLst>
          </a:prstGeom>
          <a:solidFill>
            <a:srgbClr val="616B9C"/>
          </a:solidFill>
          <a:ln w="9525">
            <a:solidFill>
              <a:schemeClr val="tx1"/>
            </a:solidFill>
            <a:miter lim="800000"/>
            <a:headEnd/>
            <a:tailEnd/>
          </a:ln>
        </p:spPr>
        <p:txBody>
          <a:bodyPr wrap="none" anchor="ctr"/>
          <a:lstStyle/>
          <a:p>
            <a:endParaRPr lang="en-US"/>
          </a:p>
        </p:txBody>
      </p:sp>
      <p:grpSp>
        <p:nvGrpSpPr>
          <p:cNvPr id="40" name="Group 99"/>
          <p:cNvGrpSpPr>
            <a:grpSpLocks/>
          </p:cNvGrpSpPr>
          <p:nvPr/>
        </p:nvGrpSpPr>
        <p:grpSpPr bwMode="auto">
          <a:xfrm>
            <a:off x="1675352" y="1875305"/>
            <a:ext cx="393020" cy="323850"/>
            <a:chOff x="4853" y="413"/>
            <a:chExt cx="227" cy="204"/>
          </a:xfrm>
        </p:grpSpPr>
        <p:sp>
          <p:nvSpPr>
            <p:cNvPr id="41" name="Oval 98"/>
            <p:cNvSpPr>
              <a:spLocks noChangeArrowheads="1"/>
            </p:cNvSpPr>
            <p:nvPr/>
          </p:nvSpPr>
          <p:spPr bwMode="auto">
            <a:xfrm>
              <a:off x="4853" y="413"/>
              <a:ext cx="204" cy="204"/>
            </a:xfrm>
            <a:prstGeom prst="ellipse">
              <a:avLst/>
            </a:prstGeom>
            <a:solidFill>
              <a:srgbClr val="7ECDC3"/>
            </a:solidFill>
            <a:ln w="9525">
              <a:solidFill>
                <a:schemeClr val="tx1"/>
              </a:solidFill>
              <a:round/>
              <a:headEnd/>
              <a:tailEnd/>
            </a:ln>
          </p:spPr>
          <p:txBody>
            <a:bodyPr wrap="none" anchor="ctr"/>
            <a:lstStyle/>
            <a:p>
              <a:endParaRPr lang="en-US"/>
            </a:p>
          </p:txBody>
        </p:sp>
        <p:sp>
          <p:nvSpPr>
            <p:cNvPr id="42" name="Text Box 97"/>
            <p:cNvSpPr txBox="1">
              <a:spLocks noChangeArrowheads="1"/>
            </p:cNvSpPr>
            <p:nvPr/>
          </p:nvSpPr>
          <p:spPr bwMode="auto">
            <a:xfrm>
              <a:off x="4898" y="414"/>
              <a:ext cx="182" cy="187"/>
            </a:xfrm>
            <a:prstGeom prst="rect">
              <a:avLst/>
            </a:prstGeom>
            <a:noFill/>
            <a:ln w="9525">
              <a:noFill/>
              <a:miter lim="800000"/>
              <a:headEnd/>
              <a:tailEnd/>
            </a:ln>
          </p:spPr>
          <p:txBody>
            <a:bodyPr lIns="18000" tIns="10800" rIns="18000" bIns="10800">
              <a:spAutoFit/>
            </a:bodyPr>
            <a:lstStyle/>
            <a:p>
              <a:pPr>
                <a:spcBef>
                  <a:spcPct val="50000"/>
                </a:spcBef>
              </a:pPr>
              <a:r>
                <a:rPr lang="en-US"/>
                <a:t>1</a:t>
              </a:r>
            </a:p>
          </p:txBody>
        </p:sp>
      </p:grpSp>
      <p:grpSp>
        <p:nvGrpSpPr>
          <p:cNvPr id="43" name="Group 100"/>
          <p:cNvGrpSpPr>
            <a:grpSpLocks/>
          </p:cNvGrpSpPr>
          <p:nvPr/>
        </p:nvGrpSpPr>
        <p:grpSpPr bwMode="auto">
          <a:xfrm>
            <a:off x="5724117" y="1845983"/>
            <a:ext cx="393019" cy="323850"/>
            <a:chOff x="4853" y="413"/>
            <a:chExt cx="227" cy="204"/>
          </a:xfrm>
        </p:grpSpPr>
        <p:sp>
          <p:nvSpPr>
            <p:cNvPr id="44" name="Oval 101"/>
            <p:cNvSpPr>
              <a:spLocks noChangeArrowheads="1"/>
            </p:cNvSpPr>
            <p:nvPr/>
          </p:nvSpPr>
          <p:spPr bwMode="auto">
            <a:xfrm>
              <a:off x="4853" y="413"/>
              <a:ext cx="204" cy="204"/>
            </a:xfrm>
            <a:prstGeom prst="ellipse">
              <a:avLst/>
            </a:prstGeom>
            <a:solidFill>
              <a:srgbClr val="7ECDC3"/>
            </a:solidFill>
            <a:ln w="9525">
              <a:solidFill>
                <a:schemeClr val="tx1"/>
              </a:solidFill>
              <a:round/>
              <a:headEnd/>
              <a:tailEnd/>
            </a:ln>
          </p:spPr>
          <p:txBody>
            <a:bodyPr wrap="none" anchor="ctr"/>
            <a:lstStyle/>
            <a:p>
              <a:endParaRPr lang="en-US"/>
            </a:p>
          </p:txBody>
        </p:sp>
        <p:sp>
          <p:nvSpPr>
            <p:cNvPr id="45" name="Text Box 102"/>
            <p:cNvSpPr txBox="1">
              <a:spLocks noChangeArrowheads="1"/>
            </p:cNvSpPr>
            <p:nvPr/>
          </p:nvSpPr>
          <p:spPr bwMode="auto">
            <a:xfrm>
              <a:off x="4898" y="414"/>
              <a:ext cx="182" cy="187"/>
            </a:xfrm>
            <a:prstGeom prst="rect">
              <a:avLst/>
            </a:prstGeom>
            <a:noFill/>
            <a:ln w="9525">
              <a:noFill/>
              <a:miter lim="800000"/>
              <a:headEnd/>
              <a:tailEnd/>
            </a:ln>
          </p:spPr>
          <p:txBody>
            <a:bodyPr lIns="18000" tIns="10800" rIns="18000" bIns="10800">
              <a:spAutoFit/>
            </a:bodyPr>
            <a:lstStyle/>
            <a:p>
              <a:pPr>
                <a:spcBef>
                  <a:spcPct val="50000"/>
                </a:spcBef>
              </a:pPr>
              <a:r>
                <a:rPr lang="en-US" dirty="0"/>
                <a:t>2</a:t>
              </a:r>
            </a:p>
          </p:txBody>
        </p:sp>
      </p:grpSp>
      <p:grpSp>
        <p:nvGrpSpPr>
          <p:cNvPr id="46" name="Group 103"/>
          <p:cNvGrpSpPr>
            <a:grpSpLocks/>
          </p:cNvGrpSpPr>
          <p:nvPr/>
        </p:nvGrpSpPr>
        <p:grpSpPr bwMode="auto">
          <a:xfrm>
            <a:off x="1695263" y="3883493"/>
            <a:ext cx="393020" cy="323850"/>
            <a:chOff x="4853" y="413"/>
            <a:chExt cx="227" cy="204"/>
          </a:xfrm>
        </p:grpSpPr>
        <p:sp>
          <p:nvSpPr>
            <p:cNvPr id="47" name="Oval 104"/>
            <p:cNvSpPr>
              <a:spLocks noChangeArrowheads="1"/>
            </p:cNvSpPr>
            <p:nvPr/>
          </p:nvSpPr>
          <p:spPr bwMode="auto">
            <a:xfrm>
              <a:off x="4853" y="413"/>
              <a:ext cx="204" cy="204"/>
            </a:xfrm>
            <a:prstGeom prst="ellipse">
              <a:avLst/>
            </a:prstGeom>
            <a:solidFill>
              <a:srgbClr val="7ECDC3"/>
            </a:solidFill>
            <a:ln w="9525">
              <a:solidFill>
                <a:schemeClr val="tx1"/>
              </a:solidFill>
              <a:round/>
              <a:headEnd/>
              <a:tailEnd/>
            </a:ln>
          </p:spPr>
          <p:txBody>
            <a:bodyPr wrap="none" anchor="ctr"/>
            <a:lstStyle/>
            <a:p>
              <a:endParaRPr lang="en-US"/>
            </a:p>
          </p:txBody>
        </p:sp>
        <p:sp>
          <p:nvSpPr>
            <p:cNvPr id="48" name="Text Box 105"/>
            <p:cNvSpPr txBox="1">
              <a:spLocks noChangeArrowheads="1"/>
            </p:cNvSpPr>
            <p:nvPr/>
          </p:nvSpPr>
          <p:spPr bwMode="auto">
            <a:xfrm>
              <a:off x="4898" y="414"/>
              <a:ext cx="182" cy="187"/>
            </a:xfrm>
            <a:prstGeom prst="rect">
              <a:avLst/>
            </a:prstGeom>
            <a:noFill/>
            <a:ln w="9525">
              <a:noFill/>
              <a:miter lim="800000"/>
              <a:headEnd/>
              <a:tailEnd/>
            </a:ln>
          </p:spPr>
          <p:txBody>
            <a:bodyPr lIns="18000" tIns="10800" rIns="18000" bIns="10800">
              <a:spAutoFit/>
            </a:bodyPr>
            <a:lstStyle/>
            <a:p>
              <a:pPr>
                <a:spcBef>
                  <a:spcPct val="50000"/>
                </a:spcBef>
              </a:pPr>
              <a:r>
                <a:rPr lang="en-US"/>
                <a:t>3</a:t>
              </a:r>
            </a:p>
          </p:txBody>
        </p:sp>
      </p:grpSp>
      <p:sp>
        <p:nvSpPr>
          <p:cNvPr id="49" name="Text Box 114"/>
          <p:cNvSpPr txBox="1">
            <a:spLocks noChangeArrowheads="1"/>
          </p:cNvSpPr>
          <p:nvPr/>
        </p:nvSpPr>
        <p:spPr bwMode="auto">
          <a:xfrm>
            <a:off x="5858597" y="4497523"/>
            <a:ext cx="4790677" cy="1200150"/>
          </a:xfrm>
          <a:prstGeom prst="rect">
            <a:avLst/>
          </a:prstGeom>
          <a:solidFill>
            <a:schemeClr val="bg1"/>
          </a:solidFill>
          <a:ln w="9525">
            <a:solidFill>
              <a:schemeClr val="tx1"/>
            </a:solidFill>
            <a:miter lim="800000"/>
            <a:headEnd/>
            <a:tailEnd/>
          </a:ln>
        </p:spPr>
        <p:txBody>
          <a:bodyPr wrap="square">
            <a:spAutoFit/>
          </a:bodyPr>
          <a:lstStyle/>
          <a:p>
            <a:pPr>
              <a:spcBef>
                <a:spcPct val="50000"/>
              </a:spcBef>
            </a:pPr>
            <a:r>
              <a:rPr lang="en-US" sz="2400" dirty="0"/>
              <a:t>Usually, r’s scaled to constant variance at step (2) then rescaled at step (3)  </a:t>
            </a:r>
          </a:p>
        </p:txBody>
      </p:sp>
      <p:sp>
        <p:nvSpPr>
          <p:cNvPr id="50" name="AutoShape 43"/>
          <p:cNvSpPr>
            <a:spLocks noChangeArrowheads="1"/>
          </p:cNvSpPr>
          <p:nvPr/>
        </p:nvSpPr>
        <p:spPr bwMode="auto">
          <a:xfrm flipV="1">
            <a:off x="7126394" y="2647623"/>
            <a:ext cx="701202" cy="642937"/>
          </a:xfrm>
          <a:prstGeom prst="rtTriangle">
            <a:avLst/>
          </a:prstGeom>
          <a:solidFill>
            <a:srgbClr val="D7B012"/>
          </a:solidFill>
          <a:ln w="9525">
            <a:solidFill>
              <a:schemeClr val="tx1"/>
            </a:solidFill>
            <a:miter lim="800000"/>
            <a:headEnd/>
            <a:tailEnd/>
          </a:ln>
        </p:spPr>
        <p:txBody>
          <a:bodyPr wrap="none" anchor="ctr"/>
          <a:lstStyle/>
          <a:p>
            <a:pPr>
              <a:spcBef>
                <a:spcPct val="50000"/>
              </a:spcBef>
            </a:pPr>
            <a:endParaRPr lang="en-US">
              <a:cs typeface="Arial" charset="0"/>
            </a:endParaRPr>
          </a:p>
        </p:txBody>
      </p:sp>
      <p:sp>
        <p:nvSpPr>
          <p:cNvPr id="51" name="Text Box 47"/>
          <p:cNvSpPr txBox="1">
            <a:spLocks noChangeArrowheads="1"/>
          </p:cNvSpPr>
          <p:nvPr/>
        </p:nvSpPr>
        <p:spPr bwMode="auto">
          <a:xfrm>
            <a:off x="7126394" y="2647624"/>
            <a:ext cx="545379" cy="461962"/>
          </a:xfrm>
          <a:prstGeom prst="rect">
            <a:avLst/>
          </a:prstGeom>
          <a:noFill/>
          <a:ln w="9525">
            <a:noFill/>
            <a:miter lim="800000"/>
            <a:headEnd/>
            <a:tailEnd/>
          </a:ln>
        </p:spPr>
        <p:txBody>
          <a:bodyPr wrap="square">
            <a:spAutoFit/>
          </a:bodyPr>
          <a:lstStyle/>
          <a:p>
            <a:pPr>
              <a:spcBef>
                <a:spcPct val="50000"/>
              </a:spcBef>
            </a:pPr>
            <a:r>
              <a:rPr lang="en-US" sz="2400" dirty="0">
                <a:cs typeface="Arial" charset="0"/>
              </a:rPr>
              <a:t>r*</a:t>
            </a:r>
          </a:p>
        </p:txBody>
      </p:sp>
      <p:sp>
        <p:nvSpPr>
          <p:cNvPr id="52" name="TextBox 51">
            <a:extLst>
              <a:ext uri="{FF2B5EF4-FFF2-40B4-BE49-F238E27FC236}">
                <a16:creationId xmlns:a16="http://schemas.microsoft.com/office/drawing/2014/main" id="{B222F4C5-FD2D-48CC-B801-080E360A7626}"/>
              </a:ext>
            </a:extLst>
          </p:cNvPr>
          <p:cNvSpPr txBox="1"/>
          <p:nvPr/>
        </p:nvSpPr>
        <p:spPr>
          <a:xfrm>
            <a:off x="838200" y="55525"/>
            <a:ext cx="6638738" cy="369332"/>
          </a:xfrm>
          <a:prstGeom prst="rect">
            <a:avLst/>
          </a:prstGeom>
          <a:noFill/>
        </p:spPr>
        <p:txBody>
          <a:bodyPr wrap="square" rtlCol="0">
            <a:spAutoFit/>
          </a:bodyPr>
          <a:lstStyle/>
          <a:p>
            <a:r>
              <a:rPr lang="en-AU">
                <a:solidFill>
                  <a:schemeClr val="bg1"/>
                </a:solidFill>
              </a:rPr>
              <a:t>The bootstrap technique</a:t>
            </a:r>
          </a:p>
        </p:txBody>
      </p:sp>
    </p:spTree>
    <p:extLst>
      <p:ext uri="{BB962C8B-B14F-4D97-AF65-F5344CB8AC3E}">
        <p14:creationId xmlns:p14="http://schemas.microsoft.com/office/powerpoint/2010/main" val="38355676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br>
              <a:rPr lang="en-AU"/>
            </a:br>
            <a:r>
              <a:rPr lang="en-AU"/>
              <a:t>Mack </a:t>
            </a:r>
            <a:r>
              <a:rPr lang="en-AU" dirty="0"/>
              <a:t>and the bootstrap (Dataset ABC)</a:t>
            </a:r>
            <a:br>
              <a:rPr lang="en-AU" dirty="0"/>
            </a:br>
            <a:endParaRPr lang="en-AU" dirty="0"/>
          </a:p>
        </p:txBody>
      </p:sp>
      <p:sp>
        <p:nvSpPr>
          <p:cNvPr id="3" name="Content Placeholder 2"/>
          <p:cNvSpPr>
            <a:spLocks noGrp="1"/>
          </p:cNvSpPr>
          <p:nvPr>
            <p:ph idx="1"/>
          </p:nvPr>
        </p:nvSpPr>
        <p:spPr>
          <a:xfrm>
            <a:off x="838200" y="1878475"/>
            <a:ext cx="3571875" cy="4168217"/>
          </a:xfrm>
        </p:spPr>
        <p:txBody>
          <a:bodyPr>
            <a:normAutofit fontScale="92500"/>
          </a:bodyPr>
          <a:lstStyle/>
          <a:p>
            <a:pPr marL="0" indent="0">
              <a:lnSpc>
                <a:spcPct val="120000"/>
              </a:lnSpc>
              <a:buNone/>
            </a:pPr>
            <a:r>
              <a:rPr lang="en-AU" dirty="0"/>
              <a:t>Mack fitted to </a:t>
            </a:r>
            <a:r>
              <a:rPr lang="en-AU"/>
              <a:t>the real data (bottom-right) contains structure </a:t>
            </a:r>
            <a:r>
              <a:rPr lang="en-AU" dirty="0"/>
              <a:t>by calendar year </a:t>
            </a:r>
          </a:p>
          <a:p>
            <a:pPr marL="0" indent="0">
              <a:lnSpc>
                <a:spcPct val="120000"/>
              </a:lnSpc>
              <a:buFont typeface="Arial" charset="0"/>
              <a:buNone/>
            </a:pPr>
            <a:r>
              <a:rPr lang="en-AU" b="1"/>
              <a:t>Bootstrap samples from </a:t>
            </a:r>
            <a:r>
              <a:rPr lang="en-AU" b="1" dirty="0"/>
              <a:t>the </a:t>
            </a:r>
            <a:r>
              <a:rPr lang="en-AU" b="1"/>
              <a:t>Mack method lose </a:t>
            </a:r>
            <a:r>
              <a:rPr lang="en-AU" b="1" dirty="0"/>
              <a:t>this structure </a:t>
            </a:r>
            <a:r>
              <a:rPr lang="en-AU" b="1"/>
              <a:t>as it has </a:t>
            </a:r>
            <a:r>
              <a:rPr lang="en-AU" b="1" dirty="0"/>
              <a:t>been randomized!</a:t>
            </a:r>
          </a:p>
        </p:txBody>
      </p:sp>
      <p:sp>
        <p:nvSpPr>
          <p:cNvPr id="4" name="Slide Number Placeholder 3"/>
          <p:cNvSpPr>
            <a:spLocks noGrp="1"/>
          </p:cNvSpPr>
          <p:nvPr>
            <p:ph type="sldNum" sz="quarter" idx="12"/>
          </p:nvPr>
        </p:nvSpPr>
        <p:spPr>
          <a:prstGeom prst="rect">
            <a:avLst/>
          </a:prstGeom>
        </p:spPr>
        <p:txBody>
          <a:bodyPr/>
          <a:lstStyle/>
          <a:p>
            <a:pPr>
              <a:defRPr/>
            </a:pPr>
            <a:fld id="{BA96A19D-C39D-439E-BFA0-A9BDF5993017}" type="slidenum">
              <a:rPr lang="en-US" smtClean="0"/>
              <a:pPr>
                <a:defRPr/>
              </a:pPr>
              <a:t>36</a:t>
            </a:fld>
            <a:endParaRPr lang="en-US"/>
          </a:p>
        </p:txBody>
      </p:sp>
      <p:pic>
        <p:nvPicPr>
          <p:cNvPr id="5" name="Picture 2"/>
          <p:cNvPicPr>
            <a:picLocks noChangeArrowheads="1"/>
          </p:cNvPicPr>
          <p:nvPr/>
        </p:nvPicPr>
        <p:blipFill>
          <a:blip r:embed="rId2" cstate="print"/>
          <a:srcRect/>
          <a:stretch>
            <a:fillRect/>
          </a:stretch>
        </p:blipFill>
        <p:spPr bwMode="auto">
          <a:xfrm>
            <a:off x="4514696" y="1858122"/>
            <a:ext cx="3475285" cy="2073275"/>
          </a:xfrm>
          <a:prstGeom prst="rect">
            <a:avLst/>
          </a:prstGeom>
          <a:noFill/>
          <a:ln w="9525">
            <a:noFill/>
            <a:miter lim="800000"/>
            <a:headEnd/>
            <a:tailEnd/>
          </a:ln>
        </p:spPr>
      </p:pic>
      <p:pic>
        <p:nvPicPr>
          <p:cNvPr id="6" name="Picture 3"/>
          <p:cNvPicPr>
            <a:picLocks noChangeAspect="1" noChangeArrowheads="1"/>
          </p:cNvPicPr>
          <p:nvPr/>
        </p:nvPicPr>
        <p:blipFill>
          <a:blip r:embed="rId3" cstate="print"/>
          <a:srcRect/>
          <a:stretch>
            <a:fillRect/>
          </a:stretch>
        </p:blipFill>
        <p:spPr bwMode="auto">
          <a:xfrm>
            <a:off x="7989981" y="1858121"/>
            <a:ext cx="3475285" cy="2073275"/>
          </a:xfrm>
          <a:prstGeom prst="rect">
            <a:avLst/>
          </a:prstGeom>
          <a:noFill/>
          <a:ln w="9525">
            <a:noFill/>
            <a:miter lim="800000"/>
            <a:headEnd/>
            <a:tailEnd/>
          </a:ln>
        </p:spPr>
      </p:pic>
      <p:pic>
        <p:nvPicPr>
          <p:cNvPr id="7" name="Picture 4"/>
          <p:cNvPicPr>
            <a:picLocks noChangeArrowheads="1"/>
          </p:cNvPicPr>
          <p:nvPr/>
        </p:nvPicPr>
        <p:blipFill>
          <a:blip r:embed="rId4" cstate="print"/>
          <a:srcRect/>
          <a:stretch>
            <a:fillRect/>
          </a:stretch>
        </p:blipFill>
        <p:spPr bwMode="auto">
          <a:xfrm>
            <a:off x="4514695" y="3944096"/>
            <a:ext cx="3475285" cy="2073275"/>
          </a:xfrm>
          <a:prstGeom prst="rect">
            <a:avLst/>
          </a:prstGeom>
          <a:noFill/>
          <a:ln w="9525">
            <a:noFill/>
            <a:miter lim="800000"/>
            <a:headEnd/>
            <a:tailEnd/>
          </a:ln>
        </p:spPr>
      </p:pic>
      <p:pic>
        <p:nvPicPr>
          <p:cNvPr id="8" name="Picture 5"/>
          <p:cNvPicPr>
            <a:picLocks noChangeArrowheads="1"/>
          </p:cNvPicPr>
          <p:nvPr/>
        </p:nvPicPr>
        <p:blipFill>
          <a:blip r:embed="rId5" cstate="print"/>
          <a:srcRect/>
          <a:stretch>
            <a:fillRect/>
          </a:stretch>
        </p:blipFill>
        <p:spPr bwMode="auto">
          <a:xfrm>
            <a:off x="7989035" y="3931396"/>
            <a:ext cx="3477178" cy="2073275"/>
          </a:xfrm>
          <a:prstGeom prst="rect">
            <a:avLst/>
          </a:prstGeom>
          <a:noFill/>
          <a:ln w="9525">
            <a:noFill/>
            <a:miter lim="800000"/>
            <a:headEnd/>
            <a:tailEnd/>
          </a:ln>
        </p:spPr>
      </p:pic>
      <p:sp>
        <p:nvSpPr>
          <p:cNvPr id="9" name="TextBox 9"/>
          <p:cNvSpPr txBox="1">
            <a:spLocks noChangeArrowheads="1"/>
          </p:cNvSpPr>
          <p:nvPr/>
        </p:nvSpPr>
        <p:spPr bwMode="auto">
          <a:xfrm>
            <a:off x="7945552" y="4521947"/>
            <a:ext cx="1203274" cy="369888"/>
          </a:xfrm>
          <a:prstGeom prst="rect">
            <a:avLst/>
          </a:prstGeom>
          <a:noFill/>
          <a:ln w="9525">
            <a:noFill/>
            <a:miter lim="800000"/>
            <a:headEnd/>
            <a:tailEnd/>
          </a:ln>
        </p:spPr>
        <p:txBody>
          <a:bodyPr wrap="square">
            <a:spAutoFit/>
          </a:bodyPr>
          <a:lstStyle/>
          <a:p>
            <a:r>
              <a:rPr lang="en-AU" b="1"/>
              <a:t>Data</a:t>
            </a:r>
          </a:p>
        </p:txBody>
      </p:sp>
      <p:sp>
        <p:nvSpPr>
          <p:cNvPr id="10" name="TextBox 9">
            <a:extLst>
              <a:ext uri="{FF2B5EF4-FFF2-40B4-BE49-F238E27FC236}">
                <a16:creationId xmlns:a16="http://schemas.microsoft.com/office/drawing/2014/main" id="{02537907-AE1C-4A5D-BA1E-3A2546854C55}"/>
              </a:ext>
            </a:extLst>
          </p:cNvPr>
          <p:cNvSpPr txBox="1"/>
          <p:nvPr/>
        </p:nvSpPr>
        <p:spPr>
          <a:xfrm>
            <a:off x="838200" y="55525"/>
            <a:ext cx="6638738" cy="369332"/>
          </a:xfrm>
          <a:prstGeom prst="rect">
            <a:avLst/>
          </a:prstGeom>
          <a:noFill/>
        </p:spPr>
        <p:txBody>
          <a:bodyPr wrap="square" rtlCol="0">
            <a:spAutoFit/>
          </a:bodyPr>
          <a:lstStyle/>
          <a:p>
            <a:r>
              <a:rPr lang="en-AU">
                <a:solidFill>
                  <a:schemeClr val="bg1"/>
                </a:solidFill>
              </a:rPr>
              <a:t>The bootstrap technique</a:t>
            </a:r>
          </a:p>
        </p:txBody>
      </p:sp>
    </p:spTree>
    <p:extLst>
      <p:ext uri="{BB962C8B-B14F-4D97-AF65-F5344CB8AC3E}">
        <p14:creationId xmlns:p14="http://schemas.microsoft.com/office/powerpoint/2010/main" val="233420692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nSpc>
                <a:spcPct val="110000"/>
              </a:lnSpc>
            </a:pPr>
            <a:r>
              <a:rPr lang="en-AU" sz="2400" dirty="0"/>
              <a:t>Mack bootstrap sample versus bootstrap samples from the identified PTF model (ABC data)</a:t>
            </a:r>
          </a:p>
        </p:txBody>
      </p:sp>
      <p:sp>
        <p:nvSpPr>
          <p:cNvPr id="3" name="Content Placeholder 2"/>
          <p:cNvSpPr>
            <a:spLocks noGrp="1"/>
          </p:cNvSpPr>
          <p:nvPr>
            <p:ph idx="1"/>
          </p:nvPr>
        </p:nvSpPr>
        <p:spPr>
          <a:xfrm>
            <a:off x="838200" y="1879879"/>
            <a:ext cx="4581525" cy="4168217"/>
          </a:xfrm>
        </p:spPr>
        <p:txBody>
          <a:bodyPr>
            <a:normAutofit fontScale="62500" lnSpcReduction="20000"/>
          </a:bodyPr>
          <a:lstStyle/>
          <a:p>
            <a:pPr marL="0" indent="0">
              <a:lnSpc>
                <a:spcPct val="130000"/>
              </a:lnSpc>
              <a:buFont typeface="Arial" charset="0"/>
              <a:buNone/>
            </a:pPr>
            <a:r>
              <a:rPr lang="en-AU" b="1" u="sng" dirty="0"/>
              <a:t>Fitting all development and accident year trends to find what is remaining in the calendar years</a:t>
            </a:r>
          </a:p>
          <a:p>
            <a:pPr marL="0" indent="0">
              <a:lnSpc>
                <a:spcPct val="130000"/>
              </a:lnSpc>
              <a:buFont typeface="Arial" charset="0"/>
              <a:buNone/>
            </a:pPr>
            <a:r>
              <a:rPr lang="en-AU" dirty="0"/>
              <a:t>applied to four datasets:</a:t>
            </a:r>
          </a:p>
          <a:p>
            <a:pPr>
              <a:lnSpc>
                <a:spcPct val="130000"/>
              </a:lnSpc>
            </a:pPr>
            <a:r>
              <a:rPr lang="en-AU" dirty="0"/>
              <a:t>Real, </a:t>
            </a:r>
          </a:p>
          <a:p>
            <a:pPr>
              <a:lnSpc>
                <a:spcPct val="130000"/>
              </a:lnSpc>
            </a:pPr>
            <a:r>
              <a:rPr lang="en-AU" dirty="0"/>
              <a:t>a Mack bootstrap sample, and</a:t>
            </a:r>
          </a:p>
          <a:p>
            <a:pPr>
              <a:lnSpc>
                <a:spcPct val="130000"/>
              </a:lnSpc>
            </a:pPr>
            <a:r>
              <a:rPr lang="en-AU" dirty="0"/>
              <a:t>two bootstrap samples from the identified PTF model?</a:t>
            </a:r>
          </a:p>
          <a:p>
            <a:pPr>
              <a:lnSpc>
                <a:spcPct val="130000"/>
              </a:lnSpc>
              <a:buFont typeface="Arial" charset="0"/>
              <a:buNone/>
            </a:pPr>
            <a:r>
              <a:rPr lang="en-AU" dirty="0"/>
              <a:t> 	</a:t>
            </a:r>
          </a:p>
          <a:p>
            <a:pPr marL="0" indent="0">
              <a:lnSpc>
                <a:spcPct val="130000"/>
              </a:lnSpc>
              <a:buFont typeface="Arial" charset="0"/>
              <a:buNone/>
            </a:pPr>
            <a:r>
              <a:rPr lang="en-AU" dirty="0"/>
              <a:t>No prize for guessing the odd man out</a:t>
            </a:r>
            <a:r>
              <a:rPr lang="en-US" dirty="0"/>
              <a:t>!</a:t>
            </a:r>
            <a:endParaRPr lang="en-AU" dirty="0"/>
          </a:p>
          <a:p>
            <a:pPr>
              <a:lnSpc>
                <a:spcPct val="130000"/>
              </a:lnSpc>
              <a:buFont typeface="Arial" charset="0"/>
              <a:buNone/>
            </a:pPr>
            <a:endParaRPr lang="en-AU" dirty="0"/>
          </a:p>
        </p:txBody>
      </p:sp>
      <p:sp>
        <p:nvSpPr>
          <p:cNvPr id="4" name="Slide Number Placeholder 3"/>
          <p:cNvSpPr>
            <a:spLocks noGrp="1"/>
          </p:cNvSpPr>
          <p:nvPr>
            <p:ph type="sldNum" sz="quarter" idx="12"/>
          </p:nvPr>
        </p:nvSpPr>
        <p:spPr>
          <a:prstGeom prst="rect">
            <a:avLst/>
          </a:prstGeom>
        </p:spPr>
        <p:txBody>
          <a:bodyPr/>
          <a:lstStyle/>
          <a:p>
            <a:pPr>
              <a:defRPr/>
            </a:pPr>
            <a:fld id="{07D3D164-2B2B-48C4-BC0E-C3596BC64A87}" type="slidenum">
              <a:rPr lang="en-US" smtClean="0"/>
              <a:pPr>
                <a:defRPr/>
              </a:pPr>
              <a:t>37</a:t>
            </a:fld>
            <a:endParaRPr lang="en-US"/>
          </a:p>
        </p:txBody>
      </p:sp>
      <p:pic>
        <p:nvPicPr>
          <p:cNvPr id="5" name="Picture 2"/>
          <p:cNvPicPr>
            <a:picLocks noChangeArrowheads="1"/>
          </p:cNvPicPr>
          <p:nvPr/>
        </p:nvPicPr>
        <p:blipFill>
          <a:blip r:embed="rId2" cstate="print"/>
          <a:srcRect/>
          <a:stretch>
            <a:fillRect/>
          </a:stretch>
        </p:blipFill>
        <p:spPr bwMode="auto">
          <a:xfrm>
            <a:off x="5306989" y="1879879"/>
            <a:ext cx="3148974" cy="2074862"/>
          </a:xfrm>
          <a:prstGeom prst="rect">
            <a:avLst/>
          </a:prstGeom>
          <a:noFill/>
          <a:ln w="9525">
            <a:noFill/>
            <a:miter lim="800000"/>
            <a:headEnd/>
            <a:tailEnd/>
          </a:ln>
        </p:spPr>
      </p:pic>
      <p:pic>
        <p:nvPicPr>
          <p:cNvPr id="6" name="Picture 3"/>
          <p:cNvPicPr>
            <a:picLocks noChangeArrowheads="1"/>
          </p:cNvPicPr>
          <p:nvPr/>
        </p:nvPicPr>
        <p:blipFill>
          <a:blip r:embed="rId3" cstate="print"/>
          <a:srcRect/>
          <a:stretch>
            <a:fillRect/>
          </a:stretch>
        </p:blipFill>
        <p:spPr bwMode="auto">
          <a:xfrm>
            <a:off x="8455963" y="3961091"/>
            <a:ext cx="3150690" cy="2073275"/>
          </a:xfrm>
          <a:prstGeom prst="rect">
            <a:avLst/>
          </a:prstGeom>
          <a:noFill/>
          <a:ln w="9525">
            <a:noFill/>
            <a:miter lim="800000"/>
            <a:headEnd/>
            <a:tailEnd/>
          </a:ln>
        </p:spPr>
      </p:pic>
      <p:pic>
        <p:nvPicPr>
          <p:cNvPr id="7" name="Picture 5"/>
          <p:cNvPicPr>
            <a:picLocks noChangeArrowheads="1"/>
          </p:cNvPicPr>
          <p:nvPr/>
        </p:nvPicPr>
        <p:blipFill>
          <a:blip r:embed="rId4" cstate="print"/>
          <a:srcRect/>
          <a:stretch>
            <a:fillRect/>
          </a:stretch>
        </p:blipFill>
        <p:spPr bwMode="auto">
          <a:xfrm>
            <a:off x="8455963" y="1854479"/>
            <a:ext cx="3150690" cy="2073275"/>
          </a:xfrm>
          <a:prstGeom prst="rect">
            <a:avLst/>
          </a:prstGeom>
          <a:noFill/>
          <a:ln w="9525">
            <a:noFill/>
            <a:miter lim="800000"/>
            <a:headEnd/>
            <a:tailEnd/>
          </a:ln>
        </p:spPr>
      </p:pic>
      <p:pic>
        <p:nvPicPr>
          <p:cNvPr id="8" name="Picture 6"/>
          <p:cNvPicPr>
            <a:picLocks noChangeArrowheads="1"/>
          </p:cNvPicPr>
          <p:nvPr/>
        </p:nvPicPr>
        <p:blipFill>
          <a:blip r:embed="rId5" cstate="print"/>
          <a:srcRect/>
          <a:stretch>
            <a:fillRect/>
          </a:stretch>
        </p:blipFill>
        <p:spPr bwMode="auto">
          <a:xfrm>
            <a:off x="5306989" y="3961091"/>
            <a:ext cx="3148974" cy="2073275"/>
          </a:xfrm>
          <a:prstGeom prst="rect">
            <a:avLst/>
          </a:prstGeom>
          <a:noFill/>
          <a:ln w="9525">
            <a:noFill/>
            <a:miter lim="800000"/>
            <a:headEnd/>
            <a:tailEnd/>
          </a:ln>
        </p:spPr>
      </p:pic>
      <p:sp>
        <p:nvSpPr>
          <p:cNvPr id="9" name="TextBox 8">
            <a:extLst>
              <a:ext uri="{FF2B5EF4-FFF2-40B4-BE49-F238E27FC236}">
                <a16:creationId xmlns:a16="http://schemas.microsoft.com/office/drawing/2014/main" id="{CB911845-42D0-4DEE-96D7-EBAA7DB5246E}"/>
              </a:ext>
            </a:extLst>
          </p:cNvPr>
          <p:cNvSpPr txBox="1"/>
          <p:nvPr/>
        </p:nvSpPr>
        <p:spPr>
          <a:xfrm>
            <a:off x="838200" y="55525"/>
            <a:ext cx="6638738" cy="369332"/>
          </a:xfrm>
          <a:prstGeom prst="rect">
            <a:avLst/>
          </a:prstGeom>
          <a:noFill/>
        </p:spPr>
        <p:txBody>
          <a:bodyPr wrap="square" rtlCol="0">
            <a:spAutoFit/>
          </a:bodyPr>
          <a:lstStyle/>
          <a:p>
            <a:r>
              <a:rPr lang="en-AU">
                <a:solidFill>
                  <a:schemeClr val="bg1"/>
                </a:solidFill>
              </a:rPr>
              <a:t>The bootstrap technique</a:t>
            </a:r>
          </a:p>
        </p:txBody>
      </p:sp>
    </p:spTree>
    <p:extLst>
      <p:ext uri="{BB962C8B-B14F-4D97-AF65-F5344CB8AC3E}">
        <p14:creationId xmlns:p14="http://schemas.microsoft.com/office/powerpoint/2010/main" val="241566113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Autofit/>
          </a:bodyPr>
          <a:lstStyle/>
          <a:p>
            <a:pPr>
              <a:lnSpc>
                <a:spcPct val="110000"/>
              </a:lnSpc>
            </a:pPr>
            <a:r>
              <a:rPr lang="en-AU" sz="2200" dirty="0"/>
              <a:t>Residuals of fitting the model with a single parameter in </a:t>
            </a:r>
            <a:r>
              <a:rPr lang="en-AU" sz="2200"/>
              <a:t>each direction for </a:t>
            </a:r>
            <a:r>
              <a:rPr lang="en-AU" sz="2200" dirty="0"/>
              <a:t>three datasets: real and two BSs from the identified optimal PTF model</a:t>
            </a:r>
          </a:p>
        </p:txBody>
      </p:sp>
      <p:sp>
        <p:nvSpPr>
          <p:cNvPr id="5" name="Content Placeholder 2"/>
          <p:cNvSpPr>
            <a:spLocks noGrp="1"/>
          </p:cNvSpPr>
          <p:nvPr>
            <p:ph idx="1"/>
          </p:nvPr>
        </p:nvSpPr>
        <p:spPr>
          <a:xfrm>
            <a:off x="838200" y="1463117"/>
            <a:ext cx="10515600" cy="4530726"/>
          </a:xfrm>
        </p:spPr>
        <p:txBody>
          <a:bodyPr>
            <a:normAutofit/>
          </a:bodyPr>
          <a:lstStyle/>
          <a:p>
            <a:pPr marL="0" indent="0">
              <a:buNone/>
            </a:pPr>
            <a:r>
              <a:rPr lang="en-AU" sz="2000" dirty="0"/>
              <a:t>Which display is the real data? Impossible to tell!</a:t>
            </a:r>
          </a:p>
        </p:txBody>
      </p:sp>
      <p:sp>
        <p:nvSpPr>
          <p:cNvPr id="6" name="Slide Number Placeholder 3"/>
          <p:cNvSpPr>
            <a:spLocks noGrp="1"/>
          </p:cNvSpPr>
          <p:nvPr>
            <p:ph type="sldNum" sz="quarter" idx="12"/>
          </p:nvPr>
        </p:nvSpPr>
        <p:spPr/>
        <p:txBody>
          <a:bodyPr/>
          <a:lstStyle/>
          <a:p>
            <a:fld id="{B7E0EE71-321B-4B14-AEB7-91C70333DB8B}" type="slidenum">
              <a:rPr lang="en-US" smtClean="0"/>
              <a:pPr/>
              <a:t>38</a:t>
            </a:fld>
            <a:endParaRPr lang="en-US"/>
          </a:p>
        </p:txBody>
      </p:sp>
      <p:sp>
        <p:nvSpPr>
          <p:cNvPr id="8" name="TextBox 7">
            <a:extLst>
              <a:ext uri="{FF2B5EF4-FFF2-40B4-BE49-F238E27FC236}">
                <a16:creationId xmlns:a16="http://schemas.microsoft.com/office/drawing/2014/main" id="{10687C05-9CBE-4B02-AE9B-03BB7AF6A75D}"/>
              </a:ext>
            </a:extLst>
          </p:cNvPr>
          <p:cNvSpPr txBox="1"/>
          <p:nvPr/>
        </p:nvSpPr>
        <p:spPr>
          <a:xfrm>
            <a:off x="838200" y="55525"/>
            <a:ext cx="6638738" cy="369332"/>
          </a:xfrm>
          <a:prstGeom prst="rect">
            <a:avLst/>
          </a:prstGeom>
          <a:noFill/>
        </p:spPr>
        <p:txBody>
          <a:bodyPr wrap="square" rtlCol="0">
            <a:spAutoFit/>
          </a:bodyPr>
          <a:lstStyle/>
          <a:p>
            <a:r>
              <a:rPr lang="en-AU">
                <a:solidFill>
                  <a:schemeClr val="bg1"/>
                </a:solidFill>
              </a:rPr>
              <a:t>The bootstrap technique</a:t>
            </a:r>
          </a:p>
        </p:txBody>
      </p:sp>
      <p:pic>
        <p:nvPicPr>
          <p:cNvPr id="2" name="Picture 1">
            <a:extLst>
              <a:ext uri="{FF2B5EF4-FFF2-40B4-BE49-F238E27FC236}">
                <a16:creationId xmlns:a16="http://schemas.microsoft.com/office/drawing/2014/main" id="{ABEB285F-9660-491E-8270-3840E468E81B}"/>
              </a:ext>
            </a:extLst>
          </p:cNvPr>
          <p:cNvPicPr>
            <a:picLocks noChangeAspect="1"/>
          </p:cNvPicPr>
          <p:nvPr/>
        </p:nvPicPr>
        <p:blipFill>
          <a:blip r:embed="rId2"/>
          <a:stretch>
            <a:fillRect/>
          </a:stretch>
        </p:blipFill>
        <p:spPr>
          <a:xfrm>
            <a:off x="1378331" y="2050741"/>
            <a:ext cx="9435337" cy="4492101"/>
          </a:xfrm>
          <a:prstGeom prst="rect">
            <a:avLst/>
          </a:prstGeom>
        </p:spPr>
      </p:pic>
    </p:spTree>
    <p:extLst>
      <p:ext uri="{BB962C8B-B14F-4D97-AF65-F5344CB8AC3E}">
        <p14:creationId xmlns:p14="http://schemas.microsoft.com/office/powerpoint/2010/main" val="412974945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4"/>
          <p:cNvSpPr>
            <a:spLocks noGrp="1"/>
          </p:cNvSpPr>
          <p:nvPr>
            <p:ph type="title"/>
          </p:nvPr>
        </p:nvSpPr>
        <p:spPr>
          <a:xfrm>
            <a:off x="1406371" y="820271"/>
            <a:ext cx="10515600" cy="784853"/>
          </a:xfrm>
        </p:spPr>
        <p:txBody>
          <a:bodyPr/>
          <a:lstStyle/>
          <a:p>
            <a:pPr algn="ctr"/>
            <a:r>
              <a:rPr lang="en-AU" dirty="0">
                <a:solidFill>
                  <a:schemeClr val="accent1"/>
                </a:solidFill>
              </a:rPr>
              <a:t>Summary: Part Two</a:t>
            </a:r>
            <a:endParaRPr lang="en-GB" dirty="0">
              <a:solidFill>
                <a:schemeClr val="accent1"/>
              </a:solidFill>
            </a:endParaRPr>
          </a:p>
        </p:txBody>
      </p:sp>
      <p:sp>
        <p:nvSpPr>
          <p:cNvPr id="8" name="Content Placeholder 7">
            <a:extLst>
              <a:ext uri="{FF2B5EF4-FFF2-40B4-BE49-F238E27FC236}">
                <a16:creationId xmlns:a16="http://schemas.microsoft.com/office/drawing/2014/main" id="{9D828120-B455-41DF-A29F-FC79B9AFDC9B}"/>
              </a:ext>
            </a:extLst>
          </p:cNvPr>
          <p:cNvSpPr>
            <a:spLocks noGrp="1"/>
          </p:cNvSpPr>
          <p:nvPr>
            <p:ph idx="1"/>
          </p:nvPr>
        </p:nvSpPr>
        <p:spPr/>
        <p:txBody>
          <a:bodyPr/>
          <a:lstStyle/>
          <a:p>
            <a:pPr marL="0" indent="0" algn="ctr">
              <a:buNone/>
            </a:pPr>
            <a:r>
              <a:rPr lang="en-AU" dirty="0">
                <a:solidFill>
                  <a:srgbClr val="113458"/>
                </a:solidFill>
                <a:latin typeface="Calibri" panose="020F0502020204030204" pitchFamily="34" charset="0"/>
              </a:rPr>
              <a:t>IFRS 17</a:t>
            </a:r>
          </a:p>
          <a:p>
            <a:pPr marL="457200" indent="-457200"/>
            <a:r>
              <a:rPr lang="en-AU" dirty="0">
                <a:solidFill>
                  <a:srgbClr val="113458"/>
                </a:solidFill>
                <a:latin typeface="Calibri" panose="020F0502020204030204" pitchFamily="34" charset="0"/>
              </a:rPr>
              <a:t>Cash flows</a:t>
            </a:r>
          </a:p>
          <a:p>
            <a:pPr marL="457200" indent="-457200"/>
            <a:r>
              <a:rPr lang="en-AU" dirty="0">
                <a:solidFill>
                  <a:srgbClr val="113458"/>
                </a:solidFill>
                <a:latin typeface="Calibri" panose="020F0502020204030204" pitchFamily="34" charset="0"/>
              </a:rPr>
              <a:t>Risk Margins</a:t>
            </a:r>
          </a:p>
          <a:p>
            <a:pPr marL="457200" indent="-457200"/>
            <a:r>
              <a:rPr lang="en-AU" dirty="0">
                <a:solidFill>
                  <a:srgbClr val="113458"/>
                </a:solidFill>
                <a:latin typeface="Calibri" panose="020F0502020204030204" pitchFamily="34" charset="0"/>
              </a:rPr>
              <a:t>Auditable Future assumptions</a:t>
            </a:r>
          </a:p>
          <a:p>
            <a:pPr marL="457200" indent="-457200"/>
            <a:r>
              <a:rPr lang="en-AU" dirty="0">
                <a:solidFill>
                  <a:srgbClr val="113458"/>
                </a:solidFill>
                <a:latin typeface="Calibri" panose="020F0502020204030204" pitchFamily="34" charset="0"/>
              </a:rPr>
              <a:t>Onerous vs non-onerous vs potentially onerous</a:t>
            </a:r>
          </a:p>
          <a:p>
            <a:pPr marL="457200" indent="-457200"/>
            <a:r>
              <a:rPr lang="en-AU" dirty="0">
                <a:solidFill>
                  <a:srgbClr val="113458"/>
                </a:solidFill>
                <a:latin typeface="Calibri" panose="020F0502020204030204" pitchFamily="34" charset="0"/>
              </a:rPr>
              <a:t>Earned vs unearned</a:t>
            </a:r>
          </a:p>
        </p:txBody>
      </p:sp>
      <p:sp>
        <p:nvSpPr>
          <p:cNvPr id="4" name="Slide Number Placeholder 3">
            <a:extLst>
              <a:ext uri="{FF2B5EF4-FFF2-40B4-BE49-F238E27FC236}">
                <a16:creationId xmlns:a16="http://schemas.microsoft.com/office/drawing/2014/main" id="{A9B67C13-964B-4348-B630-27D9147C7341}"/>
              </a:ext>
            </a:extLst>
          </p:cNvPr>
          <p:cNvSpPr>
            <a:spLocks noGrp="1"/>
          </p:cNvSpPr>
          <p:nvPr>
            <p:ph type="sldNum" sz="quarter" idx="12"/>
          </p:nvPr>
        </p:nvSpPr>
        <p:spPr/>
        <p:txBody>
          <a:bodyPr/>
          <a:lstStyle/>
          <a:p>
            <a:fld id="{C7ACDD62-8CD5-47D4-8C3E-0C8675E64E7F}" type="slidenum">
              <a:rPr lang="en-AU" smtClean="0"/>
              <a:pPr/>
              <a:t>39</a:t>
            </a:fld>
            <a:endParaRPr lang="en-AU"/>
          </a:p>
        </p:txBody>
      </p:sp>
      <p:sp>
        <p:nvSpPr>
          <p:cNvPr id="3" name="Subtitle 5"/>
          <p:cNvSpPr txBox="1">
            <a:spLocks/>
          </p:cNvSpPr>
          <p:nvPr/>
        </p:nvSpPr>
        <p:spPr>
          <a:xfrm>
            <a:off x="1732148" y="2108121"/>
            <a:ext cx="8447276" cy="392960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endParaRPr lang="en-AU" sz="2000">
              <a:solidFill>
                <a:srgbClr val="113458"/>
              </a:solidFill>
              <a:latin typeface="Calibri" panose="020F0502020204030204" pitchFamily="34" charset="0"/>
            </a:endParaRPr>
          </a:p>
        </p:txBody>
      </p:sp>
    </p:spTree>
    <p:extLst>
      <p:ext uri="{BB962C8B-B14F-4D97-AF65-F5344CB8AC3E}">
        <p14:creationId xmlns:p14="http://schemas.microsoft.com/office/powerpoint/2010/main" val="6885447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a:t>What makes a good model?</a:t>
            </a:r>
            <a:br>
              <a:rPr lang="en-AU" b="1"/>
            </a:br>
            <a:r>
              <a:rPr lang="en-AU" b="1"/>
              <a:t>	</a:t>
            </a:r>
            <a:r>
              <a:rPr lang="en-AU" sz="3600" b="1"/>
              <a:t>Good </a:t>
            </a:r>
            <a:r>
              <a:rPr lang="en-AU" sz="3600" b="1" dirty="0"/>
              <a:t>models are reversible</a:t>
            </a:r>
            <a:endParaRPr lang="en-AU" sz="4000" b="1" dirty="0"/>
          </a:p>
        </p:txBody>
      </p:sp>
      <p:sp>
        <p:nvSpPr>
          <p:cNvPr id="3" name="Content Placeholder 2"/>
          <p:cNvSpPr>
            <a:spLocks noGrp="1"/>
          </p:cNvSpPr>
          <p:nvPr>
            <p:ph idx="1"/>
          </p:nvPr>
        </p:nvSpPr>
        <p:spPr/>
        <p:txBody>
          <a:bodyPr>
            <a:normAutofit fontScale="77500" lnSpcReduction="20000"/>
          </a:bodyPr>
          <a:lstStyle/>
          <a:p>
            <a:pPr>
              <a:lnSpc>
                <a:spcPct val="130000"/>
              </a:lnSpc>
            </a:pPr>
            <a:r>
              <a:rPr lang="en-AU" dirty="0"/>
              <a:t>A stochastic model, or more generally any model that takes account of the statistical variability in the data should be reversible, in the sense that the model can be used to generate simulated data with the same statistical properties as the original data</a:t>
            </a:r>
          </a:p>
          <a:p>
            <a:pPr>
              <a:lnSpc>
                <a:spcPct val="130000"/>
              </a:lnSpc>
            </a:pPr>
            <a:r>
              <a:rPr lang="en-AU" dirty="0"/>
              <a:t>The bootstrap method is a natural choice for simulation from any stochastic model</a:t>
            </a:r>
          </a:p>
          <a:p>
            <a:pPr>
              <a:lnSpc>
                <a:spcPct val="130000"/>
              </a:lnSpc>
            </a:pPr>
            <a:r>
              <a:rPr lang="en-AU" dirty="0"/>
              <a:t>A probabilistic model for which probability distributions are central to the model structure also affords a direct route to simulation</a:t>
            </a:r>
          </a:p>
          <a:p>
            <a:pPr>
              <a:lnSpc>
                <a:spcPct val="130000"/>
              </a:lnSpc>
            </a:pPr>
            <a:r>
              <a:rPr lang="en-AU" dirty="0"/>
              <a:t>In either case, the goal is that real and simulated data should be indistinguishable, from an EDA point of view</a:t>
            </a:r>
          </a:p>
        </p:txBody>
      </p:sp>
      <p:sp>
        <p:nvSpPr>
          <p:cNvPr id="4" name="Slide Number Placeholder 3">
            <a:extLst>
              <a:ext uri="{FF2B5EF4-FFF2-40B4-BE49-F238E27FC236}">
                <a16:creationId xmlns:a16="http://schemas.microsoft.com/office/drawing/2014/main" id="{055C7154-15D0-4D4D-BD46-D73F96E1C2A2}"/>
              </a:ext>
            </a:extLst>
          </p:cNvPr>
          <p:cNvSpPr>
            <a:spLocks noGrp="1"/>
          </p:cNvSpPr>
          <p:nvPr>
            <p:ph type="sldNum" sz="quarter" idx="12"/>
          </p:nvPr>
        </p:nvSpPr>
        <p:spPr/>
        <p:txBody>
          <a:bodyPr/>
          <a:lstStyle/>
          <a:p>
            <a:fld id="{C7ACDD62-8CD5-47D4-8C3E-0C8675E64E7F}" type="slidenum">
              <a:rPr lang="en-AU" smtClean="0"/>
              <a:pPr/>
              <a:t>4</a:t>
            </a:fld>
            <a:endParaRPr lang="en-AU"/>
          </a:p>
        </p:txBody>
      </p:sp>
      <p:sp>
        <p:nvSpPr>
          <p:cNvPr id="8" name="TextBox 7">
            <a:extLst>
              <a:ext uri="{FF2B5EF4-FFF2-40B4-BE49-F238E27FC236}">
                <a16:creationId xmlns:a16="http://schemas.microsoft.com/office/drawing/2014/main" id="{6AF4BC16-2326-41FF-AD75-47AC48C9A431}"/>
              </a:ext>
            </a:extLst>
          </p:cNvPr>
          <p:cNvSpPr txBox="1"/>
          <p:nvPr/>
        </p:nvSpPr>
        <p:spPr>
          <a:xfrm>
            <a:off x="838200" y="55525"/>
            <a:ext cx="3657600" cy="369332"/>
          </a:xfrm>
          <a:prstGeom prst="rect">
            <a:avLst/>
          </a:prstGeom>
          <a:noFill/>
        </p:spPr>
        <p:txBody>
          <a:bodyPr wrap="square" rtlCol="0">
            <a:spAutoFit/>
          </a:bodyPr>
          <a:lstStyle/>
          <a:p>
            <a:r>
              <a:rPr lang="en-US">
                <a:solidFill>
                  <a:schemeClr val="bg1"/>
                </a:solidFill>
              </a:rPr>
              <a:t>What makes a good model?</a:t>
            </a:r>
            <a:endParaRPr lang="en-AU">
              <a:solidFill>
                <a:schemeClr val="bg1"/>
              </a:solidFill>
            </a:endParaRPr>
          </a:p>
        </p:txBody>
      </p:sp>
    </p:spTree>
    <p:extLst>
      <p:ext uri="{BB962C8B-B14F-4D97-AF65-F5344CB8AC3E}">
        <p14:creationId xmlns:p14="http://schemas.microsoft.com/office/powerpoint/2010/main" val="3095939428"/>
      </p:ext>
    </p:extLst>
  </p:cSld>
  <p:clrMapOvr>
    <a:overrideClrMapping bg1="lt1" tx1="dk1" bg2="lt2" tx2="dk2" accent1="accent1" accent2="accent2" accent3="accent3" accent4="accent4" accent5="accent5" accent6="accent6" hlink="hlink" folHlink="folHlink"/>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25CB1F-C1CE-43EA-B199-6C9276312178}"/>
              </a:ext>
            </a:extLst>
          </p:cNvPr>
          <p:cNvSpPr>
            <a:spLocks noGrp="1"/>
          </p:cNvSpPr>
          <p:nvPr>
            <p:ph type="title"/>
          </p:nvPr>
        </p:nvSpPr>
        <p:spPr/>
        <p:txBody>
          <a:bodyPr>
            <a:normAutofit/>
          </a:bodyPr>
          <a:lstStyle/>
          <a:p>
            <a:pPr algn="ctr"/>
            <a:r>
              <a:rPr lang="en-US" sz="3600" dirty="0">
                <a:solidFill>
                  <a:schemeClr val="accent1"/>
                </a:solidFill>
              </a:rPr>
              <a:t>The ELRF and PTF modelling frameworks, and IFRS 17</a:t>
            </a:r>
            <a:endParaRPr lang="en-AU" sz="3600" dirty="0">
              <a:solidFill>
                <a:schemeClr val="accent1"/>
              </a:solidFill>
            </a:endParaRPr>
          </a:p>
        </p:txBody>
      </p:sp>
      <p:sp>
        <p:nvSpPr>
          <p:cNvPr id="3" name="Content Placeholder 2">
            <a:extLst>
              <a:ext uri="{FF2B5EF4-FFF2-40B4-BE49-F238E27FC236}">
                <a16:creationId xmlns:a16="http://schemas.microsoft.com/office/drawing/2014/main" id="{94646CCE-82D2-4F6C-8FD8-AFBD9C52218A}"/>
              </a:ext>
            </a:extLst>
          </p:cNvPr>
          <p:cNvSpPr>
            <a:spLocks noGrp="1"/>
          </p:cNvSpPr>
          <p:nvPr>
            <p:ph idx="1"/>
          </p:nvPr>
        </p:nvSpPr>
        <p:spPr>
          <a:xfrm>
            <a:off x="838200" y="1825625"/>
            <a:ext cx="10515600" cy="4699462"/>
          </a:xfrm>
        </p:spPr>
        <p:txBody>
          <a:bodyPr>
            <a:normAutofit/>
          </a:bodyPr>
          <a:lstStyle/>
          <a:p>
            <a:pPr marL="0" indent="0">
              <a:lnSpc>
                <a:spcPct val="120000"/>
              </a:lnSpc>
              <a:buNone/>
            </a:pPr>
            <a:r>
              <a:rPr lang="en-US" sz="2000" dirty="0"/>
              <a:t>IFRS 17 requires:</a:t>
            </a:r>
          </a:p>
          <a:p>
            <a:pPr lvl="1">
              <a:lnSpc>
                <a:spcPct val="120000"/>
              </a:lnSpc>
            </a:pPr>
            <a:r>
              <a:rPr lang="en-US" sz="2000" dirty="0"/>
              <a:t>discounted cashflows by calendar year</a:t>
            </a:r>
          </a:p>
          <a:p>
            <a:pPr lvl="1">
              <a:lnSpc>
                <a:spcPct val="120000"/>
              </a:lnSpc>
            </a:pPr>
            <a:r>
              <a:rPr lang="en-US" sz="2000" dirty="0"/>
              <a:t>risk margins</a:t>
            </a:r>
          </a:p>
          <a:p>
            <a:pPr lvl="1">
              <a:lnSpc>
                <a:spcPct val="120000"/>
              </a:lnSpc>
            </a:pPr>
            <a:r>
              <a:rPr lang="en-AU" sz="2000" dirty="0"/>
              <a:t>traceability between assumptions, especially inflation assumptions, from year to year</a:t>
            </a:r>
          </a:p>
          <a:p>
            <a:pPr marL="0" indent="0">
              <a:lnSpc>
                <a:spcPct val="120000"/>
              </a:lnSpc>
              <a:buNone/>
            </a:pPr>
            <a:r>
              <a:rPr lang="en-AU" sz="2000" dirty="0"/>
              <a:t>ELRF models can estimate an average calendar period trend, but you have no idea what it is or what the future inflation assumptions are!</a:t>
            </a:r>
          </a:p>
          <a:p>
            <a:pPr marL="0" indent="0">
              <a:lnSpc>
                <a:spcPct val="120000"/>
              </a:lnSpc>
              <a:buNone/>
            </a:pPr>
            <a:r>
              <a:rPr lang="en-AU" sz="2000" dirty="0"/>
              <a:t>Accurate assessment of cashflows, discounted cashflows, and auditable future inflation assumptions </a:t>
            </a:r>
            <a:r>
              <a:rPr lang="en-AU" sz="2000" b="1" dirty="0"/>
              <a:t>are only obtainable</a:t>
            </a:r>
            <a:r>
              <a:rPr lang="en-AU" sz="2000" dirty="0"/>
              <a:t> from the PTF modelling framework.</a:t>
            </a:r>
          </a:p>
          <a:p>
            <a:pPr marL="0" indent="0">
              <a:lnSpc>
                <a:spcPct val="120000"/>
              </a:lnSpc>
              <a:buNone/>
            </a:pPr>
            <a:r>
              <a:rPr lang="en-AU" sz="2000" dirty="0">
                <a:solidFill>
                  <a:srgbClr val="FF0000"/>
                </a:solidFill>
              </a:rPr>
              <a:t>Solvency II one-year risk horizon also requires probability distributions of liability streams (cash flows) by calendar year and their correlations</a:t>
            </a:r>
            <a:r>
              <a:rPr lang="en-AU" sz="2000" dirty="0"/>
              <a:t>.</a:t>
            </a:r>
          </a:p>
        </p:txBody>
      </p:sp>
      <p:sp>
        <p:nvSpPr>
          <p:cNvPr id="4" name="Slide Number Placeholder 3">
            <a:extLst>
              <a:ext uri="{FF2B5EF4-FFF2-40B4-BE49-F238E27FC236}">
                <a16:creationId xmlns:a16="http://schemas.microsoft.com/office/drawing/2014/main" id="{432B213C-F98A-49B8-AAD1-A6E915B40BB2}"/>
              </a:ext>
            </a:extLst>
          </p:cNvPr>
          <p:cNvSpPr>
            <a:spLocks noGrp="1"/>
          </p:cNvSpPr>
          <p:nvPr>
            <p:ph type="sldNum" sz="quarter" idx="12"/>
          </p:nvPr>
        </p:nvSpPr>
        <p:spPr/>
        <p:txBody>
          <a:bodyPr/>
          <a:lstStyle/>
          <a:p>
            <a:fld id="{B38E7FB5-26D9-4062-8D42-FD44AE4E3D41}" type="slidenum">
              <a:rPr lang="en-AU" smtClean="0"/>
              <a:pPr/>
              <a:t>40</a:t>
            </a:fld>
            <a:endParaRPr lang="en-AU"/>
          </a:p>
        </p:txBody>
      </p:sp>
      <p:sp>
        <p:nvSpPr>
          <p:cNvPr id="5" name="TextBox 4">
            <a:extLst>
              <a:ext uri="{FF2B5EF4-FFF2-40B4-BE49-F238E27FC236}">
                <a16:creationId xmlns:a16="http://schemas.microsoft.com/office/drawing/2014/main" id="{924D1C99-8A2A-4176-B41D-29282781F4A5}"/>
              </a:ext>
            </a:extLst>
          </p:cNvPr>
          <p:cNvSpPr txBox="1"/>
          <p:nvPr/>
        </p:nvSpPr>
        <p:spPr>
          <a:xfrm>
            <a:off x="838200" y="55525"/>
            <a:ext cx="6638738" cy="369332"/>
          </a:xfrm>
          <a:prstGeom prst="rect">
            <a:avLst/>
          </a:prstGeom>
          <a:noFill/>
        </p:spPr>
        <p:txBody>
          <a:bodyPr wrap="square" rtlCol="0">
            <a:spAutoFit/>
          </a:bodyPr>
          <a:lstStyle/>
          <a:p>
            <a:r>
              <a:rPr lang="en-AU">
                <a:solidFill>
                  <a:schemeClr val="bg1"/>
                </a:solidFill>
              </a:rPr>
              <a:t>The Probabilistic Trend Family Modeling Framework</a:t>
            </a:r>
          </a:p>
        </p:txBody>
      </p:sp>
    </p:spTree>
    <p:extLst>
      <p:ext uri="{BB962C8B-B14F-4D97-AF65-F5344CB8AC3E}">
        <p14:creationId xmlns:p14="http://schemas.microsoft.com/office/powerpoint/2010/main" val="79801848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a:spLocks noGrp="1"/>
          </p:cNvSpPr>
          <p:nvPr>
            <p:ph type="title"/>
          </p:nvPr>
        </p:nvSpPr>
        <p:spPr/>
        <p:txBody>
          <a:bodyPr/>
          <a:lstStyle/>
          <a:p>
            <a:r>
              <a:rPr lang="en-AU" dirty="0"/>
              <a:t>IFRS 17 For Insurance Contracts</a:t>
            </a:r>
          </a:p>
        </p:txBody>
      </p:sp>
      <p:sp>
        <p:nvSpPr>
          <p:cNvPr id="7" name="Content Placeholder 4"/>
          <p:cNvSpPr>
            <a:spLocks noGrp="1"/>
          </p:cNvSpPr>
          <p:nvPr>
            <p:ph idx="1"/>
          </p:nvPr>
        </p:nvSpPr>
        <p:spPr/>
        <p:txBody>
          <a:bodyPr>
            <a:normAutofit fontScale="85000" lnSpcReduction="20000"/>
          </a:bodyPr>
          <a:lstStyle/>
          <a:p>
            <a:pPr marL="0" indent="0" algn="ctr">
              <a:lnSpc>
                <a:spcPct val="150000"/>
              </a:lnSpc>
              <a:spcBef>
                <a:spcPts val="2000"/>
              </a:spcBef>
              <a:buNone/>
            </a:pPr>
            <a:r>
              <a:rPr lang="en-AU" dirty="0"/>
              <a:t>  The Standard uses three different measurement approaches:</a:t>
            </a:r>
          </a:p>
          <a:p>
            <a:r>
              <a:rPr lang="en-AU" dirty="0"/>
              <a:t>1.  The Building Block Approach (BBA) for long-term contracts</a:t>
            </a:r>
          </a:p>
          <a:p>
            <a:pPr marL="0" indent="0">
              <a:buNone/>
            </a:pPr>
            <a:r>
              <a:rPr lang="en-AU" sz="2400" i="1" dirty="0"/>
              <a:t>“Long-term” = greater than 12 months, hence this does not apply to the majority of normal P&amp;C contracts.</a:t>
            </a:r>
          </a:p>
          <a:p>
            <a:pPr>
              <a:lnSpc>
                <a:spcPct val="150000"/>
              </a:lnSpc>
            </a:pPr>
            <a:r>
              <a:rPr lang="en-AU" dirty="0"/>
              <a:t>2. The Premium Allocation Approach (PAA) for short-term contracts</a:t>
            </a:r>
          </a:p>
          <a:p>
            <a:pPr marL="0" indent="0">
              <a:buNone/>
            </a:pPr>
            <a:r>
              <a:rPr lang="en-AU" sz="2400" i="1" dirty="0"/>
              <a:t>The bulk of P&amp;C contracts fall under the PAA, but since this is a simplification of the BAA, we need to study the BAA as well.</a:t>
            </a:r>
          </a:p>
          <a:p>
            <a:pPr>
              <a:lnSpc>
                <a:spcPct val="150000"/>
              </a:lnSpc>
            </a:pPr>
            <a:r>
              <a:rPr lang="en-AU" dirty="0"/>
              <a:t>3. The Variable Fee Approach (VFA) for direct participating contracts</a:t>
            </a:r>
          </a:p>
          <a:p>
            <a:pPr marL="0" indent="0">
              <a:buNone/>
            </a:pPr>
            <a:r>
              <a:rPr lang="en-AU" sz="2400" i="1" dirty="0"/>
              <a:t>The VFA applies to annuities and other participating contracts. We shall not consider these.</a:t>
            </a:r>
          </a:p>
        </p:txBody>
      </p:sp>
      <p:sp>
        <p:nvSpPr>
          <p:cNvPr id="4" name="Slide Number Placeholder 3">
            <a:extLst>
              <a:ext uri="{FF2B5EF4-FFF2-40B4-BE49-F238E27FC236}">
                <a16:creationId xmlns:a16="http://schemas.microsoft.com/office/drawing/2014/main" id="{C95D1E8A-448F-4360-9AB1-6FECCC932AFA}"/>
              </a:ext>
            </a:extLst>
          </p:cNvPr>
          <p:cNvSpPr>
            <a:spLocks noGrp="1"/>
          </p:cNvSpPr>
          <p:nvPr>
            <p:ph type="sldNum" sz="quarter" idx="12"/>
          </p:nvPr>
        </p:nvSpPr>
        <p:spPr>
          <a:xfrm>
            <a:off x="9392347" y="66876"/>
            <a:ext cx="2743200" cy="365125"/>
          </a:xfrm>
        </p:spPr>
        <p:txBody>
          <a:bodyPr/>
          <a:lstStyle/>
          <a:p>
            <a:fld id="{C7ACDD62-8CD5-47D4-8C3E-0C8675E64E7F}" type="slidenum">
              <a:rPr lang="en-AU" smtClean="0"/>
              <a:pPr/>
              <a:t>41</a:t>
            </a:fld>
            <a:endParaRPr lang="en-AU"/>
          </a:p>
        </p:txBody>
      </p:sp>
      <p:sp>
        <p:nvSpPr>
          <p:cNvPr id="5" name="TextBox 4">
            <a:extLst>
              <a:ext uri="{FF2B5EF4-FFF2-40B4-BE49-F238E27FC236}">
                <a16:creationId xmlns:a16="http://schemas.microsoft.com/office/drawing/2014/main" id="{BE6D40B5-6884-430E-87BB-A7D36ABBF8CD}"/>
              </a:ext>
            </a:extLst>
          </p:cNvPr>
          <p:cNvSpPr txBox="1"/>
          <p:nvPr/>
        </p:nvSpPr>
        <p:spPr>
          <a:xfrm>
            <a:off x="838200" y="55525"/>
            <a:ext cx="6638738" cy="369332"/>
          </a:xfrm>
          <a:prstGeom prst="rect">
            <a:avLst/>
          </a:prstGeom>
          <a:noFill/>
        </p:spPr>
        <p:txBody>
          <a:bodyPr wrap="square" rtlCol="0">
            <a:spAutoFit/>
          </a:bodyPr>
          <a:lstStyle/>
          <a:p>
            <a:r>
              <a:rPr lang="en-AU">
                <a:solidFill>
                  <a:schemeClr val="bg1"/>
                </a:solidFill>
              </a:rPr>
              <a:t>IFRS 17 For Insurance Contracts</a:t>
            </a:r>
          </a:p>
        </p:txBody>
      </p:sp>
    </p:spTree>
    <p:extLst>
      <p:ext uri="{BB962C8B-B14F-4D97-AF65-F5344CB8AC3E}">
        <p14:creationId xmlns:p14="http://schemas.microsoft.com/office/powerpoint/2010/main" val="82196490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a:t>The Building Block Approach (BBA)</a:t>
            </a:r>
          </a:p>
        </p:txBody>
      </p:sp>
      <p:pic>
        <p:nvPicPr>
          <p:cNvPr id="7" name="Content Placeholder 3"/>
          <p:cNvPicPr>
            <a:picLocks noChangeAspect="1"/>
          </p:cNvPicPr>
          <p:nvPr/>
        </p:nvPicPr>
        <p:blipFill>
          <a:blip r:embed="rId2"/>
          <a:stretch>
            <a:fillRect/>
          </a:stretch>
        </p:blipFill>
        <p:spPr>
          <a:xfrm>
            <a:off x="956794" y="1558634"/>
            <a:ext cx="6882281" cy="4277014"/>
          </a:xfrm>
          <a:prstGeom prst="rect">
            <a:avLst/>
          </a:prstGeom>
        </p:spPr>
      </p:pic>
      <p:sp>
        <p:nvSpPr>
          <p:cNvPr id="9" name="TextBox 8"/>
          <p:cNvSpPr txBox="1"/>
          <p:nvPr/>
        </p:nvSpPr>
        <p:spPr>
          <a:xfrm>
            <a:off x="899644" y="5842000"/>
            <a:ext cx="9339731" cy="791435"/>
          </a:xfrm>
          <a:prstGeom prst="rect">
            <a:avLst/>
          </a:prstGeom>
          <a:noFill/>
        </p:spPr>
        <p:txBody>
          <a:bodyPr wrap="square" rtlCol="0">
            <a:spAutoFit/>
          </a:bodyPr>
          <a:lstStyle/>
          <a:p>
            <a:pPr>
              <a:lnSpc>
                <a:spcPct val="110000"/>
              </a:lnSpc>
            </a:pPr>
            <a:r>
              <a:rPr lang="en-AU" sz="1400" b="1"/>
              <a:t>Notes 1</a:t>
            </a:r>
            <a:r>
              <a:rPr lang="en-AU" sz="1400" b="1" dirty="0"/>
              <a:t>: The fulfilment cash flows are at current value; cash flows, discount rates and risk adjustment are updated </a:t>
            </a:r>
            <a:r>
              <a:rPr lang="en-AU" sz="1400" b="1"/>
              <a:t>at each </a:t>
            </a:r>
            <a:br>
              <a:rPr lang="en-AU" sz="1400" b="1"/>
            </a:br>
            <a:r>
              <a:rPr lang="en-AU" sz="1400" b="1"/>
              <a:t>	reporting </a:t>
            </a:r>
            <a:r>
              <a:rPr lang="en-AU" sz="1400" b="1" dirty="0"/>
              <a:t>date.</a:t>
            </a:r>
          </a:p>
          <a:p>
            <a:pPr lvl="1">
              <a:lnSpc>
                <a:spcPct val="110000"/>
              </a:lnSpc>
            </a:pPr>
            <a:r>
              <a:rPr lang="en-AU" sz="1400" b="1"/>
              <a:t> 4</a:t>
            </a:r>
            <a:r>
              <a:rPr lang="en-AU" sz="1400" b="1" dirty="0"/>
              <a:t>: The release of risk adjustment within the liability for incurred claims reduces incurred claims in profit or loss.</a:t>
            </a:r>
          </a:p>
        </p:txBody>
      </p:sp>
      <p:sp>
        <p:nvSpPr>
          <p:cNvPr id="10" name="TextBox 9"/>
          <p:cNvSpPr txBox="1"/>
          <p:nvPr/>
        </p:nvSpPr>
        <p:spPr>
          <a:xfrm>
            <a:off x="8001697" y="1558634"/>
            <a:ext cx="4088342" cy="4349011"/>
          </a:xfrm>
          <a:prstGeom prst="rect">
            <a:avLst/>
          </a:prstGeom>
          <a:noFill/>
        </p:spPr>
        <p:txBody>
          <a:bodyPr wrap="square" rtlCol="0">
            <a:spAutoFit/>
          </a:bodyPr>
          <a:lstStyle/>
          <a:p>
            <a:pPr>
              <a:lnSpc>
                <a:spcPct val="110000"/>
              </a:lnSpc>
              <a:spcAft>
                <a:spcPts val="1200"/>
              </a:spcAft>
            </a:pPr>
            <a:r>
              <a:rPr lang="en-AU" dirty="0"/>
              <a:t>Summary:</a:t>
            </a:r>
          </a:p>
          <a:p>
            <a:pPr marL="342900" indent="-342900">
              <a:lnSpc>
                <a:spcPct val="110000"/>
              </a:lnSpc>
              <a:spcAft>
                <a:spcPts val="1200"/>
              </a:spcAft>
              <a:buAutoNum type="arabicPeriod"/>
            </a:pPr>
            <a:r>
              <a:rPr lang="en-AU" dirty="0"/>
              <a:t>Cash flows recalculated to present value.</a:t>
            </a:r>
          </a:p>
          <a:p>
            <a:pPr marL="342900" indent="-342900">
              <a:lnSpc>
                <a:spcPct val="110000"/>
              </a:lnSpc>
              <a:spcAft>
                <a:spcPts val="1200"/>
              </a:spcAft>
              <a:buAutoNum type="arabicPeriod"/>
            </a:pPr>
            <a:r>
              <a:rPr lang="en-AU" dirty="0"/>
              <a:t>Separate treatment of incurred claims (expired premium) and future claims (unexpired premium).</a:t>
            </a:r>
          </a:p>
          <a:p>
            <a:pPr marL="342900" indent="-342900">
              <a:lnSpc>
                <a:spcPct val="110000"/>
              </a:lnSpc>
              <a:spcAft>
                <a:spcPts val="1200"/>
              </a:spcAft>
              <a:buAutoNum type="arabicPeriod"/>
            </a:pPr>
            <a:r>
              <a:rPr lang="en-AU" dirty="0"/>
              <a:t>Underwriting year as year of account is implied.</a:t>
            </a:r>
          </a:p>
          <a:p>
            <a:pPr marL="342900" indent="-342900">
              <a:lnSpc>
                <a:spcPct val="110000"/>
              </a:lnSpc>
              <a:spcAft>
                <a:spcPts val="1200"/>
              </a:spcAft>
              <a:buAutoNum type="arabicPeriod"/>
            </a:pPr>
            <a:r>
              <a:rPr lang="en-AU" dirty="0"/>
              <a:t>Risk adjustments required for both sides. (Unlike Solvency II, IFRS does not mandate a criterion for risk capital.)</a:t>
            </a:r>
          </a:p>
        </p:txBody>
      </p:sp>
      <p:sp>
        <p:nvSpPr>
          <p:cNvPr id="8" name="Slide Number Placeholder 3">
            <a:extLst>
              <a:ext uri="{FF2B5EF4-FFF2-40B4-BE49-F238E27FC236}">
                <a16:creationId xmlns:a16="http://schemas.microsoft.com/office/drawing/2014/main" id="{F63D4EC5-9161-4806-9E5B-D4B9CBD1E692}"/>
              </a:ext>
            </a:extLst>
          </p:cNvPr>
          <p:cNvSpPr>
            <a:spLocks noGrp="1"/>
          </p:cNvSpPr>
          <p:nvPr>
            <p:ph type="sldNum" sz="quarter" idx="12"/>
          </p:nvPr>
        </p:nvSpPr>
        <p:spPr>
          <a:xfrm>
            <a:off x="9392347" y="66876"/>
            <a:ext cx="2743200" cy="365125"/>
          </a:xfrm>
        </p:spPr>
        <p:txBody>
          <a:bodyPr/>
          <a:lstStyle/>
          <a:p>
            <a:fld id="{C7ACDD62-8CD5-47D4-8C3E-0C8675E64E7F}" type="slidenum">
              <a:rPr lang="en-AU" smtClean="0"/>
              <a:pPr/>
              <a:t>42</a:t>
            </a:fld>
            <a:endParaRPr lang="en-AU"/>
          </a:p>
        </p:txBody>
      </p:sp>
      <p:sp>
        <p:nvSpPr>
          <p:cNvPr id="11" name="TextBox 10">
            <a:extLst>
              <a:ext uri="{FF2B5EF4-FFF2-40B4-BE49-F238E27FC236}">
                <a16:creationId xmlns:a16="http://schemas.microsoft.com/office/drawing/2014/main" id="{87686581-0D95-4D2E-A300-7606359CD4B2}"/>
              </a:ext>
            </a:extLst>
          </p:cNvPr>
          <p:cNvSpPr txBox="1"/>
          <p:nvPr/>
        </p:nvSpPr>
        <p:spPr>
          <a:xfrm>
            <a:off x="838200" y="55525"/>
            <a:ext cx="6638738" cy="369332"/>
          </a:xfrm>
          <a:prstGeom prst="rect">
            <a:avLst/>
          </a:prstGeom>
          <a:noFill/>
        </p:spPr>
        <p:txBody>
          <a:bodyPr wrap="square" rtlCol="0">
            <a:spAutoFit/>
          </a:bodyPr>
          <a:lstStyle/>
          <a:p>
            <a:r>
              <a:rPr lang="en-AU">
                <a:solidFill>
                  <a:schemeClr val="bg1"/>
                </a:solidFill>
              </a:rPr>
              <a:t>IFRS 17 For Insurance Contracts</a:t>
            </a:r>
          </a:p>
        </p:txBody>
      </p:sp>
    </p:spTree>
    <p:extLst>
      <p:ext uri="{BB962C8B-B14F-4D97-AF65-F5344CB8AC3E}">
        <p14:creationId xmlns:p14="http://schemas.microsoft.com/office/powerpoint/2010/main" val="344209508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a:t>Sidebar 1</a:t>
            </a:r>
            <a:r>
              <a:rPr lang="en-AU"/>
              <a:t>: Modeling </a:t>
            </a:r>
            <a:r>
              <a:rPr lang="en-AU" dirty="0"/>
              <a:t>Future </a:t>
            </a:r>
            <a:r>
              <a:rPr lang="en-AU" dirty="0" err="1"/>
              <a:t>Cashflows</a:t>
            </a:r>
            <a:endParaRPr lang="en-AU" dirty="0"/>
          </a:p>
        </p:txBody>
      </p:sp>
      <p:pic>
        <p:nvPicPr>
          <p:cNvPr id="2" name="Picture 1"/>
          <p:cNvPicPr>
            <a:picLocks noChangeAspect="1"/>
          </p:cNvPicPr>
          <p:nvPr/>
        </p:nvPicPr>
        <p:blipFill>
          <a:blip r:embed="rId2"/>
          <a:stretch>
            <a:fillRect/>
          </a:stretch>
        </p:blipFill>
        <p:spPr>
          <a:xfrm>
            <a:off x="756151" y="1361144"/>
            <a:ext cx="10400000" cy="3933333"/>
          </a:xfrm>
          <a:prstGeom prst="rect">
            <a:avLst/>
          </a:prstGeom>
        </p:spPr>
      </p:pic>
      <p:sp>
        <p:nvSpPr>
          <p:cNvPr id="3" name="TextBox 2"/>
          <p:cNvSpPr txBox="1"/>
          <p:nvPr/>
        </p:nvSpPr>
        <p:spPr>
          <a:xfrm>
            <a:off x="602428" y="5389581"/>
            <a:ext cx="10553723" cy="991169"/>
          </a:xfrm>
          <a:prstGeom prst="rect">
            <a:avLst/>
          </a:prstGeom>
          <a:noFill/>
        </p:spPr>
        <p:txBody>
          <a:bodyPr wrap="square" rtlCol="0">
            <a:spAutoFit/>
          </a:bodyPr>
          <a:lstStyle/>
          <a:p>
            <a:pPr>
              <a:lnSpc>
                <a:spcPct val="110000"/>
              </a:lnSpc>
            </a:pPr>
            <a:r>
              <a:rPr lang="en-AU" dirty="0"/>
              <a:t>The usual direction of forecasting is along accident years. Forecasts of payment streams are in the calendar direction, and must be projected by adding the relevant cells from the AY forecasts. The “to ultimate” adjustment is lumped together without consideration for run-off delays.</a:t>
            </a:r>
          </a:p>
        </p:txBody>
      </p:sp>
      <p:sp>
        <p:nvSpPr>
          <p:cNvPr id="8" name="TextBox 7">
            <a:extLst>
              <a:ext uri="{FF2B5EF4-FFF2-40B4-BE49-F238E27FC236}">
                <a16:creationId xmlns:a16="http://schemas.microsoft.com/office/drawing/2014/main" id="{5BD552E3-395F-4017-9559-DDCEEA982DF0}"/>
              </a:ext>
            </a:extLst>
          </p:cNvPr>
          <p:cNvSpPr txBox="1"/>
          <p:nvPr/>
        </p:nvSpPr>
        <p:spPr>
          <a:xfrm>
            <a:off x="838200" y="55525"/>
            <a:ext cx="6638738" cy="369332"/>
          </a:xfrm>
          <a:prstGeom prst="rect">
            <a:avLst/>
          </a:prstGeom>
          <a:noFill/>
        </p:spPr>
        <p:txBody>
          <a:bodyPr wrap="square" rtlCol="0">
            <a:spAutoFit/>
          </a:bodyPr>
          <a:lstStyle/>
          <a:p>
            <a:r>
              <a:rPr lang="en-AU">
                <a:solidFill>
                  <a:schemeClr val="bg1"/>
                </a:solidFill>
              </a:rPr>
              <a:t>IFRS 17 For Insurance Contracts</a:t>
            </a:r>
          </a:p>
        </p:txBody>
      </p:sp>
      <p:sp>
        <p:nvSpPr>
          <p:cNvPr id="9" name="Slide Number Placeholder 3">
            <a:extLst>
              <a:ext uri="{FF2B5EF4-FFF2-40B4-BE49-F238E27FC236}">
                <a16:creationId xmlns:a16="http://schemas.microsoft.com/office/drawing/2014/main" id="{A57E6E1D-587F-4851-BD60-A3749715B7E5}"/>
              </a:ext>
            </a:extLst>
          </p:cNvPr>
          <p:cNvSpPr>
            <a:spLocks noGrp="1"/>
          </p:cNvSpPr>
          <p:nvPr>
            <p:ph type="sldNum" sz="quarter" idx="12"/>
          </p:nvPr>
        </p:nvSpPr>
        <p:spPr>
          <a:xfrm>
            <a:off x="9392347" y="66876"/>
            <a:ext cx="2743200" cy="365125"/>
          </a:xfrm>
        </p:spPr>
        <p:txBody>
          <a:bodyPr/>
          <a:lstStyle/>
          <a:p>
            <a:fld id="{C7ACDD62-8CD5-47D4-8C3E-0C8675E64E7F}" type="slidenum">
              <a:rPr lang="en-AU" smtClean="0"/>
              <a:pPr/>
              <a:t>43</a:t>
            </a:fld>
            <a:endParaRPr lang="en-AU"/>
          </a:p>
        </p:txBody>
      </p:sp>
    </p:spTree>
    <p:extLst>
      <p:ext uri="{BB962C8B-B14F-4D97-AF65-F5344CB8AC3E}">
        <p14:creationId xmlns:p14="http://schemas.microsoft.com/office/powerpoint/2010/main" val="372057144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AU" dirty="0"/>
              <a:t>Sidebar 1: Modelling Future </a:t>
            </a:r>
            <a:r>
              <a:rPr lang="en-AU" dirty="0" err="1"/>
              <a:t>Cashflows</a:t>
            </a:r>
            <a:r>
              <a:rPr lang="en-AU" dirty="0"/>
              <a:t> (cont’d)</a:t>
            </a:r>
          </a:p>
        </p:txBody>
      </p:sp>
      <p:pic>
        <p:nvPicPr>
          <p:cNvPr id="4" name="Picture 3"/>
          <p:cNvPicPr>
            <a:picLocks noChangeAspect="1"/>
          </p:cNvPicPr>
          <p:nvPr/>
        </p:nvPicPr>
        <p:blipFill>
          <a:blip r:embed="rId2"/>
          <a:stretch>
            <a:fillRect/>
          </a:stretch>
        </p:blipFill>
        <p:spPr>
          <a:xfrm>
            <a:off x="958872" y="1463117"/>
            <a:ext cx="4746267" cy="5075093"/>
          </a:xfrm>
          <a:prstGeom prst="rect">
            <a:avLst/>
          </a:prstGeom>
        </p:spPr>
      </p:pic>
      <p:pic>
        <p:nvPicPr>
          <p:cNvPr id="6" name="Picture 5"/>
          <p:cNvPicPr>
            <a:picLocks noChangeAspect="1"/>
          </p:cNvPicPr>
          <p:nvPr/>
        </p:nvPicPr>
        <p:blipFill>
          <a:blip r:embed="rId3"/>
          <a:stretch>
            <a:fillRect/>
          </a:stretch>
        </p:blipFill>
        <p:spPr>
          <a:xfrm>
            <a:off x="5867400" y="1463117"/>
            <a:ext cx="4247619" cy="3152381"/>
          </a:xfrm>
          <a:prstGeom prst="rect">
            <a:avLst/>
          </a:prstGeom>
        </p:spPr>
      </p:pic>
      <p:sp>
        <p:nvSpPr>
          <p:cNvPr id="7" name="TextBox 6"/>
          <p:cNvSpPr txBox="1"/>
          <p:nvPr/>
        </p:nvSpPr>
        <p:spPr>
          <a:xfrm>
            <a:off x="5867400" y="4746949"/>
            <a:ext cx="5753436" cy="1295868"/>
          </a:xfrm>
          <a:prstGeom prst="rect">
            <a:avLst/>
          </a:prstGeom>
          <a:noFill/>
        </p:spPr>
        <p:txBody>
          <a:bodyPr wrap="square" rtlCol="0">
            <a:spAutoFit/>
          </a:bodyPr>
          <a:lstStyle/>
          <a:p>
            <a:pPr>
              <a:lnSpc>
                <a:spcPct val="110000"/>
              </a:lnSpc>
            </a:pPr>
            <a:r>
              <a:rPr lang="en-AU" dirty="0"/>
              <a:t>The advantages of a model paradigm in which the Accident, Development and Calendar time-scales are given equal consideration, and where forecasts can be extended for into the future become much more salient under IFRS 17.</a:t>
            </a:r>
          </a:p>
        </p:txBody>
      </p:sp>
      <p:sp>
        <p:nvSpPr>
          <p:cNvPr id="8" name="TextBox 7"/>
          <p:cNvSpPr txBox="1"/>
          <p:nvPr/>
        </p:nvSpPr>
        <p:spPr>
          <a:xfrm>
            <a:off x="8948569" y="4000663"/>
            <a:ext cx="1904103" cy="369332"/>
          </a:xfrm>
          <a:prstGeom prst="rect">
            <a:avLst/>
          </a:prstGeom>
          <a:noFill/>
        </p:spPr>
        <p:txBody>
          <a:bodyPr wrap="square" rtlCol="0">
            <a:spAutoFit/>
          </a:bodyPr>
          <a:lstStyle/>
          <a:p>
            <a:r>
              <a:rPr lang="en-AU" dirty="0">
                <a:solidFill>
                  <a:schemeClr val="accent5">
                    <a:lumMod val="50000"/>
                  </a:schemeClr>
                </a:solidFill>
              </a:rPr>
              <a:t>3-D model display</a:t>
            </a:r>
          </a:p>
        </p:txBody>
      </p:sp>
      <p:sp>
        <p:nvSpPr>
          <p:cNvPr id="9" name="TextBox 8">
            <a:extLst>
              <a:ext uri="{FF2B5EF4-FFF2-40B4-BE49-F238E27FC236}">
                <a16:creationId xmlns:a16="http://schemas.microsoft.com/office/drawing/2014/main" id="{DEE04B99-5310-4F58-B69C-DA0E414B3597}"/>
              </a:ext>
            </a:extLst>
          </p:cNvPr>
          <p:cNvSpPr txBox="1"/>
          <p:nvPr/>
        </p:nvSpPr>
        <p:spPr>
          <a:xfrm>
            <a:off x="838200" y="55525"/>
            <a:ext cx="6638738" cy="369332"/>
          </a:xfrm>
          <a:prstGeom prst="rect">
            <a:avLst/>
          </a:prstGeom>
          <a:noFill/>
        </p:spPr>
        <p:txBody>
          <a:bodyPr wrap="square" rtlCol="0">
            <a:spAutoFit/>
          </a:bodyPr>
          <a:lstStyle/>
          <a:p>
            <a:r>
              <a:rPr lang="en-AU">
                <a:solidFill>
                  <a:schemeClr val="bg1"/>
                </a:solidFill>
              </a:rPr>
              <a:t>IFRS 17 For Insurance Contracts</a:t>
            </a:r>
          </a:p>
        </p:txBody>
      </p:sp>
      <p:sp>
        <p:nvSpPr>
          <p:cNvPr id="10" name="Slide Number Placeholder 3">
            <a:extLst>
              <a:ext uri="{FF2B5EF4-FFF2-40B4-BE49-F238E27FC236}">
                <a16:creationId xmlns:a16="http://schemas.microsoft.com/office/drawing/2014/main" id="{D34DBA80-F1B4-43C2-9B6F-C42C9E700AC1}"/>
              </a:ext>
            </a:extLst>
          </p:cNvPr>
          <p:cNvSpPr>
            <a:spLocks noGrp="1"/>
          </p:cNvSpPr>
          <p:nvPr>
            <p:ph type="sldNum" sz="quarter" idx="12"/>
          </p:nvPr>
        </p:nvSpPr>
        <p:spPr>
          <a:xfrm>
            <a:off x="9392347" y="66876"/>
            <a:ext cx="2743200" cy="365125"/>
          </a:xfrm>
        </p:spPr>
        <p:txBody>
          <a:bodyPr/>
          <a:lstStyle/>
          <a:p>
            <a:fld id="{C7ACDD62-8CD5-47D4-8C3E-0C8675E64E7F}" type="slidenum">
              <a:rPr lang="en-AU" smtClean="0"/>
              <a:pPr/>
              <a:t>44</a:t>
            </a:fld>
            <a:endParaRPr lang="en-AU"/>
          </a:p>
        </p:txBody>
      </p:sp>
    </p:spTree>
    <p:extLst>
      <p:ext uri="{BB962C8B-B14F-4D97-AF65-F5344CB8AC3E}">
        <p14:creationId xmlns:p14="http://schemas.microsoft.com/office/powerpoint/2010/main" val="321614294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a:t>The Premium Allocation Approach (PAA)</a:t>
            </a:r>
          </a:p>
        </p:txBody>
      </p:sp>
      <p:pic>
        <p:nvPicPr>
          <p:cNvPr id="2" name="Content Placeholder 1"/>
          <p:cNvPicPr>
            <a:picLocks noGrp="1" noChangeAspect="1"/>
          </p:cNvPicPr>
          <p:nvPr>
            <p:ph idx="1"/>
          </p:nvPr>
        </p:nvPicPr>
        <p:blipFill>
          <a:blip r:embed="rId2"/>
          <a:stretch>
            <a:fillRect/>
          </a:stretch>
        </p:blipFill>
        <p:spPr>
          <a:xfrm>
            <a:off x="957764" y="1463117"/>
            <a:ext cx="8028571" cy="4047619"/>
          </a:xfrm>
          <a:prstGeom prst="rect">
            <a:avLst/>
          </a:prstGeom>
        </p:spPr>
      </p:pic>
      <p:sp>
        <p:nvSpPr>
          <p:cNvPr id="3" name="TextBox 2"/>
          <p:cNvSpPr txBox="1"/>
          <p:nvPr/>
        </p:nvSpPr>
        <p:spPr>
          <a:xfrm>
            <a:off x="9105899" y="1463117"/>
            <a:ext cx="2916768" cy="2375009"/>
          </a:xfrm>
          <a:prstGeom prst="rect">
            <a:avLst/>
          </a:prstGeom>
          <a:noFill/>
        </p:spPr>
        <p:txBody>
          <a:bodyPr wrap="square" rtlCol="0">
            <a:spAutoFit/>
          </a:bodyPr>
          <a:lstStyle/>
          <a:p>
            <a:pPr marL="342900" indent="-342900">
              <a:spcBef>
                <a:spcPts val="1000"/>
              </a:spcBef>
              <a:buAutoNum type="arabicPeriod"/>
            </a:pPr>
            <a:r>
              <a:rPr lang="en-AU" sz="2000" dirty="0"/>
              <a:t>Discounting still required on all but the shortest-tailed lines.</a:t>
            </a:r>
          </a:p>
          <a:p>
            <a:pPr marL="342900" indent="-342900">
              <a:spcBef>
                <a:spcPts val="1000"/>
              </a:spcBef>
              <a:buAutoNum type="arabicPeriod"/>
            </a:pPr>
            <a:r>
              <a:rPr lang="en-AU" sz="2000" dirty="0"/>
              <a:t>Calculation based on premium proportions used for remaining coverage.</a:t>
            </a:r>
          </a:p>
        </p:txBody>
      </p:sp>
      <p:sp>
        <p:nvSpPr>
          <p:cNvPr id="5" name="TextBox 4">
            <a:extLst>
              <a:ext uri="{FF2B5EF4-FFF2-40B4-BE49-F238E27FC236}">
                <a16:creationId xmlns:a16="http://schemas.microsoft.com/office/drawing/2014/main" id="{EFC21C2F-CF21-4602-93DD-AFB5EE44DD10}"/>
              </a:ext>
            </a:extLst>
          </p:cNvPr>
          <p:cNvSpPr txBox="1"/>
          <p:nvPr/>
        </p:nvSpPr>
        <p:spPr>
          <a:xfrm>
            <a:off x="838200" y="55525"/>
            <a:ext cx="6638738" cy="369332"/>
          </a:xfrm>
          <a:prstGeom prst="rect">
            <a:avLst/>
          </a:prstGeom>
          <a:noFill/>
        </p:spPr>
        <p:txBody>
          <a:bodyPr wrap="square" rtlCol="0">
            <a:spAutoFit/>
          </a:bodyPr>
          <a:lstStyle/>
          <a:p>
            <a:r>
              <a:rPr lang="en-AU">
                <a:solidFill>
                  <a:schemeClr val="bg1"/>
                </a:solidFill>
              </a:rPr>
              <a:t>IFRS 17 For Insurance Contracts</a:t>
            </a:r>
          </a:p>
        </p:txBody>
      </p:sp>
      <p:sp>
        <p:nvSpPr>
          <p:cNvPr id="6" name="Slide Number Placeholder 3">
            <a:extLst>
              <a:ext uri="{FF2B5EF4-FFF2-40B4-BE49-F238E27FC236}">
                <a16:creationId xmlns:a16="http://schemas.microsoft.com/office/drawing/2014/main" id="{7C2FCF3C-B36B-42E0-B5AE-B3DEF744B126}"/>
              </a:ext>
            </a:extLst>
          </p:cNvPr>
          <p:cNvSpPr>
            <a:spLocks noGrp="1"/>
          </p:cNvSpPr>
          <p:nvPr>
            <p:ph type="sldNum" sz="quarter" idx="12"/>
          </p:nvPr>
        </p:nvSpPr>
        <p:spPr>
          <a:xfrm>
            <a:off x="9392347" y="66876"/>
            <a:ext cx="2743200" cy="365125"/>
          </a:xfrm>
        </p:spPr>
        <p:txBody>
          <a:bodyPr/>
          <a:lstStyle/>
          <a:p>
            <a:fld id="{C7ACDD62-8CD5-47D4-8C3E-0C8675E64E7F}" type="slidenum">
              <a:rPr lang="en-AU" smtClean="0"/>
              <a:pPr/>
              <a:t>45</a:t>
            </a:fld>
            <a:endParaRPr lang="en-AU"/>
          </a:p>
        </p:txBody>
      </p:sp>
    </p:spTree>
    <p:extLst>
      <p:ext uri="{BB962C8B-B14F-4D97-AF65-F5344CB8AC3E}">
        <p14:creationId xmlns:p14="http://schemas.microsoft.com/office/powerpoint/2010/main" val="414145513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a:t>Underwriting Year vs Accident Year</a:t>
            </a:r>
          </a:p>
        </p:txBody>
      </p:sp>
      <p:sp>
        <p:nvSpPr>
          <p:cNvPr id="3" name="TextBox 2"/>
          <p:cNvSpPr txBox="1"/>
          <p:nvPr/>
        </p:nvSpPr>
        <p:spPr>
          <a:xfrm>
            <a:off x="533400" y="5533677"/>
            <a:ext cx="11785600" cy="816634"/>
          </a:xfrm>
          <a:prstGeom prst="rect">
            <a:avLst/>
          </a:prstGeom>
          <a:noFill/>
        </p:spPr>
        <p:txBody>
          <a:bodyPr wrap="square" rtlCol="0">
            <a:spAutoFit/>
          </a:bodyPr>
          <a:lstStyle/>
          <a:p>
            <a:pPr>
              <a:lnSpc>
                <a:spcPct val="110000"/>
              </a:lnSpc>
            </a:pPr>
            <a:r>
              <a:rPr lang="en-AU" sz="2000" dirty="0"/>
              <a:t>Accident year N contains events covered by policies from year N-1 and policies from year N.</a:t>
            </a:r>
          </a:p>
          <a:p>
            <a:pPr>
              <a:lnSpc>
                <a:spcPct val="110000"/>
              </a:lnSpc>
              <a:spcBef>
                <a:spcPts val="500"/>
              </a:spcBef>
            </a:pPr>
            <a:r>
              <a:rPr lang="en-AU" sz="2000" dirty="0"/>
              <a:t>Underwriting year N contains events occurring in year N and in year N+1</a:t>
            </a:r>
          </a:p>
        </p:txBody>
      </p:sp>
      <p:pic>
        <p:nvPicPr>
          <p:cNvPr id="7" name="Picture 6"/>
          <p:cNvPicPr>
            <a:picLocks noChangeAspect="1"/>
          </p:cNvPicPr>
          <p:nvPr/>
        </p:nvPicPr>
        <p:blipFill>
          <a:blip r:embed="rId3"/>
          <a:stretch>
            <a:fillRect/>
          </a:stretch>
        </p:blipFill>
        <p:spPr>
          <a:xfrm>
            <a:off x="533400" y="1514102"/>
            <a:ext cx="7858125" cy="3968590"/>
          </a:xfrm>
          <a:prstGeom prst="rect">
            <a:avLst/>
          </a:prstGeom>
        </p:spPr>
      </p:pic>
      <p:sp>
        <p:nvSpPr>
          <p:cNvPr id="8" name="TextBox 7"/>
          <p:cNvSpPr txBox="1"/>
          <p:nvPr/>
        </p:nvSpPr>
        <p:spPr>
          <a:xfrm>
            <a:off x="8628592" y="1463117"/>
            <a:ext cx="3030008" cy="2106731"/>
          </a:xfrm>
          <a:prstGeom prst="rect">
            <a:avLst/>
          </a:prstGeom>
          <a:noFill/>
        </p:spPr>
        <p:txBody>
          <a:bodyPr wrap="square" rtlCol="0">
            <a:spAutoFit/>
          </a:bodyPr>
          <a:lstStyle/>
          <a:p>
            <a:pPr>
              <a:lnSpc>
                <a:spcPct val="110000"/>
              </a:lnSpc>
            </a:pPr>
            <a:r>
              <a:rPr lang="en-AU" sz="2000" dirty="0"/>
              <a:t>The events represent incurred claims, not all of which may have been reported before several years after the last policy has expired.</a:t>
            </a:r>
          </a:p>
        </p:txBody>
      </p:sp>
      <p:sp>
        <p:nvSpPr>
          <p:cNvPr id="9" name="TextBox 8">
            <a:extLst>
              <a:ext uri="{FF2B5EF4-FFF2-40B4-BE49-F238E27FC236}">
                <a16:creationId xmlns:a16="http://schemas.microsoft.com/office/drawing/2014/main" id="{10207F91-BB7E-4879-B9BE-30D69F4E9802}"/>
              </a:ext>
            </a:extLst>
          </p:cNvPr>
          <p:cNvSpPr txBox="1"/>
          <p:nvPr/>
        </p:nvSpPr>
        <p:spPr>
          <a:xfrm>
            <a:off x="838200" y="55525"/>
            <a:ext cx="6638738" cy="369332"/>
          </a:xfrm>
          <a:prstGeom prst="rect">
            <a:avLst/>
          </a:prstGeom>
          <a:noFill/>
        </p:spPr>
        <p:txBody>
          <a:bodyPr wrap="square" rtlCol="0">
            <a:spAutoFit/>
          </a:bodyPr>
          <a:lstStyle/>
          <a:p>
            <a:r>
              <a:rPr lang="en-AU">
                <a:solidFill>
                  <a:schemeClr val="bg1"/>
                </a:solidFill>
              </a:rPr>
              <a:t>IFRS 17 For Insurance Contracts</a:t>
            </a:r>
          </a:p>
        </p:txBody>
      </p:sp>
      <p:sp>
        <p:nvSpPr>
          <p:cNvPr id="10" name="Slide Number Placeholder 3">
            <a:extLst>
              <a:ext uri="{FF2B5EF4-FFF2-40B4-BE49-F238E27FC236}">
                <a16:creationId xmlns:a16="http://schemas.microsoft.com/office/drawing/2014/main" id="{CE4A0184-4B18-4A03-B2E5-734F4AFD2CB6}"/>
              </a:ext>
            </a:extLst>
          </p:cNvPr>
          <p:cNvSpPr>
            <a:spLocks noGrp="1"/>
          </p:cNvSpPr>
          <p:nvPr>
            <p:ph type="sldNum" sz="quarter" idx="12"/>
          </p:nvPr>
        </p:nvSpPr>
        <p:spPr>
          <a:xfrm>
            <a:off x="9392347" y="66876"/>
            <a:ext cx="2743200" cy="365125"/>
          </a:xfrm>
        </p:spPr>
        <p:txBody>
          <a:bodyPr/>
          <a:lstStyle/>
          <a:p>
            <a:fld id="{C7ACDD62-8CD5-47D4-8C3E-0C8675E64E7F}" type="slidenum">
              <a:rPr lang="en-AU" smtClean="0"/>
              <a:pPr/>
              <a:t>46</a:t>
            </a:fld>
            <a:endParaRPr lang="en-AU"/>
          </a:p>
        </p:txBody>
      </p:sp>
    </p:spTree>
    <p:extLst>
      <p:ext uri="{BB962C8B-B14F-4D97-AF65-F5344CB8AC3E}">
        <p14:creationId xmlns:p14="http://schemas.microsoft.com/office/powerpoint/2010/main" val="198247021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a:t>Unexpired Premium Reserve</a:t>
            </a:r>
          </a:p>
        </p:txBody>
      </p:sp>
      <p:sp>
        <p:nvSpPr>
          <p:cNvPr id="6" name="TextBox 5"/>
          <p:cNvSpPr txBox="1"/>
          <p:nvPr/>
        </p:nvSpPr>
        <p:spPr>
          <a:xfrm>
            <a:off x="259644" y="1279992"/>
            <a:ext cx="4261634" cy="4093428"/>
          </a:xfrm>
          <a:prstGeom prst="rect">
            <a:avLst/>
          </a:prstGeom>
          <a:noFill/>
        </p:spPr>
        <p:txBody>
          <a:bodyPr wrap="square" rtlCol="0">
            <a:spAutoFit/>
          </a:bodyPr>
          <a:lstStyle/>
          <a:p>
            <a:r>
              <a:rPr lang="en-AU" sz="2000" dirty="0"/>
              <a:t>At the end of year N policy 1 has almost expired, but policies 2 and 3 are still in effect and will remain so for many months.</a:t>
            </a:r>
          </a:p>
          <a:p>
            <a:endParaRPr lang="en-AU" sz="2000" dirty="0"/>
          </a:p>
          <a:p>
            <a:r>
              <a:rPr lang="en-AU" sz="2000" dirty="0"/>
              <a:t>The best estimate of liabilities resulting from events that occurred in year N affecting policies 1, 2 or 3 forms the </a:t>
            </a:r>
            <a:r>
              <a:rPr lang="en-AU" sz="2000" u="sng" dirty="0"/>
              <a:t>Expired Premium Reserve</a:t>
            </a:r>
            <a:r>
              <a:rPr lang="en-AU" sz="2000" dirty="0"/>
              <a:t>.</a:t>
            </a:r>
          </a:p>
          <a:p>
            <a:endParaRPr lang="en-AU" sz="2000" dirty="0"/>
          </a:p>
          <a:p>
            <a:r>
              <a:rPr lang="en-AU" sz="2000" dirty="0"/>
              <a:t>The estimate of liabilities from future events affecting policies 1, 2, or 3 is called the </a:t>
            </a:r>
            <a:r>
              <a:rPr lang="en-AU" sz="2000" u="sng" dirty="0"/>
              <a:t>Unexpired Premium Reserve</a:t>
            </a:r>
            <a:r>
              <a:rPr lang="en-AU" sz="2000" dirty="0"/>
              <a:t>.</a:t>
            </a:r>
          </a:p>
        </p:txBody>
      </p:sp>
      <p:sp>
        <p:nvSpPr>
          <p:cNvPr id="7" name="TextBox 6"/>
          <p:cNvSpPr txBox="1"/>
          <p:nvPr/>
        </p:nvSpPr>
        <p:spPr>
          <a:xfrm>
            <a:off x="925689" y="5712799"/>
            <a:ext cx="10577689" cy="707886"/>
          </a:xfrm>
          <a:prstGeom prst="rect">
            <a:avLst/>
          </a:prstGeom>
          <a:noFill/>
        </p:spPr>
        <p:txBody>
          <a:bodyPr wrap="square" rtlCol="0">
            <a:spAutoFit/>
          </a:bodyPr>
          <a:lstStyle/>
          <a:p>
            <a:r>
              <a:rPr lang="en-AU" sz="2000" dirty="0"/>
              <a:t>** Unexpired premium can be precisely calculated at any given date. It is a good proxy for total exposure to future events. **</a:t>
            </a:r>
          </a:p>
        </p:txBody>
      </p:sp>
      <p:pic>
        <p:nvPicPr>
          <p:cNvPr id="8" name="Picture 7"/>
          <p:cNvPicPr>
            <a:picLocks noChangeAspect="1"/>
          </p:cNvPicPr>
          <p:nvPr/>
        </p:nvPicPr>
        <p:blipFill>
          <a:blip r:embed="rId2"/>
          <a:stretch>
            <a:fillRect/>
          </a:stretch>
        </p:blipFill>
        <p:spPr>
          <a:xfrm>
            <a:off x="4851089" y="1375760"/>
            <a:ext cx="6982799" cy="3743847"/>
          </a:xfrm>
          <a:prstGeom prst="rect">
            <a:avLst/>
          </a:prstGeom>
        </p:spPr>
      </p:pic>
      <p:sp>
        <p:nvSpPr>
          <p:cNvPr id="9" name="TextBox 8">
            <a:extLst>
              <a:ext uri="{FF2B5EF4-FFF2-40B4-BE49-F238E27FC236}">
                <a16:creationId xmlns:a16="http://schemas.microsoft.com/office/drawing/2014/main" id="{98CD2311-1ECF-45BF-8FCE-26B9472253F5}"/>
              </a:ext>
            </a:extLst>
          </p:cNvPr>
          <p:cNvSpPr txBox="1"/>
          <p:nvPr/>
        </p:nvSpPr>
        <p:spPr>
          <a:xfrm>
            <a:off x="838200" y="55525"/>
            <a:ext cx="6638738" cy="369332"/>
          </a:xfrm>
          <a:prstGeom prst="rect">
            <a:avLst/>
          </a:prstGeom>
          <a:noFill/>
        </p:spPr>
        <p:txBody>
          <a:bodyPr wrap="square" rtlCol="0">
            <a:spAutoFit/>
          </a:bodyPr>
          <a:lstStyle/>
          <a:p>
            <a:r>
              <a:rPr lang="en-AU">
                <a:solidFill>
                  <a:schemeClr val="bg1"/>
                </a:solidFill>
              </a:rPr>
              <a:t>IFRS 17 For Insurance Contracts</a:t>
            </a:r>
          </a:p>
        </p:txBody>
      </p:sp>
      <p:sp>
        <p:nvSpPr>
          <p:cNvPr id="10" name="Slide Number Placeholder 3">
            <a:extLst>
              <a:ext uri="{FF2B5EF4-FFF2-40B4-BE49-F238E27FC236}">
                <a16:creationId xmlns:a16="http://schemas.microsoft.com/office/drawing/2014/main" id="{5AF9E554-E216-447E-80A5-A229C08C3257}"/>
              </a:ext>
            </a:extLst>
          </p:cNvPr>
          <p:cNvSpPr>
            <a:spLocks noGrp="1"/>
          </p:cNvSpPr>
          <p:nvPr>
            <p:ph type="sldNum" sz="quarter" idx="12"/>
          </p:nvPr>
        </p:nvSpPr>
        <p:spPr>
          <a:xfrm>
            <a:off x="9392347" y="66876"/>
            <a:ext cx="2743200" cy="365125"/>
          </a:xfrm>
        </p:spPr>
        <p:txBody>
          <a:bodyPr/>
          <a:lstStyle/>
          <a:p>
            <a:fld id="{C7ACDD62-8CD5-47D4-8C3E-0C8675E64E7F}" type="slidenum">
              <a:rPr lang="en-AU" smtClean="0"/>
              <a:pPr/>
              <a:t>47</a:t>
            </a:fld>
            <a:endParaRPr lang="en-AU"/>
          </a:p>
        </p:txBody>
      </p:sp>
    </p:spTree>
    <p:extLst>
      <p:ext uri="{BB962C8B-B14F-4D97-AF65-F5344CB8AC3E}">
        <p14:creationId xmlns:p14="http://schemas.microsoft.com/office/powerpoint/2010/main" val="193626560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a:t>Underwriting Year</a:t>
            </a:r>
          </a:p>
        </p:txBody>
      </p:sp>
      <p:pic>
        <p:nvPicPr>
          <p:cNvPr id="2" name="Content Placeholder 1"/>
          <p:cNvPicPr>
            <a:picLocks noGrp="1" noChangeAspect="1"/>
          </p:cNvPicPr>
          <p:nvPr>
            <p:ph idx="1"/>
          </p:nvPr>
        </p:nvPicPr>
        <p:blipFill>
          <a:blip r:embed="rId2"/>
          <a:stretch>
            <a:fillRect/>
          </a:stretch>
        </p:blipFill>
        <p:spPr>
          <a:xfrm>
            <a:off x="4735993" y="1463117"/>
            <a:ext cx="5920413" cy="4168775"/>
          </a:xfrm>
          <a:prstGeom prst="rect">
            <a:avLst/>
          </a:prstGeom>
        </p:spPr>
      </p:pic>
      <p:sp>
        <p:nvSpPr>
          <p:cNvPr id="3" name="TextBox 2"/>
          <p:cNvSpPr txBox="1"/>
          <p:nvPr/>
        </p:nvSpPr>
        <p:spPr>
          <a:xfrm>
            <a:off x="485423" y="2099734"/>
            <a:ext cx="4250570" cy="3122393"/>
          </a:xfrm>
          <a:prstGeom prst="rect">
            <a:avLst/>
          </a:prstGeom>
          <a:noFill/>
        </p:spPr>
        <p:txBody>
          <a:bodyPr wrap="square" rtlCol="0">
            <a:spAutoFit/>
          </a:bodyPr>
          <a:lstStyle/>
          <a:p>
            <a:pPr>
              <a:lnSpc>
                <a:spcPct val="110000"/>
              </a:lnSpc>
            </a:pPr>
            <a:r>
              <a:rPr lang="en-AU" sz="2000" dirty="0"/>
              <a:t>The total of the premiums collected for the calendar (accounting) year forms the Written Premium (WP).</a:t>
            </a:r>
          </a:p>
          <a:p>
            <a:pPr>
              <a:lnSpc>
                <a:spcPct val="110000"/>
              </a:lnSpc>
            </a:pPr>
            <a:endParaRPr lang="en-AU" sz="2000" dirty="0"/>
          </a:p>
          <a:p>
            <a:pPr>
              <a:lnSpc>
                <a:spcPct val="110000"/>
              </a:lnSpc>
            </a:pPr>
            <a:r>
              <a:rPr lang="en-AU" sz="2000" dirty="0"/>
              <a:t>At the valuation date on or after the close of the year this can be precisely split into Earned Premium (EP) and Unearned (or Unexpired) Premium (</a:t>
            </a:r>
            <a:r>
              <a:rPr lang="en-AU" sz="2000" dirty="0" err="1"/>
              <a:t>UnP</a:t>
            </a:r>
            <a:r>
              <a:rPr lang="en-AU" sz="2000" dirty="0"/>
              <a:t>). </a:t>
            </a:r>
          </a:p>
        </p:txBody>
      </p:sp>
      <p:sp>
        <p:nvSpPr>
          <p:cNvPr id="5" name="TextBox 4">
            <a:extLst>
              <a:ext uri="{FF2B5EF4-FFF2-40B4-BE49-F238E27FC236}">
                <a16:creationId xmlns:a16="http://schemas.microsoft.com/office/drawing/2014/main" id="{FCD59856-1523-41DE-B536-A2666A15B635}"/>
              </a:ext>
            </a:extLst>
          </p:cNvPr>
          <p:cNvSpPr txBox="1"/>
          <p:nvPr/>
        </p:nvSpPr>
        <p:spPr>
          <a:xfrm>
            <a:off x="838200" y="55525"/>
            <a:ext cx="6638738" cy="369332"/>
          </a:xfrm>
          <a:prstGeom prst="rect">
            <a:avLst/>
          </a:prstGeom>
          <a:noFill/>
        </p:spPr>
        <p:txBody>
          <a:bodyPr wrap="square" rtlCol="0">
            <a:spAutoFit/>
          </a:bodyPr>
          <a:lstStyle/>
          <a:p>
            <a:r>
              <a:rPr lang="en-AU">
                <a:solidFill>
                  <a:schemeClr val="bg1"/>
                </a:solidFill>
              </a:rPr>
              <a:t>IFRS 17 For Insurance Contracts</a:t>
            </a:r>
          </a:p>
        </p:txBody>
      </p:sp>
      <p:sp>
        <p:nvSpPr>
          <p:cNvPr id="6" name="Slide Number Placeholder 3">
            <a:extLst>
              <a:ext uri="{FF2B5EF4-FFF2-40B4-BE49-F238E27FC236}">
                <a16:creationId xmlns:a16="http://schemas.microsoft.com/office/drawing/2014/main" id="{C3992A71-E9C6-41AF-9BB3-11CBE1D968A1}"/>
              </a:ext>
            </a:extLst>
          </p:cNvPr>
          <p:cNvSpPr>
            <a:spLocks noGrp="1"/>
          </p:cNvSpPr>
          <p:nvPr>
            <p:ph type="sldNum" sz="quarter" idx="12"/>
          </p:nvPr>
        </p:nvSpPr>
        <p:spPr>
          <a:xfrm>
            <a:off x="9392347" y="66876"/>
            <a:ext cx="2743200" cy="365125"/>
          </a:xfrm>
        </p:spPr>
        <p:txBody>
          <a:bodyPr/>
          <a:lstStyle/>
          <a:p>
            <a:fld id="{C7ACDD62-8CD5-47D4-8C3E-0C8675E64E7F}" type="slidenum">
              <a:rPr lang="en-AU" smtClean="0"/>
              <a:pPr/>
              <a:t>48</a:t>
            </a:fld>
            <a:endParaRPr lang="en-AU"/>
          </a:p>
        </p:txBody>
      </p:sp>
    </p:spTree>
    <p:extLst>
      <p:ext uri="{BB962C8B-B14F-4D97-AF65-F5344CB8AC3E}">
        <p14:creationId xmlns:p14="http://schemas.microsoft.com/office/powerpoint/2010/main" val="336619701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a:t>Ultimates by Underwriting year</a:t>
            </a:r>
          </a:p>
        </p:txBody>
      </p:sp>
      <p:sp>
        <p:nvSpPr>
          <p:cNvPr id="9" name="TextBox 8"/>
          <p:cNvSpPr txBox="1"/>
          <p:nvPr/>
        </p:nvSpPr>
        <p:spPr>
          <a:xfrm>
            <a:off x="838200" y="1879597"/>
            <a:ext cx="6343826" cy="4815164"/>
          </a:xfrm>
          <a:prstGeom prst="rect">
            <a:avLst/>
          </a:prstGeom>
          <a:noFill/>
        </p:spPr>
        <p:txBody>
          <a:bodyPr wrap="square" rtlCol="0">
            <a:spAutoFit/>
          </a:bodyPr>
          <a:lstStyle/>
          <a:p>
            <a:pPr>
              <a:lnSpc>
                <a:spcPct val="110000"/>
              </a:lnSpc>
            </a:pPr>
            <a:r>
              <a:rPr lang="en-AU" sz="2000" dirty="0"/>
              <a:t>In respect of Underwriting Year (</a:t>
            </a:r>
            <a:r>
              <a:rPr lang="en-AU" sz="2000" dirty="0" err="1"/>
              <a:t>UwY</a:t>
            </a:r>
            <a:r>
              <a:rPr lang="en-AU" sz="2000" dirty="0"/>
              <a:t>) the loss arrays contain the aggregated claims attributable to policies written in the respective year as far as known on the valuation date.</a:t>
            </a:r>
          </a:p>
          <a:p>
            <a:pPr>
              <a:lnSpc>
                <a:spcPct val="110000"/>
              </a:lnSpc>
            </a:pPr>
            <a:endParaRPr lang="en-AU" sz="2000" dirty="0"/>
          </a:p>
          <a:p>
            <a:pPr>
              <a:lnSpc>
                <a:spcPct val="110000"/>
              </a:lnSpc>
            </a:pPr>
            <a:r>
              <a:rPr lang="en-AU" sz="2000" dirty="0"/>
              <a:t>WP is the natural exposure in this case, and forecasting on the basis of past experience enables estimation of ultimates, even for the current year for which a good proportion of the premium is unexpired.</a:t>
            </a:r>
          </a:p>
          <a:p>
            <a:pPr>
              <a:lnSpc>
                <a:spcPct val="110000"/>
              </a:lnSpc>
            </a:pPr>
            <a:endParaRPr lang="en-AU" sz="2000" dirty="0"/>
          </a:p>
          <a:p>
            <a:pPr>
              <a:lnSpc>
                <a:spcPct val="110000"/>
              </a:lnSpc>
            </a:pPr>
            <a:r>
              <a:rPr lang="en-AU" sz="2000" dirty="0"/>
              <a:t>The Loss Ratio is correctly calculated as Ultimate/WP. Note that Loss Ratio can only be estimated on an accident year basis, since it is not clear what the Premium should be.</a:t>
            </a:r>
          </a:p>
          <a:p>
            <a:pPr>
              <a:lnSpc>
                <a:spcPct val="110000"/>
              </a:lnSpc>
            </a:pPr>
            <a:endParaRPr lang="en-AU" sz="2000" dirty="0"/>
          </a:p>
        </p:txBody>
      </p:sp>
      <p:pic>
        <p:nvPicPr>
          <p:cNvPr id="10" name="Picture 9"/>
          <p:cNvPicPr>
            <a:picLocks noChangeAspect="1"/>
          </p:cNvPicPr>
          <p:nvPr/>
        </p:nvPicPr>
        <p:blipFill>
          <a:blip r:embed="rId3"/>
          <a:stretch>
            <a:fillRect/>
          </a:stretch>
        </p:blipFill>
        <p:spPr>
          <a:xfrm>
            <a:off x="7182026" y="2028825"/>
            <a:ext cx="4171774" cy="4327382"/>
          </a:xfrm>
          <a:prstGeom prst="rect">
            <a:avLst/>
          </a:prstGeom>
        </p:spPr>
      </p:pic>
      <p:sp>
        <p:nvSpPr>
          <p:cNvPr id="6" name="TextBox 5">
            <a:extLst>
              <a:ext uri="{FF2B5EF4-FFF2-40B4-BE49-F238E27FC236}">
                <a16:creationId xmlns:a16="http://schemas.microsoft.com/office/drawing/2014/main" id="{17F63C27-C63A-4258-92BF-AA0621100CCE}"/>
              </a:ext>
            </a:extLst>
          </p:cNvPr>
          <p:cNvSpPr txBox="1"/>
          <p:nvPr/>
        </p:nvSpPr>
        <p:spPr>
          <a:xfrm>
            <a:off x="838200" y="55525"/>
            <a:ext cx="6638738" cy="369332"/>
          </a:xfrm>
          <a:prstGeom prst="rect">
            <a:avLst/>
          </a:prstGeom>
          <a:noFill/>
        </p:spPr>
        <p:txBody>
          <a:bodyPr wrap="square" rtlCol="0">
            <a:spAutoFit/>
          </a:bodyPr>
          <a:lstStyle/>
          <a:p>
            <a:r>
              <a:rPr lang="en-AU">
                <a:solidFill>
                  <a:schemeClr val="bg1"/>
                </a:solidFill>
              </a:rPr>
              <a:t>IFRS 17 For Insurance Contracts</a:t>
            </a:r>
          </a:p>
        </p:txBody>
      </p:sp>
      <p:sp>
        <p:nvSpPr>
          <p:cNvPr id="7" name="Slide Number Placeholder 3">
            <a:extLst>
              <a:ext uri="{FF2B5EF4-FFF2-40B4-BE49-F238E27FC236}">
                <a16:creationId xmlns:a16="http://schemas.microsoft.com/office/drawing/2014/main" id="{5F617597-2C30-4706-A326-072147FF6B36}"/>
              </a:ext>
            </a:extLst>
          </p:cNvPr>
          <p:cNvSpPr>
            <a:spLocks noGrp="1"/>
          </p:cNvSpPr>
          <p:nvPr>
            <p:ph type="sldNum" sz="quarter" idx="12"/>
          </p:nvPr>
        </p:nvSpPr>
        <p:spPr>
          <a:xfrm>
            <a:off x="9392347" y="66876"/>
            <a:ext cx="2743200" cy="365125"/>
          </a:xfrm>
        </p:spPr>
        <p:txBody>
          <a:bodyPr/>
          <a:lstStyle/>
          <a:p>
            <a:fld id="{C7ACDD62-8CD5-47D4-8C3E-0C8675E64E7F}" type="slidenum">
              <a:rPr lang="en-AU" smtClean="0"/>
              <a:pPr/>
              <a:t>49</a:t>
            </a:fld>
            <a:endParaRPr lang="en-AU"/>
          </a:p>
        </p:txBody>
      </p:sp>
    </p:spTree>
    <p:extLst>
      <p:ext uri="{BB962C8B-B14F-4D97-AF65-F5344CB8AC3E}">
        <p14:creationId xmlns:p14="http://schemas.microsoft.com/office/powerpoint/2010/main" val="27021405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78264"/>
            <a:ext cx="10515600" cy="784853"/>
          </a:xfrm>
        </p:spPr>
        <p:txBody>
          <a:bodyPr/>
          <a:lstStyle/>
          <a:p>
            <a:r>
              <a:rPr lang="en-GB" dirty="0"/>
              <a:t>Variability and Uncertainty</a:t>
            </a:r>
            <a:endParaRPr lang="en-AU" dirty="0"/>
          </a:p>
        </p:txBody>
      </p:sp>
      <p:sp>
        <p:nvSpPr>
          <p:cNvPr id="3" name="Content Placeholder 2"/>
          <p:cNvSpPr>
            <a:spLocks noGrp="1"/>
          </p:cNvSpPr>
          <p:nvPr>
            <p:ph idx="1"/>
          </p:nvPr>
        </p:nvSpPr>
        <p:spPr/>
        <p:txBody>
          <a:bodyPr/>
          <a:lstStyle/>
          <a:p>
            <a:pPr marL="0" indent="0">
              <a:buNone/>
            </a:pPr>
            <a:r>
              <a:rPr lang="en-US" dirty="0"/>
              <a:t>These are different concepts; they are not interchangeable and need to be clearly distinguished in the model structure.</a:t>
            </a:r>
          </a:p>
          <a:p>
            <a:endParaRPr lang="en-GB" dirty="0"/>
          </a:p>
          <a:p>
            <a:pPr marL="0" indent="0">
              <a:buNone/>
            </a:pPr>
            <a:r>
              <a:rPr lang="en-US"/>
              <a:t>“</a:t>
            </a:r>
            <a:r>
              <a:rPr lang="en-US" dirty="0"/>
              <a:t>Variability is a phenomenon in the physical world to be measured, analyzed and where appropriate explained. By contrast uncertainty is an aspect of knowledge.”</a:t>
            </a:r>
          </a:p>
          <a:p>
            <a:pPr marL="457200" lvl="1" indent="0">
              <a:buNone/>
            </a:pPr>
            <a:r>
              <a:rPr lang="en-US" dirty="0"/>
              <a:t>- Sir </a:t>
            </a:r>
            <a:r>
              <a:rPr lang="en-US"/>
              <a:t>David Cox</a:t>
            </a:r>
            <a:endParaRPr lang="en-US" dirty="0"/>
          </a:p>
        </p:txBody>
      </p:sp>
      <p:sp>
        <p:nvSpPr>
          <p:cNvPr id="4" name="Slide Number Placeholder 3">
            <a:extLst>
              <a:ext uri="{FF2B5EF4-FFF2-40B4-BE49-F238E27FC236}">
                <a16:creationId xmlns:a16="http://schemas.microsoft.com/office/drawing/2014/main" id="{7CE1F3C5-54C7-4AA8-A250-29A7F54A9AAE}"/>
              </a:ext>
            </a:extLst>
          </p:cNvPr>
          <p:cNvSpPr>
            <a:spLocks noGrp="1"/>
          </p:cNvSpPr>
          <p:nvPr>
            <p:ph type="sldNum" sz="quarter" idx="12"/>
          </p:nvPr>
        </p:nvSpPr>
        <p:spPr/>
        <p:txBody>
          <a:bodyPr/>
          <a:lstStyle/>
          <a:p>
            <a:fld id="{C7ACDD62-8CD5-47D4-8C3E-0C8675E64E7F}" type="slidenum">
              <a:rPr lang="en-AU" smtClean="0"/>
              <a:pPr/>
              <a:t>5</a:t>
            </a:fld>
            <a:endParaRPr lang="en-AU"/>
          </a:p>
        </p:txBody>
      </p:sp>
      <p:sp>
        <p:nvSpPr>
          <p:cNvPr id="9" name="TextBox 8">
            <a:extLst>
              <a:ext uri="{FF2B5EF4-FFF2-40B4-BE49-F238E27FC236}">
                <a16:creationId xmlns:a16="http://schemas.microsoft.com/office/drawing/2014/main" id="{FE558511-2662-4614-85E7-962368258D42}"/>
              </a:ext>
            </a:extLst>
          </p:cNvPr>
          <p:cNvSpPr txBox="1"/>
          <p:nvPr/>
        </p:nvSpPr>
        <p:spPr>
          <a:xfrm>
            <a:off x="838200" y="55525"/>
            <a:ext cx="3657600" cy="369332"/>
          </a:xfrm>
          <a:prstGeom prst="rect">
            <a:avLst/>
          </a:prstGeom>
          <a:noFill/>
        </p:spPr>
        <p:txBody>
          <a:bodyPr wrap="square" rtlCol="0">
            <a:spAutoFit/>
          </a:bodyPr>
          <a:lstStyle/>
          <a:p>
            <a:r>
              <a:rPr lang="en-US">
                <a:solidFill>
                  <a:schemeClr val="bg1"/>
                </a:solidFill>
              </a:rPr>
              <a:t>What makes a good model?</a:t>
            </a:r>
            <a:endParaRPr lang="en-AU">
              <a:solidFill>
                <a:schemeClr val="bg1"/>
              </a:solidFill>
            </a:endParaRPr>
          </a:p>
        </p:txBody>
      </p:sp>
    </p:spTree>
    <p:extLst>
      <p:ext uri="{BB962C8B-B14F-4D97-AF65-F5344CB8AC3E}">
        <p14:creationId xmlns:p14="http://schemas.microsoft.com/office/powerpoint/2010/main" val="203879562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a:t>Outstanding split by Earned/Unearned</a:t>
            </a:r>
          </a:p>
        </p:txBody>
      </p:sp>
      <p:pic>
        <p:nvPicPr>
          <p:cNvPr id="2" name="Picture 1"/>
          <p:cNvPicPr>
            <a:picLocks noChangeAspect="1"/>
          </p:cNvPicPr>
          <p:nvPr/>
        </p:nvPicPr>
        <p:blipFill>
          <a:blip r:embed="rId3"/>
          <a:stretch>
            <a:fillRect/>
          </a:stretch>
        </p:blipFill>
        <p:spPr>
          <a:xfrm>
            <a:off x="5562728" y="1590674"/>
            <a:ext cx="6295249" cy="4652082"/>
          </a:xfrm>
          <a:prstGeom prst="rect">
            <a:avLst/>
          </a:prstGeom>
        </p:spPr>
      </p:pic>
      <p:sp>
        <p:nvSpPr>
          <p:cNvPr id="3" name="TextBox 2"/>
          <p:cNvSpPr txBox="1"/>
          <p:nvPr/>
        </p:nvSpPr>
        <p:spPr>
          <a:xfrm>
            <a:off x="5638800" y="2918177"/>
            <a:ext cx="65" cy="276999"/>
          </a:xfrm>
          <a:prstGeom prst="rect">
            <a:avLst/>
          </a:prstGeom>
          <a:noFill/>
        </p:spPr>
        <p:txBody>
          <a:bodyPr wrap="none" lIns="0" tIns="0" rIns="0" bIns="0" rtlCol="0">
            <a:spAutoFit/>
          </a:bodyPr>
          <a:lstStyle/>
          <a:p>
            <a:endParaRPr lang="en-AU" dirty="0"/>
          </a:p>
        </p:txBody>
      </p:sp>
      <p:sp>
        <p:nvSpPr>
          <p:cNvPr id="4" name="TextBox 3"/>
          <p:cNvSpPr txBox="1"/>
          <p:nvPr/>
        </p:nvSpPr>
        <p:spPr>
          <a:xfrm>
            <a:off x="838199" y="1590674"/>
            <a:ext cx="4486275" cy="5016758"/>
          </a:xfrm>
          <a:prstGeom prst="rect">
            <a:avLst/>
          </a:prstGeom>
          <a:noFill/>
        </p:spPr>
        <p:txBody>
          <a:bodyPr wrap="square" rtlCol="0">
            <a:spAutoFit/>
          </a:bodyPr>
          <a:lstStyle/>
          <a:p>
            <a:r>
              <a:rPr lang="en-AU" sz="2000" dirty="0"/>
              <a:t>WP = EP + </a:t>
            </a:r>
            <a:r>
              <a:rPr lang="en-AU" sz="2000" dirty="0" err="1"/>
              <a:t>UnP</a:t>
            </a:r>
            <a:endParaRPr lang="en-AU" sz="2000" dirty="0"/>
          </a:p>
          <a:p>
            <a:endParaRPr lang="en-AU" sz="2000" dirty="0"/>
          </a:p>
          <a:p>
            <a:r>
              <a:rPr lang="en-AU" sz="2000" dirty="0"/>
              <a:t>Ratio, r = EP/WP</a:t>
            </a:r>
          </a:p>
          <a:p>
            <a:endParaRPr lang="en-AU" sz="2000" dirty="0"/>
          </a:p>
          <a:p>
            <a:r>
              <a:rPr lang="en-AU" sz="2000" dirty="0"/>
              <a:t>Ultimate = </a:t>
            </a:r>
            <a:r>
              <a:rPr lang="en-AU" sz="2000" dirty="0" err="1"/>
              <a:t>UltEx</a:t>
            </a:r>
            <a:r>
              <a:rPr lang="en-AU" sz="2000" dirty="0"/>
              <a:t> + </a:t>
            </a:r>
            <a:r>
              <a:rPr lang="en-AU" sz="2000" dirty="0" err="1"/>
              <a:t>UltUnexp</a:t>
            </a:r>
            <a:endParaRPr lang="en-AU" sz="2000" dirty="0"/>
          </a:p>
          <a:p>
            <a:endParaRPr lang="en-AU" sz="2000" dirty="0"/>
          </a:p>
          <a:p>
            <a:r>
              <a:rPr lang="en-AU" sz="2000" dirty="0" err="1"/>
              <a:t>UltEx</a:t>
            </a:r>
            <a:r>
              <a:rPr lang="en-AU" sz="2000" dirty="0"/>
              <a:t> = r*Ultimate</a:t>
            </a:r>
          </a:p>
          <a:p>
            <a:endParaRPr lang="en-AU" sz="2000" dirty="0"/>
          </a:p>
          <a:p>
            <a:r>
              <a:rPr lang="en-AU" sz="2000" dirty="0"/>
              <a:t>Ultimate = PTD + O/S</a:t>
            </a:r>
          </a:p>
          <a:p>
            <a:r>
              <a:rPr lang="en-AU" sz="2000" dirty="0"/>
              <a:t>	 = PTD + O/S(E) + O/S(U)</a:t>
            </a:r>
          </a:p>
          <a:p>
            <a:endParaRPr lang="en-AU" sz="2000" dirty="0"/>
          </a:p>
          <a:p>
            <a:r>
              <a:rPr lang="en-AU" sz="2000" dirty="0"/>
              <a:t>PTD + O/S(E) = </a:t>
            </a:r>
            <a:r>
              <a:rPr lang="en-AU" sz="2000" dirty="0" err="1"/>
              <a:t>UltEx</a:t>
            </a:r>
            <a:endParaRPr lang="en-AU" sz="2000" dirty="0"/>
          </a:p>
          <a:p>
            <a:r>
              <a:rPr lang="en-AU" sz="2000" dirty="0"/>
              <a:t>	= r*(PTD + O/S)</a:t>
            </a:r>
          </a:p>
          <a:p>
            <a:endParaRPr lang="en-AU" sz="2000" dirty="0"/>
          </a:p>
          <a:p>
            <a:r>
              <a:rPr lang="en-AU" sz="2000" dirty="0"/>
              <a:t>O/S(E) = r*(O/S) – (1-r)*PTD</a:t>
            </a:r>
          </a:p>
          <a:p>
            <a:endParaRPr lang="en-AU" sz="2000" dirty="0"/>
          </a:p>
        </p:txBody>
      </p:sp>
      <p:sp>
        <p:nvSpPr>
          <p:cNvPr id="7" name="TextBox 6">
            <a:extLst>
              <a:ext uri="{FF2B5EF4-FFF2-40B4-BE49-F238E27FC236}">
                <a16:creationId xmlns:a16="http://schemas.microsoft.com/office/drawing/2014/main" id="{19A87F0E-E68A-4242-8AD4-E2B2628EFFB7}"/>
              </a:ext>
            </a:extLst>
          </p:cNvPr>
          <p:cNvSpPr txBox="1"/>
          <p:nvPr/>
        </p:nvSpPr>
        <p:spPr>
          <a:xfrm>
            <a:off x="838200" y="55525"/>
            <a:ext cx="6638738" cy="369332"/>
          </a:xfrm>
          <a:prstGeom prst="rect">
            <a:avLst/>
          </a:prstGeom>
          <a:noFill/>
        </p:spPr>
        <p:txBody>
          <a:bodyPr wrap="square" rtlCol="0">
            <a:spAutoFit/>
          </a:bodyPr>
          <a:lstStyle/>
          <a:p>
            <a:r>
              <a:rPr lang="en-AU">
                <a:solidFill>
                  <a:schemeClr val="bg1"/>
                </a:solidFill>
              </a:rPr>
              <a:t>IFRS 17 For Insurance Contracts</a:t>
            </a:r>
          </a:p>
        </p:txBody>
      </p:sp>
      <p:sp>
        <p:nvSpPr>
          <p:cNvPr id="8" name="Slide Number Placeholder 3">
            <a:extLst>
              <a:ext uri="{FF2B5EF4-FFF2-40B4-BE49-F238E27FC236}">
                <a16:creationId xmlns:a16="http://schemas.microsoft.com/office/drawing/2014/main" id="{60226345-5B3F-4294-A9DC-B943EB6D44B0}"/>
              </a:ext>
            </a:extLst>
          </p:cNvPr>
          <p:cNvSpPr>
            <a:spLocks noGrp="1"/>
          </p:cNvSpPr>
          <p:nvPr>
            <p:ph type="sldNum" sz="quarter" idx="12"/>
          </p:nvPr>
        </p:nvSpPr>
        <p:spPr>
          <a:xfrm>
            <a:off x="9392347" y="66876"/>
            <a:ext cx="2743200" cy="365125"/>
          </a:xfrm>
        </p:spPr>
        <p:txBody>
          <a:bodyPr/>
          <a:lstStyle/>
          <a:p>
            <a:fld id="{C7ACDD62-8CD5-47D4-8C3E-0C8675E64E7F}" type="slidenum">
              <a:rPr lang="en-AU" smtClean="0"/>
              <a:pPr/>
              <a:t>50</a:t>
            </a:fld>
            <a:endParaRPr lang="en-AU"/>
          </a:p>
        </p:txBody>
      </p:sp>
    </p:spTree>
    <p:extLst>
      <p:ext uri="{BB962C8B-B14F-4D97-AF65-F5344CB8AC3E}">
        <p14:creationId xmlns:p14="http://schemas.microsoft.com/office/powerpoint/2010/main" val="261752431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AU"/>
              <a:t>Onerous vs potentially onerous vs non-onerous</a:t>
            </a:r>
            <a:endParaRPr lang="en-AU" dirty="0"/>
          </a:p>
        </p:txBody>
      </p:sp>
      <p:sp>
        <p:nvSpPr>
          <p:cNvPr id="10" name="Content Placeholder 9">
            <a:extLst>
              <a:ext uri="{FF2B5EF4-FFF2-40B4-BE49-F238E27FC236}">
                <a16:creationId xmlns:a16="http://schemas.microsoft.com/office/drawing/2014/main" id="{868530FC-8CD2-4A46-BA9F-77AF3A56F6DC}"/>
              </a:ext>
            </a:extLst>
          </p:cNvPr>
          <p:cNvSpPr>
            <a:spLocks noGrp="1"/>
          </p:cNvSpPr>
          <p:nvPr>
            <p:ph idx="1"/>
          </p:nvPr>
        </p:nvSpPr>
        <p:spPr/>
        <p:txBody>
          <a:bodyPr>
            <a:normAutofit fontScale="70000" lnSpcReduction="20000"/>
          </a:bodyPr>
          <a:lstStyle/>
          <a:p>
            <a:pPr marL="0" indent="0">
              <a:lnSpc>
                <a:spcPct val="130000"/>
              </a:lnSpc>
              <a:buNone/>
            </a:pPr>
            <a:r>
              <a:rPr lang="en-US"/>
              <a:t>IFRS 17 requires summarization by the likelihood of a claim being onerous. There are three groupings:</a:t>
            </a:r>
          </a:p>
          <a:p>
            <a:pPr>
              <a:lnSpc>
                <a:spcPct val="130000"/>
              </a:lnSpc>
            </a:pPr>
            <a:r>
              <a:rPr lang="en-US"/>
              <a:t>Onerous</a:t>
            </a:r>
          </a:p>
          <a:p>
            <a:pPr>
              <a:lnSpc>
                <a:spcPct val="130000"/>
              </a:lnSpc>
            </a:pPr>
            <a:r>
              <a:rPr lang="en-US"/>
              <a:t>Potentially onerous</a:t>
            </a:r>
          </a:p>
          <a:p>
            <a:pPr>
              <a:lnSpc>
                <a:spcPct val="130000"/>
              </a:lnSpc>
            </a:pPr>
            <a:r>
              <a:rPr lang="en-US"/>
              <a:t>Non-onerous</a:t>
            </a:r>
          </a:p>
          <a:p>
            <a:pPr marL="0" indent="0">
              <a:lnSpc>
                <a:spcPct val="130000"/>
              </a:lnSpc>
              <a:buNone/>
            </a:pPr>
            <a:r>
              <a:rPr lang="en-US"/>
              <a:t>The likelihood of a claim being onerous is defined at the claims level.</a:t>
            </a:r>
          </a:p>
          <a:p>
            <a:pPr marL="0" indent="0">
              <a:lnSpc>
                <a:spcPct val="130000"/>
              </a:lnSpc>
              <a:buNone/>
            </a:pPr>
            <a:r>
              <a:rPr lang="en-AU"/>
              <a:t>Need break down of cash flows, risk margin allocations, auditable assumptions for each category</a:t>
            </a:r>
          </a:p>
          <a:p>
            <a:pPr marL="0" indent="0">
              <a:lnSpc>
                <a:spcPct val="130000"/>
              </a:lnSpc>
              <a:buNone/>
            </a:pPr>
            <a:r>
              <a:rPr lang="en-AU"/>
              <a:t>The Multiple Probabilistic Trend Family (MPTF) modeling framework can be used to provide the breakdown into these three groups (and/or any other summarization a company requires).</a:t>
            </a:r>
          </a:p>
        </p:txBody>
      </p:sp>
      <p:sp>
        <p:nvSpPr>
          <p:cNvPr id="8" name="Slide Number Placeholder 3">
            <a:extLst>
              <a:ext uri="{FF2B5EF4-FFF2-40B4-BE49-F238E27FC236}">
                <a16:creationId xmlns:a16="http://schemas.microsoft.com/office/drawing/2014/main" id="{60226345-5B3F-4294-A9DC-B943EB6D44B0}"/>
              </a:ext>
            </a:extLst>
          </p:cNvPr>
          <p:cNvSpPr>
            <a:spLocks noGrp="1"/>
          </p:cNvSpPr>
          <p:nvPr>
            <p:ph type="sldNum" sz="quarter" idx="12"/>
          </p:nvPr>
        </p:nvSpPr>
        <p:spPr/>
        <p:txBody>
          <a:bodyPr/>
          <a:lstStyle/>
          <a:p>
            <a:fld id="{C7ACDD62-8CD5-47D4-8C3E-0C8675E64E7F}" type="slidenum">
              <a:rPr lang="en-AU" smtClean="0"/>
              <a:pPr/>
              <a:t>51</a:t>
            </a:fld>
            <a:endParaRPr lang="en-AU"/>
          </a:p>
        </p:txBody>
      </p:sp>
      <p:sp>
        <p:nvSpPr>
          <p:cNvPr id="3" name="TextBox 2"/>
          <p:cNvSpPr txBox="1"/>
          <p:nvPr/>
        </p:nvSpPr>
        <p:spPr>
          <a:xfrm>
            <a:off x="5638800" y="2918177"/>
            <a:ext cx="65" cy="276999"/>
          </a:xfrm>
          <a:prstGeom prst="rect">
            <a:avLst/>
          </a:prstGeom>
          <a:noFill/>
        </p:spPr>
        <p:txBody>
          <a:bodyPr wrap="none" lIns="0" tIns="0" rIns="0" bIns="0" rtlCol="0">
            <a:spAutoFit/>
          </a:bodyPr>
          <a:lstStyle/>
          <a:p>
            <a:endParaRPr lang="en-AU" dirty="0"/>
          </a:p>
        </p:txBody>
      </p:sp>
      <p:sp>
        <p:nvSpPr>
          <p:cNvPr id="7" name="TextBox 6">
            <a:extLst>
              <a:ext uri="{FF2B5EF4-FFF2-40B4-BE49-F238E27FC236}">
                <a16:creationId xmlns:a16="http://schemas.microsoft.com/office/drawing/2014/main" id="{19A87F0E-E68A-4242-8AD4-E2B2628EFFB7}"/>
              </a:ext>
            </a:extLst>
          </p:cNvPr>
          <p:cNvSpPr txBox="1"/>
          <p:nvPr/>
        </p:nvSpPr>
        <p:spPr>
          <a:xfrm>
            <a:off x="838200" y="55525"/>
            <a:ext cx="6638738" cy="369332"/>
          </a:xfrm>
          <a:prstGeom prst="rect">
            <a:avLst/>
          </a:prstGeom>
          <a:noFill/>
        </p:spPr>
        <p:txBody>
          <a:bodyPr wrap="square" rtlCol="0">
            <a:spAutoFit/>
          </a:bodyPr>
          <a:lstStyle/>
          <a:p>
            <a:r>
              <a:rPr lang="en-AU">
                <a:solidFill>
                  <a:schemeClr val="bg1"/>
                </a:solidFill>
              </a:rPr>
              <a:t>IFRS 17 For Insurance Contracts</a:t>
            </a:r>
          </a:p>
        </p:txBody>
      </p:sp>
    </p:spTree>
    <p:extLst>
      <p:ext uri="{BB962C8B-B14F-4D97-AF65-F5344CB8AC3E}">
        <p14:creationId xmlns:p14="http://schemas.microsoft.com/office/powerpoint/2010/main" val="372760373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a:t>Sidebar 2: Risk Capital by Underwriting Year</a:t>
            </a:r>
          </a:p>
        </p:txBody>
      </p:sp>
      <p:sp>
        <p:nvSpPr>
          <p:cNvPr id="3" name="Content Placeholder 2">
            <a:extLst>
              <a:ext uri="{FF2B5EF4-FFF2-40B4-BE49-F238E27FC236}">
                <a16:creationId xmlns:a16="http://schemas.microsoft.com/office/drawing/2014/main" id="{DC2C8363-8810-4E65-A358-AEA178FBAB69}"/>
              </a:ext>
            </a:extLst>
          </p:cNvPr>
          <p:cNvSpPr>
            <a:spLocks noGrp="1"/>
          </p:cNvSpPr>
          <p:nvPr>
            <p:ph idx="1"/>
          </p:nvPr>
        </p:nvSpPr>
        <p:spPr/>
        <p:txBody>
          <a:bodyPr>
            <a:normAutofit fontScale="77500" lnSpcReduction="20000"/>
          </a:bodyPr>
          <a:lstStyle/>
          <a:p>
            <a:pPr>
              <a:lnSpc>
                <a:spcPct val="130000"/>
              </a:lnSpc>
            </a:pPr>
            <a:r>
              <a:rPr lang="en-AU"/>
              <a:t>Risk capital is provisioned to offset future losses over and above current best estimates. </a:t>
            </a:r>
          </a:p>
          <a:p>
            <a:pPr>
              <a:lnSpc>
                <a:spcPct val="130000"/>
              </a:lnSpc>
            </a:pPr>
            <a:r>
              <a:rPr lang="en-AU"/>
              <a:t>These losses are incurred via contracts already written and so naturally include those that belong to the unearned portion of such contracts.</a:t>
            </a:r>
          </a:p>
          <a:p>
            <a:pPr>
              <a:lnSpc>
                <a:spcPct val="130000"/>
              </a:lnSpc>
            </a:pPr>
            <a:r>
              <a:rPr lang="en-AU"/>
              <a:t>The amount of Risk Capital required to be held is calculated based on the historical volatility in payments, as a multiple of the Standard Deviation, or as Value at Risk or Tail Value at Risk, at a given percentile.</a:t>
            </a:r>
          </a:p>
          <a:p>
            <a:pPr>
              <a:lnSpc>
                <a:spcPct val="130000"/>
              </a:lnSpc>
            </a:pPr>
            <a:r>
              <a:rPr lang="en-AU"/>
              <a:t>The relevant forecasts for assessing Risk Capital are those based on the ‘Ultimate Horizon’, that is the current underwriting year is not split into earned and unearned fractions.</a:t>
            </a:r>
          </a:p>
        </p:txBody>
      </p:sp>
      <p:sp>
        <p:nvSpPr>
          <p:cNvPr id="6" name="TextBox 5">
            <a:extLst>
              <a:ext uri="{FF2B5EF4-FFF2-40B4-BE49-F238E27FC236}">
                <a16:creationId xmlns:a16="http://schemas.microsoft.com/office/drawing/2014/main" id="{4BFF2DC5-A1C5-491B-989A-D17C5BA200CF}"/>
              </a:ext>
            </a:extLst>
          </p:cNvPr>
          <p:cNvSpPr txBox="1"/>
          <p:nvPr/>
        </p:nvSpPr>
        <p:spPr>
          <a:xfrm>
            <a:off x="838200" y="55525"/>
            <a:ext cx="6638738" cy="369332"/>
          </a:xfrm>
          <a:prstGeom prst="rect">
            <a:avLst/>
          </a:prstGeom>
          <a:noFill/>
        </p:spPr>
        <p:txBody>
          <a:bodyPr wrap="square" rtlCol="0">
            <a:spAutoFit/>
          </a:bodyPr>
          <a:lstStyle/>
          <a:p>
            <a:r>
              <a:rPr lang="en-AU">
                <a:solidFill>
                  <a:schemeClr val="bg1"/>
                </a:solidFill>
              </a:rPr>
              <a:t>IFRS 17 For Insurance Contracts</a:t>
            </a:r>
          </a:p>
        </p:txBody>
      </p:sp>
      <p:sp>
        <p:nvSpPr>
          <p:cNvPr id="7" name="Slide Number Placeholder 3">
            <a:extLst>
              <a:ext uri="{FF2B5EF4-FFF2-40B4-BE49-F238E27FC236}">
                <a16:creationId xmlns:a16="http://schemas.microsoft.com/office/drawing/2014/main" id="{87B30E43-8948-4955-A70D-0A1BC83BBEF0}"/>
              </a:ext>
            </a:extLst>
          </p:cNvPr>
          <p:cNvSpPr>
            <a:spLocks noGrp="1"/>
          </p:cNvSpPr>
          <p:nvPr>
            <p:ph type="sldNum" sz="quarter" idx="12"/>
          </p:nvPr>
        </p:nvSpPr>
        <p:spPr>
          <a:xfrm>
            <a:off x="9392347" y="66876"/>
            <a:ext cx="2743200" cy="365125"/>
          </a:xfrm>
        </p:spPr>
        <p:txBody>
          <a:bodyPr/>
          <a:lstStyle/>
          <a:p>
            <a:fld id="{C7ACDD62-8CD5-47D4-8C3E-0C8675E64E7F}" type="slidenum">
              <a:rPr lang="en-AU" smtClean="0"/>
              <a:pPr/>
              <a:t>52</a:t>
            </a:fld>
            <a:endParaRPr lang="en-AU"/>
          </a:p>
        </p:txBody>
      </p:sp>
    </p:spTree>
    <p:extLst>
      <p:ext uri="{BB962C8B-B14F-4D97-AF65-F5344CB8AC3E}">
        <p14:creationId xmlns:p14="http://schemas.microsoft.com/office/powerpoint/2010/main" val="310677235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4"/>
          <p:cNvSpPr>
            <a:spLocks noGrp="1"/>
          </p:cNvSpPr>
          <p:nvPr>
            <p:ph type="title"/>
          </p:nvPr>
        </p:nvSpPr>
        <p:spPr/>
        <p:txBody>
          <a:bodyPr/>
          <a:lstStyle/>
          <a:p>
            <a:pPr algn="ctr"/>
            <a:r>
              <a:rPr lang="en-AU" sz="3200" dirty="0">
                <a:solidFill>
                  <a:schemeClr val="accent1"/>
                </a:solidFill>
              </a:rPr>
              <a:t>Summary: Part Three</a:t>
            </a:r>
            <a:endParaRPr lang="en-GB" sz="3200" dirty="0">
              <a:solidFill>
                <a:schemeClr val="accent1"/>
              </a:solidFill>
            </a:endParaRPr>
          </a:p>
        </p:txBody>
      </p:sp>
      <p:sp>
        <p:nvSpPr>
          <p:cNvPr id="5" name="Content Placeholder 4">
            <a:extLst>
              <a:ext uri="{FF2B5EF4-FFF2-40B4-BE49-F238E27FC236}">
                <a16:creationId xmlns:a16="http://schemas.microsoft.com/office/drawing/2014/main" id="{D1CB7088-DDF7-4BD3-A46C-F4BDA09FFFB2}"/>
              </a:ext>
            </a:extLst>
          </p:cNvPr>
          <p:cNvSpPr>
            <a:spLocks noGrp="1"/>
          </p:cNvSpPr>
          <p:nvPr>
            <p:ph idx="1"/>
          </p:nvPr>
        </p:nvSpPr>
        <p:spPr/>
        <p:txBody>
          <a:bodyPr>
            <a:normAutofit/>
          </a:bodyPr>
          <a:lstStyle/>
          <a:p>
            <a:pPr marL="457200" indent="-457200"/>
            <a:r>
              <a:rPr lang="en-AU" sz="2000" dirty="0">
                <a:solidFill>
                  <a:srgbClr val="113458"/>
                </a:solidFill>
                <a:latin typeface="Calibri" panose="020F0502020204030204" pitchFamily="34" charset="0"/>
              </a:rPr>
              <a:t>Volatility Correlations versus Accident year and calendar year Drivers</a:t>
            </a:r>
          </a:p>
          <a:p>
            <a:pPr marL="457200" indent="-457200"/>
            <a:r>
              <a:rPr lang="en-AU" sz="2000" dirty="0">
                <a:solidFill>
                  <a:srgbClr val="113458"/>
                </a:solidFill>
                <a:latin typeface="Calibri" panose="020F0502020204030204" pitchFamily="34" charset="0"/>
              </a:rPr>
              <a:t>One year ahead statistics(CDR)</a:t>
            </a:r>
          </a:p>
          <a:p>
            <a:pPr marL="904875" lvl="1" indent="-457200"/>
            <a:r>
              <a:rPr lang="en-AU" sz="1600" dirty="0">
                <a:solidFill>
                  <a:srgbClr val="113458"/>
                </a:solidFill>
                <a:latin typeface="Calibri" panose="020F0502020204030204" pitchFamily="34" charset="0"/>
              </a:rPr>
              <a:t>Variation in mean ultimates one year hence</a:t>
            </a:r>
          </a:p>
          <a:p>
            <a:pPr marL="904875" lvl="1" indent="-457200"/>
            <a:r>
              <a:rPr lang="en-AU" sz="1600" dirty="0">
                <a:solidFill>
                  <a:srgbClr val="113458"/>
                </a:solidFill>
                <a:latin typeface="Calibri" panose="020F0502020204030204" pitchFamily="34" charset="0"/>
              </a:rPr>
              <a:t>Risk Margin required for IFRS 17 and Solvency II</a:t>
            </a:r>
          </a:p>
          <a:p>
            <a:pPr marL="904875" lvl="1" indent="-457200"/>
            <a:endParaRPr lang="en-AU" sz="1600" dirty="0">
              <a:solidFill>
                <a:srgbClr val="113458"/>
              </a:solidFill>
              <a:latin typeface="Calibri" panose="020F0502020204030204" pitchFamily="34" charset="0"/>
            </a:endParaRPr>
          </a:p>
          <a:p>
            <a:pPr marL="447675" indent="-457200"/>
            <a:r>
              <a:rPr lang="en-AU" sz="2400" dirty="0">
                <a:solidFill>
                  <a:srgbClr val="113458"/>
                </a:solidFill>
                <a:latin typeface="Calibri" panose="020F0502020204030204" pitchFamily="34" charset="0"/>
              </a:rPr>
              <a:t>The Multiple Probabilistic Trend Family (MPTF) Modelling Framework</a:t>
            </a:r>
          </a:p>
        </p:txBody>
      </p:sp>
      <p:sp>
        <p:nvSpPr>
          <p:cNvPr id="4" name="Slide Number Placeholder 3">
            <a:extLst>
              <a:ext uri="{FF2B5EF4-FFF2-40B4-BE49-F238E27FC236}">
                <a16:creationId xmlns:a16="http://schemas.microsoft.com/office/drawing/2014/main" id="{19CFD229-1BC1-4A4A-A649-D98E62F05A03}"/>
              </a:ext>
            </a:extLst>
          </p:cNvPr>
          <p:cNvSpPr>
            <a:spLocks noGrp="1"/>
          </p:cNvSpPr>
          <p:nvPr>
            <p:ph type="sldNum" sz="quarter" idx="12"/>
          </p:nvPr>
        </p:nvSpPr>
        <p:spPr/>
        <p:txBody>
          <a:bodyPr/>
          <a:lstStyle/>
          <a:p>
            <a:fld id="{C7ACDD62-8CD5-47D4-8C3E-0C8675E64E7F}" type="slidenum">
              <a:rPr lang="en-AU" smtClean="0"/>
              <a:t>53</a:t>
            </a:fld>
            <a:endParaRPr lang="en-AU"/>
          </a:p>
        </p:txBody>
      </p:sp>
      <p:sp>
        <p:nvSpPr>
          <p:cNvPr id="3" name="Subtitle 5"/>
          <p:cNvSpPr txBox="1">
            <a:spLocks/>
          </p:cNvSpPr>
          <p:nvPr/>
        </p:nvSpPr>
        <p:spPr>
          <a:xfrm>
            <a:off x="1732148" y="2108121"/>
            <a:ext cx="8447276" cy="392960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solidFill>
                <a:srgbClr val="113458"/>
              </a:solidFill>
            </a:endParaRPr>
          </a:p>
        </p:txBody>
      </p:sp>
    </p:spTree>
    <p:extLst>
      <p:ext uri="{BB962C8B-B14F-4D97-AF65-F5344CB8AC3E}">
        <p14:creationId xmlns:p14="http://schemas.microsoft.com/office/powerpoint/2010/main" val="423646254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a:t>Is this correlation?</a:t>
            </a:r>
          </a:p>
        </p:txBody>
      </p:sp>
      <p:sp>
        <p:nvSpPr>
          <p:cNvPr id="3" name="Slide Number Placeholder 2">
            <a:extLst>
              <a:ext uri="{FF2B5EF4-FFF2-40B4-BE49-F238E27FC236}">
                <a16:creationId xmlns:a16="http://schemas.microsoft.com/office/drawing/2014/main" id="{EB757A94-39FC-4865-B9C1-97B464D85697}"/>
              </a:ext>
            </a:extLst>
          </p:cNvPr>
          <p:cNvSpPr>
            <a:spLocks noGrp="1"/>
          </p:cNvSpPr>
          <p:nvPr>
            <p:ph type="sldNum" sz="quarter" idx="12"/>
          </p:nvPr>
        </p:nvSpPr>
        <p:spPr/>
        <p:txBody>
          <a:bodyPr/>
          <a:lstStyle/>
          <a:p>
            <a:fld id="{C7ACDD62-8CD5-47D4-8C3E-0C8675E64E7F}" type="slidenum">
              <a:rPr lang="en-AU" smtClean="0"/>
              <a:t>54</a:t>
            </a:fld>
            <a:endParaRPr lang="en-AU"/>
          </a:p>
        </p:txBody>
      </p:sp>
      <p:graphicFrame>
        <p:nvGraphicFramePr>
          <p:cNvPr id="4" name="Chart 3"/>
          <p:cNvGraphicFramePr>
            <a:graphicFrameLocks/>
          </p:cNvGraphicFramePr>
          <p:nvPr>
            <p:extLst>
              <p:ext uri="{D42A27DB-BD31-4B8C-83A1-F6EECF244321}">
                <p14:modId xmlns:p14="http://schemas.microsoft.com/office/powerpoint/2010/main" val="424323079"/>
              </p:ext>
            </p:extLst>
          </p:nvPr>
        </p:nvGraphicFramePr>
        <p:xfrm>
          <a:off x="2342828" y="1709380"/>
          <a:ext cx="8048947" cy="3988828"/>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FAF35B00-AB72-4651-A59B-0A03D8628050}"/>
              </a:ext>
            </a:extLst>
          </p:cNvPr>
          <p:cNvSpPr txBox="1"/>
          <p:nvPr/>
        </p:nvSpPr>
        <p:spPr>
          <a:xfrm>
            <a:off x="838200" y="55525"/>
            <a:ext cx="3657600" cy="369332"/>
          </a:xfrm>
          <a:prstGeom prst="rect">
            <a:avLst/>
          </a:prstGeom>
          <a:noFill/>
        </p:spPr>
        <p:txBody>
          <a:bodyPr wrap="square" rtlCol="0">
            <a:spAutoFit/>
          </a:bodyPr>
          <a:lstStyle/>
          <a:p>
            <a:r>
              <a:rPr lang="en-US">
                <a:solidFill>
                  <a:schemeClr val="bg1"/>
                </a:solidFill>
              </a:rPr>
              <a:t>Correlation: what it is not</a:t>
            </a:r>
            <a:endParaRPr lang="en-AU">
              <a:solidFill>
                <a:schemeClr val="bg1"/>
              </a:solidFill>
            </a:endParaRPr>
          </a:p>
        </p:txBody>
      </p:sp>
    </p:spTree>
    <p:extLst>
      <p:ext uri="{BB962C8B-B14F-4D97-AF65-F5344CB8AC3E}">
        <p14:creationId xmlns:p14="http://schemas.microsoft.com/office/powerpoint/2010/main" val="175383514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Correlations between LOBs</a:t>
            </a:r>
          </a:p>
        </p:txBody>
      </p:sp>
      <p:sp>
        <p:nvSpPr>
          <p:cNvPr id="4" name="Content Placeholder 2"/>
          <p:cNvSpPr>
            <a:spLocks noGrp="1"/>
          </p:cNvSpPr>
          <p:nvPr>
            <p:ph idx="1"/>
          </p:nvPr>
        </p:nvSpPr>
        <p:spPr/>
        <p:txBody>
          <a:bodyPr>
            <a:normAutofit fontScale="70000" lnSpcReduction="20000"/>
          </a:bodyPr>
          <a:lstStyle/>
          <a:p>
            <a:pPr>
              <a:lnSpc>
                <a:spcPct val="130000"/>
              </a:lnSpc>
            </a:pPr>
            <a:r>
              <a:rPr lang="en-US" dirty="0"/>
              <a:t> Three types of relationships</a:t>
            </a:r>
          </a:p>
          <a:p>
            <a:pPr lvl="1">
              <a:lnSpc>
                <a:spcPct val="130000"/>
              </a:lnSpc>
            </a:pPr>
            <a:r>
              <a:rPr lang="en-US"/>
              <a:t>Process </a:t>
            </a:r>
            <a:r>
              <a:rPr lang="en-US" dirty="0"/>
              <a:t>correlation</a:t>
            </a:r>
          </a:p>
          <a:p>
            <a:pPr lvl="1">
              <a:lnSpc>
                <a:spcPct val="130000"/>
              </a:lnSpc>
            </a:pPr>
            <a:r>
              <a:rPr lang="en-US"/>
              <a:t>Parameter </a:t>
            </a:r>
            <a:r>
              <a:rPr lang="en-US" dirty="0"/>
              <a:t>(trend) correlation</a:t>
            </a:r>
          </a:p>
          <a:p>
            <a:pPr lvl="1">
              <a:lnSpc>
                <a:spcPct val="130000"/>
              </a:lnSpc>
            </a:pPr>
            <a:r>
              <a:rPr lang="en-US"/>
              <a:t>Similar </a:t>
            </a:r>
            <a:r>
              <a:rPr lang="en-US" dirty="0"/>
              <a:t>trend structure implying commonality in calendar year </a:t>
            </a:r>
            <a:r>
              <a:rPr lang="en-US"/>
              <a:t>drivers and</a:t>
            </a:r>
            <a:r>
              <a:rPr lang="en-US" dirty="0"/>
              <a:t>/or accident year drivers</a:t>
            </a:r>
          </a:p>
          <a:p>
            <a:pPr>
              <a:lnSpc>
                <a:spcPct val="130000"/>
              </a:lnSpc>
            </a:pPr>
            <a:r>
              <a:rPr lang="en-US" dirty="0"/>
              <a:t> Cannot measure these relationships unless LOB trend structure and process variability (volatility) modeled accurately</a:t>
            </a:r>
          </a:p>
          <a:p>
            <a:pPr>
              <a:lnSpc>
                <a:spcPct val="130000"/>
              </a:lnSpc>
            </a:pPr>
            <a:r>
              <a:rPr lang="en-US" dirty="0"/>
              <a:t> Most important direction is the calendar year</a:t>
            </a:r>
          </a:p>
          <a:p>
            <a:pPr>
              <a:lnSpc>
                <a:spcPct val="130000"/>
              </a:lnSpc>
            </a:pPr>
            <a:r>
              <a:rPr lang="en-US" dirty="0"/>
              <a:t> Reserve distribution correlation &lt;&lt; Process correlation</a:t>
            </a:r>
          </a:p>
          <a:p>
            <a:pPr>
              <a:lnSpc>
                <a:spcPct val="130000"/>
              </a:lnSpc>
            </a:pPr>
            <a:r>
              <a:rPr lang="en-US" dirty="0"/>
              <a:t> Highest Process correlation we have seen is 0.6!</a:t>
            </a:r>
          </a:p>
          <a:p>
            <a:pPr>
              <a:lnSpc>
                <a:spcPct val="130000"/>
              </a:lnSpc>
            </a:pPr>
            <a:r>
              <a:rPr lang="en-US" dirty="0"/>
              <a:t> Highest Reserve distribution correlation is </a:t>
            </a:r>
            <a:r>
              <a:rPr lang="en-US"/>
              <a:t>0.2!</a:t>
            </a:r>
            <a:endParaRPr lang="en-US" dirty="0"/>
          </a:p>
        </p:txBody>
      </p:sp>
      <p:sp>
        <p:nvSpPr>
          <p:cNvPr id="3" name="Slide Number Placeholder 4"/>
          <p:cNvSpPr>
            <a:spLocks noGrp="1"/>
          </p:cNvSpPr>
          <p:nvPr>
            <p:ph type="sldNum" sz="quarter" idx="12"/>
          </p:nvPr>
        </p:nvSpPr>
        <p:spPr/>
        <p:txBody>
          <a:bodyPr/>
          <a:lstStyle/>
          <a:p>
            <a:fld id="{FE8DA6AF-1811-4E27-A96F-54109F1D0275}" type="slidenum">
              <a:rPr lang="en-GB" smtClean="0"/>
              <a:pPr/>
              <a:t>55</a:t>
            </a:fld>
            <a:endParaRPr lang="en-GB"/>
          </a:p>
        </p:txBody>
      </p:sp>
      <p:sp>
        <p:nvSpPr>
          <p:cNvPr id="8" name="TextBox 7">
            <a:extLst>
              <a:ext uri="{FF2B5EF4-FFF2-40B4-BE49-F238E27FC236}">
                <a16:creationId xmlns:a16="http://schemas.microsoft.com/office/drawing/2014/main" id="{16CF16AD-AAB5-47A4-A910-4CF813281988}"/>
              </a:ext>
            </a:extLst>
          </p:cNvPr>
          <p:cNvSpPr txBox="1"/>
          <p:nvPr/>
        </p:nvSpPr>
        <p:spPr>
          <a:xfrm>
            <a:off x="838200" y="55525"/>
            <a:ext cx="3657600" cy="369332"/>
          </a:xfrm>
          <a:prstGeom prst="rect">
            <a:avLst/>
          </a:prstGeom>
          <a:noFill/>
        </p:spPr>
        <p:txBody>
          <a:bodyPr wrap="square" rtlCol="0">
            <a:spAutoFit/>
          </a:bodyPr>
          <a:lstStyle/>
          <a:p>
            <a:r>
              <a:rPr lang="en-US">
                <a:solidFill>
                  <a:schemeClr val="bg1"/>
                </a:solidFill>
              </a:rPr>
              <a:t>Correlations between LoBs</a:t>
            </a:r>
            <a:endParaRPr lang="en-AU">
              <a:solidFill>
                <a:schemeClr val="bg1"/>
              </a:solidFill>
            </a:endParaRPr>
          </a:p>
        </p:txBody>
      </p:sp>
    </p:spTree>
    <p:extLst>
      <p:ext uri="{BB962C8B-B14F-4D97-AF65-F5344CB8AC3E}">
        <p14:creationId xmlns:p14="http://schemas.microsoft.com/office/powerpoint/2010/main" val="46102168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Correlations between LOBs</a:t>
            </a:r>
          </a:p>
        </p:txBody>
      </p:sp>
      <p:sp>
        <p:nvSpPr>
          <p:cNvPr id="4" name="Content Placeholder 2"/>
          <p:cNvSpPr>
            <a:spLocks noGrp="1"/>
          </p:cNvSpPr>
          <p:nvPr>
            <p:ph idx="1"/>
          </p:nvPr>
        </p:nvSpPr>
        <p:spPr/>
        <p:txBody>
          <a:bodyPr>
            <a:normAutofit fontScale="77500" lnSpcReduction="20000"/>
          </a:bodyPr>
          <a:lstStyle/>
          <a:p>
            <a:pPr marL="0" indent="0">
              <a:lnSpc>
                <a:spcPct val="130000"/>
              </a:lnSpc>
              <a:buNone/>
            </a:pPr>
            <a:r>
              <a:rPr lang="en-US" dirty="0"/>
              <a:t>Take-Away points:</a:t>
            </a:r>
          </a:p>
          <a:p>
            <a:pPr>
              <a:lnSpc>
                <a:spcPct val="130000"/>
              </a:lnSpc>
            </a:pPr>
            <a:r>
              <a:rPr lang="en-US" dirty="0"/>
              <a:t>Most long tail LOBs exhibit zero correlation</a:t>
            </a:r>
          </a:p>
          <a:p>
            <a:pPr>
              <a:lnSpc>
                <a:spcPct val="130000"/>
              </a:lnSpc>
            </a:pPr>
            <a:r>
              <a:rPr lang="en-US" dirty="0"/>
              <a:t>Each company is different</a:t>
            </a:r>
          </a:p>
          <a:p>
            <a:pPr>
              <a:lnSpc>
                <a:spcPct val="130000"/>
              </a:lnSpc>
            </a:pPr>
            <a:r>
              <a:rPr lang="en-US" dirty="0"/>
              <a:t>Each LOB is different</a:t>
            </a:r>
          </a:p>
          <a:p>
            <a:pPr>
              <a:lnSpc>
                <a:spcPct val="130000"/>
              </a:lnSpc>
            </a:pPr>
            <a:r>
              <a:rPr lang="en-US" dirty="0"/>
              <a:t>Common accident year and calendar year drivers are stronger relationships </a:t>
            </a:r>
            <a:r>
              <a:rPr lang="en-US"/>
              <a:t>than correlations</a:t>
            </a:r>
          </a:p>
          <a:p>
            <a:pPr>
              <a:lnSpc>
                <a:spcPct val="130000"/>
              </a:lnSpc>
            </a:pPr>
            <a:r>
              <a:rPr lang="en-US"/>
              <a:t>A single composite model for multiple LOBs/segments involves Seemingly Unrelated Regressions (SUR) – Zellner 1962 </a:t>
            </a:r>
          </a:p>
          <a:p>
            <a:pPr>
              <a:lnSpc>
                <a:spcPct val="130000"/>
              </a:lnSpc>
            </a:pPr>
            <a:r>
              <a:rPr lang="en-US"/>
              <a:t>For </a:t>
            </a:r>
            <a:r>
              <a:rPr lang="en-US" dirty="0"/>
              <a:t>40 LOBs there are 780 pairwise correlations. Most are zero. We create clusters.</a:t>
            </a:r>
          </a:p>
        </p:txBody>
      </p:sp>
      <p:sp>
        <p:nvSpPr>
          <p:cNvPr id="3" name="Slide Number Placeholder 4"/>
          <p:cNvSpPr>
            <a:spLocks noGrp="1"/>
          </p:cNvSpPr>
          <p:nvPr>
            <p:ph type="sldNum" sz="quarter" idx="12"/>
          </p:nvPr>
        </p:nvSpPr>
        <p:spPr/>
        <p:txBody>
          <a:bodyPr/>
          <a:lstStyle/>
          <a:p>
            <a:fld id="{FE8DA6AF-1811-4E27-A96F-54109F1D0275}" type="slidenum">
              <a:rPr lang="en-GB" smtClean="0"/>
              <a:pPr/>
              <a:t>56</a:t>
            </a:fld>
            <a:endParaRPr lang="en-GB"/>
          </a:p>
        </p:txBody>
      </p:sp>
      <p:sp>
        <p:nvSpPr>
          <p:cNvPr id="8" name="TextBox 7">
            <a:extLst>
              <a:ext uri="{FF2B5EF4-FFF2-40B4-BE49-F238E27FC236}">
                <a16:creationId xmlns:a16="http://schemas.microsoft.com/office/drawing/2014/main" id="{23284945-8611-4E40-B86B-D26B1D151C45}"/>
              </a:ext>
            </a:extLst>
          </p:cNvPr>
          <p:cNvSpPr txBox="1"/>
          <p:nvPr/>
        </p:nvSpPr>
        <p:spPr>
          <a:xfrm>
            <a:off x="838200" y="55525"/>
            <a:ext cx="3657600" cy="369332"/>
          </a:xfrm>
          <a:prstGeom prst="rect">
            <a:avLst/>
          </a:prstGeom>
          <a:noFill/>
        </p:spPr>
        <p:txBody>
          <a:bodyPr wrap="square" rtlCol="0">
            <a:spAutoFit/>
          </a:bodyPr>
          <a:lstStyle/>
          <a:p>
            <a:r>
              <a:rPr lang="en-US">
                <a:solidFill>
                  <a:schemeClr val="bg1"/>
                </a:solidFill>
              </a:rPr>
              <a:t>Correlations between LoBs</a:t>
            </a:r>
            <a:endParaRPr lang="en-AU">
              <a:solidFill>
                <a:schemeClr val="bg1"/>
              </a:solidFill>
            </a:endParaRPr>
          </a:p>
        </p:txBody>
      </p:sp>
    </p:spTree>
    <p:extLst>
      <p:ext uri="{BB962C8B-B14F-4D97-AF65-F5344CB8AC3E}">
        <p14:creationId xmlns:p14="http://schemas.microsoft.com/office/powerpoint/2010/main" val="318894426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3600" dirty="0"/>
              <a:t>Correlations are in the volatility component of a model</a:t>
            </a:r>
          </a:p>
        </p:txBody>
      </p:sp>
      <p:sp>
        <p:nvSpPr>
          <p:cNvPr id="5" name="Content Placeholder 4">
            <a:extLst>
              <a:ext uri="{FF2B5EF4-FFF2-40B4-BE49-F238E27FC236}">
                <a16:creationId xmlns:a16="http://schemas.microsoft.com/office/drawing/2014/main" id="{BE1A6606-3406-40E1-B109-83BEB2EA6F26}"/>
              </a:ext>
            </a:extLst>
          </p:cNvPr>
          <p:cNvSpPr>
            <a:spLocks noGrp="1"/>
          </p:cNvSpPr>
          <p:nvPr>
            <p:ph idx="1"/>
          </p:nvPr>
        </p:nvSpPr>
        <p:spPr/>
        <p:txBody>
          <a:bodyPr/>
          <a:lstStyle/>
          <a:p>
            <a:r>
              <a:rPr lang="en-AU"/>
              <a:t> Two lines are (positively) correlated when their results tend to miss their target values in the same way. </a:t>
            </a:r>
          </a:p>
          <a:p>
            <a:r>
              <a:rPr lang="en-AU"/>
              <a:t>  This is what should concern business planners, because it affects the unpredictable component of the forecasts. </a:t>
            </a:r>
          </a:p>
          <a:p>
            <a:r>
              <a:rPr lang="en-AU"/>
              <a:t>  What is predicable when it includes common trend patterns, as in the above example, does not count towards correlation, because its effects are already incorporated into the model and forecast. </a:t>
            </a:r>
          </a:p>
        </p:txBody>
      </p:sp>
      <p:sp>
        <p:nvSpPr>
          <p:cNvPr id="3" name="Slide Number Placeholder 2">
            <a:extLst>
              <a:ext uri="{FF2B5EF4-FFF2-40B4-BE49-F238E27FC236}">
                <a16:creationId xmlns:a16="http://schemas.microsoft.com/office/drawing/2014/main" id="{193696CF-6224-40AA-AF9E-4C0CDB541BA5}"/>
              </a:ext>
            </a:extLst>
          </p:cNvPr>
          <p:cNvSpPr>
            <a:spLocks noGrp="1"/>
          </p:cNvSpPr>
          <p:nvPr>
            <p:ph type="sldNum" sz="quarter" idx="12"/>
          </p:nvPr>
        </p:nvSpPr>
        <p:spPr/>
        <p:txBody>
          <a:bodyPr/>
          <a:lstStyle/>
          <a:p>
            <a:fld id="{C7ACDD62-8CD5-47D4-8C3E-0C8675E64E7F}" type="slidenum">
              <a:rPr lang="en-AU" smtClean="0"/>
              <a:pPr/>
              <a:t>57</a:t>
            </a:fld>
            <a:endParaRPr lang="en-AU"/>
          </a:p>
        </p:txBody>
      </p:sp>
      <p:sp>
        <p:nvSpPr>
          <p:cNvPr id="6" name="TextBox 5">
            <a:extLst>
              <a:ext uri="{FF2B5EF4-FFF2-40B4-BE49-F238E27FC236}">
                <a16:creationId xmlns:a16="http://schemas.microsoft.com/office/drawing/2014/main" id="{73899D63-2F4D-45F0-8BA8-66CAA8DCFCF1}"/>
              </a:ext>
            </a:extLst>
          </p:cNvPr>
          <p:cNvSpPr txBox="1"/>
          <p:nvPr/>
        </p:nvSpPr>
        <p:spPr>
          <a:xfrm>
            <a:off x="838200" y="55525"/>
            <a:ext cx="3657600" cy="369332"/>
          </a:xfrm>
          <a:prstGeom prst="rect">
            <a:avLst/>
          </a:prstGeom>
          <a:noFill/>
        </p:spPr>
        <p:txBody>
          <a:bodyPr wrap="square" rtlCol="0">
            <a:spAutoFit/>
          </a:bodyPr>
          <a:lstStyle/>
          <a:p>
            <a:r>
              <a:rPr lang="en-US">
                <a:solidFill>
                  <a:schemeClr val="bg1"/>
                </a:solidFill>
              </a:rPr>
              <a:t>Correlation – in the volatility</a:t>
            </a:r>
            <a:endParaRPr lang="en-AU">
              <a:solidFill>
                <a:schemeClr val="bg1"/>
              </a:solidFill>
            </a:endParaRPr>
          </a:p>
        </p:txBody>
      </p:sp>
    </p:spTree>
    <p:extLst>
      <p:ext uri="{BB962C8B-B14F-4D97-AF65-F5344CB8AC3E}">
        <p14:creationId xmlns:p14="http://schemas.microsoft.com/office/powerpoint/2010/main" val="284066996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3600" dirty="0"/>
              <a:t>Correlations are in the volatility component of a model</a:t>
            </a:r>
          </a:p>
        </p:txBody>
      </p:sp>
      <p:sp>
        <p:nvSpPr>
          <p:cNvPr id="5" name="Content Placeholder 4">
            <a:extLst>
              <a:ext uri="{FF2B5EF4-FFF2-40B4-BE49-F238E27FC236}">
                <a16:creationId xmlns:a16="http://schemas.microsoft.com/office/drawing/2014/main" id="{87995821-ED5F-43FB-9D15-2A8D3CD5F843}"/>
              </a:ext>
            </a:extLst>
          </p:cNvPr>
          <p:cNvSpPr>
            <a:spLocks noGrp="1"/>
          </p:cNvSpPr>
          <p:nvPr>
            <p:ph idx="1"/>
          </p:nvPr>
        </p:nvSpPr>
        <p:spPr/>
        <p:txBody>
          <a:bodyPr>
            <a:normAutofit lnSpcReduction="10000"/>
          </a:bodyPr>
          <a:lstStyle/>
          <a:p>
            <a:r>
              <a:rPr lang="en-AU" dirty="0"/>
              <a:t>A forecast must include a volatility measure.</a:t>
            </a:r>
          </a:p>
          <a:p>
            <a:r>
              <a:rPr lang="en-AU" dirty="0"/>
              <a:t>Without volatility, correlation cannot be measured. Calculating correlation requires a distribution.</a:t>
            </a:r>
          </a:p>
          <a:p>
            <a:r>
              <a:rPr lang="en-AU" dirty="0">
                <a:solidFill>
                  <a:srgbClr val="FF0000"/>
                </a:solidFill>
              </a:rPr>
              <a:t>In order to compute the volatility correlation between two </a:t>
            </a:r>
            <a:r>
              <a:rPr lang="en-AU" dirty="0" err="1">
                <a:solidFill>
                  <a:srgbClr val="FF0000"/>
                </a:solidFill>
              </a:rPr>
              <a:t>LoBs</a:t>
            </a:r>
            <a:r>
              <a:rPr lang="en-AU" dirty="0">
                <a:solidFill>
                  <a:srgbClr val="FF0000"/>
                </a:solidFill>
              </a:rPr>
              <a:t>, first one needs to identify the optimal PTF model for each </a:t>
            </a:r>
            <a:r>
              <a:rPr lang="en-AU" dirty="0" err="1">
                <a:solidFill>
                  <a:srgbClr val="FF0000"/>
                </a:solidFill>
              </a:rPr>
              <a:t>LoB</a:t>
            </a:r>
            <a:r>
              <a:rPr lang="en-AU" dirty="0"/>
              <a:t>.</a:t>
            </a:r>
          </a:p>
          <a:p>
            <a:r>
              <a:rPr lang="en-AU" dirty="0"/>
              <a:t>Fully-described loss distribution is ideal. But require, as a minimum, the mean and standard deviation (2nd moment) to calculate linear correlation.</a:t>
            </a:r>
          </a:p>
          <a:p>
            <a:endParaRPr lang="en-AU" dirty="0"/>
          </a:p>
        </p:txBody>
      </p:sp>
      <p:sp>
        <p:nvSpPr>
          <p:cNvPr id="3" name="Slide Number Placeholder 2">
            <a:extLst>
              <a:ext uri="{FF2B5EF4-FFF2-40B4-BE49-F238E27FC236}">
                <a16:creationId xmlns:a16="http://schemas.microsoft.com/office/drawing/2014/main" id="{AC7E72A1-0E7D-4651-86C7-0BCDAB964B88}"/>
              </a:ext>
            </a:extLst>
          </p:cNvPr>
          <p:cNvSpPr>
            <a:spLocks noGrp="1"/>
          </p:cNvSpPr>
          <p:nvPr>
            <p:ph type="sldNum" sz="quarter" idx="12"/>
          </p:nvPr>
        </p:nvSpPr>
        <p:spPr/>
        <p:txBody>
          <a:bodyPr/>
          <a:lstStyle/>
          <a:p>
            <a:fld id="{C7ACDD62-8CD5-47D4-8C3E-0C8675E64E7F}" type="slidenum">
              <a:rPr lang="en-AU" smtClean="0"/>
              <a:pPr/>
              <a:t>58</a:t>
            </a:fld>
            <a:endParaRPr lang="en-AU"/>
          </a:p>
        </p:txBody>
      </p:sp>
      <p:sp>
        <p:nvSpPr>
          <p:cNvPr id="9" name="TextBox 8">
            <a:extLst>
              <a:ext uri="{FF2B5EF4-FFF2-40B4-BE49-F238E27FC236}">
                <a16:creationId xmlns:a16="http://schemas.microsoft.com/office/drawing/2014/main" id="{A487757F-9555-4A1C-9808-9AA48A229201}"/>
              </a:ext>
            </a:extLst>
          </p:cNvPr>
          <p:cNvSpPr txBox="1"/>
          <p:nvPr/>
        </p:nvSpPr>
        <p:spPr>
          <a:xfrm>
            <a:off x="838200" y="55525"/>
            <a:ext cx="3657600" cy="369332"/>
          </a:xfrm>
          <a:prstGeom prst="rect">
            <a:avLst/>
          </a:prstGeom>
          <a:noFill/>
        </p:spPr>
        <p:txBody>
          <a:bodyPr wrap="square" rtlCol="0">
            <a:spAutoFit/>
          </a:bodyPr>
          <a:lstStyle/>
          <a:p>
            <a:r>
              <a:rPr lang="en-US">
                <a:solidFill>
                  <a:schemeClr val="bg1"/>
                </a:solidFill>
              </a:rPr>
              <a:t>Correlation – in the volatility</a:t>
            </a:r>
            <a:endParaRPr lang="en-AU">
              <a:solidFill>
                <a:schemeClr val="bg1"/>
              </a:solidFill>
            </a:endParaRPr>
          </a:p>
        </p:txBody>
      </p:sp>
    </p:spTree>
    <p:extLst>
      <p:ext uri="{BB962C8B-B14F-4D97-AF65-F5344CB8AC3E}">
        <p14:creationId xmlns:p14="http://schemas.microsoft.com/office/powerpoint/2010/main" val="428810389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Common accident year and common calendar year drivers</a:t>
            </a:r>
          </a:p>
        </p:txBody>
      </p:sp>
      <p:sp>
        <p:nvSpPr>
          <p:cNvPr id="5" name="Content Placeholder 4">
            <a:extLst>
              <a:ext uri="{FF2B5EF4-FFF2-40B4-BE49-F238E27FC236}">
                <a16:creationId xmlns:a16="http://schemas.microsoft.com/office/drawing/2014/main" id="{F59598F7-EF36-43B5-82A0-FAE49F7F99B4}"/>
              </a:ext>
            </a:extLst>
          </p:cNvPr>
          <p:cNvSpPr>
            <a:spLocks noGrp="1"/>
          </p:cNvSpPr>
          <p:nvPr>
            <p:ph idx="1"/>
          </p:nvPr>
        </p:nvSpPr>
        <p:spPr/>
        <p:txBody>
          <a:bodyPr>
            <a:normAutofit fontScale="85000" lnSpcReduction="20000"/>
          </a:bodyPr>
          <a:lstStyle/>
          <a:p>
            <a:pPr>
              <a:lnSpc>
                <a:spcPct val="130000"/>
              </a:lnSpc>
            </a:pPr>
            <a:r>
              <a:rPr lang="en-AU" dirty="0"/>
              <a:t>Common drivers are a stronger influence than correlation. </a:t>
            </a:r>
          </a:p>
          <a:p>
            <a:pPr>
              <a:lnSpc>
                <a:spcPct val="130000"/>
              </a:lnSpc>
            </a:pPr>
            <a:r>
              <a:rPr lang="en-AU" dirty="0"/>
              <a:t>Not typically found outside related losses. </a:t>
            </a:r>
          </a:p>
          <a:p>
            <a:pPr>
              <a:lnSpc>
                <a:spcPct val="130000"/>
              </a:lnSpc>
            </a:pPr>
            <a:r>
              <a:rPr lang="en-AU" dirty="0"/>
              <a:t>For example, Gross versus Net of Reinsurance.</a:t>
            </a:r>
          </a:p>
          <a:p>
            <a:pPr lvl="1">
              <a:lnSpc>
                <a:spcPct val="130000"/>
              </a:lnSpc>
            </a:pPr>
            <a:r>
              <a:rPr lang="en-AU" dirty="0"/>
              <a:t>Net of Reinsurance is a subset of Gross so common drivers are expected.</a:t>
            </a:r>
          </a:p>
          <a:p>
            <a:pPr lvl="1">
              <a:lnSpc>
                <a:spcPct val="130000"/>
              </a:lnSpc>
            </a:pPr>
            <a:r>
              <a:rPr lang="en-AU" dirty="0"/>
              <a:t>Layers are subsets of ground up losses</a:t>
            </a:r>
          </a:p>
          <a:p>
            <a:pPr lvl="1">
              <a:lnSpc>
                <a:spcPct val="130000"/>
              </a:lnSpc>
            </a:pPr>
            <a:r>
              <a:rPr lang="en-AU" dirty="0"/>
              <a:t>Segments of the same line. </a:t>
            </a:r>
          </a:p>
          <a:p>
            <a:pPr lvl="1">
              <a:lnSpc>
                <a:spcPct val="130000"/>
              </a:lnSpc>
            </a:pPr>
            <a:r>
              <a:rPr lang="en-AU" dirty="0"/>
              <a:t>In this respect, detection of common drivers is as important as understanding correlations. </a:t>
            </a:r>
          </a:p>
          <a:p>
            <a:pPr>
              <a:lnSpc>
                <a:spcPct val="130000"/>
              </a:lnSpc>
            </a:pPr>
            <a:r>
              <a:rPr lang="en-AU" dirty="0"/>
              <a:t>The two effects must be correctly distinguished and adjusted for as management strategies of these risk components differ.</a:t>
            </a:r>
          </a:p>
        </p:txBody>
      </p:sp>
      <p:sp>
        <p:nvSpPr>
          <p:cNvPr id="3" name="Slide Number Placeholder 2">
            <a:extLst>
              <a:ext uri="{FF2B5EF4-FFF2-40B4-BE49-F238E27FC236}">
                <a16:creationId xmlns:a16="http://schemas.microsoft.com/office/drawing/2014/main" id="{4822F906-7F0B-4D78-A6E9-3B5F7D2D642D}"/>
              </a:ext>
            </a:extLst>
          </p:cNvPr>
          <p:cNvSpPr>
            <a:spLocks noGrp="1"/>
          </p:cNvSpPr>
          <p:nvPr>
            <p:ph type="sldNum" sz="quarter" idx="12"/>
          </p:nvPr>
        </p:nvSpPr>
        <p:spPr/>
        <p:txBody>
          <a:bodyPr/>
          <a:lstStyle/>
          <a:p>
            <a:fld id="{C7ACDD62-8CD5-47D4-8C3E-0C8675E64E7F}" type="slidenum">
              <a:rPr lang="en-AU" smtClean="0"/>
              <a:pPr/>
              <a:t>59</a:t>
            </a:fld>
            <a:endParaRPr lang="en-AU"/>
          </a:p>
        </p:txBody>
      </p:sp>
      <p:sp>
        <p:nvSpPr>
          <p:cNvPr id="6" name="TextBox 5">
            <a:extLst>
              <a:ext uri="{FF2B5EF4-FFF2-40B4-BE49-F238E27FC236}">
                <a16:creationId xmlns:a16="http://schemas.microsoft.com/office/drawing/2014/main" id="{726A3701-2436-4AC1-AC61-83334E4F4EA6}"/>
              </a:ext>
            </a:extLst>
          </p:cNvPr>
          <p:cNvSpPr txBox="1"/>
          <p:nvPr/>
        </p:nvSpPr>
        <p:spPr>
          <a:xfrm>
            <a:off x="838200" y="55525"/>
            <a:ext cx="3657600" cy="369332"/>
          </a:xfrm>
          <a:prstGeom prst="rect">
            <a:avLst/>
          </a:prstGeom>
          <a:noFill/>
        </p:spPr>
        <p:txBody>
          <a:bodyPr wrap="square" rtlCol="0">
            <a:spAutoFit/>
          </a:bodyPr>
          <a:lstStyle/>
          <a:p>
            <a:r>
              <a:rPr lang="en-US">
                <a:solidFill>
                  <a:schemeClr val="bg1"/>
                </a:solidFill>
              </a:rPr>
              <a:t>Common drivers are not correlation</a:t>
            </a:r>
            <a:endParaRPr lang="en-AU">
              <a:solidFill>
                <a:schemeClr val="bg1"/>
              </a:solidFill>
            </a:endParaRPr>
          </a:p>
        </p:txBody>
      </p:sp>
    </p:spTree>
    <p:extLst>
      <p:ext uri="{BB962C8B-B14F-4D97-AF65-F5344CB8AC3E}">
        <p14:creationId xmlns:p14="http://schemas.microsoft.com/office/powerpoint/2010/main" val="28339601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Coin vs Roulette Wheel</a:t>
            </a:r>
            <a:endParaRPr lang="en-AU" dirty="0"/>
          </a:p>
        </p:txBody>
      </p:sp>
      <p:sp>
        <p:nvSpPr>
          <p:cNvPr id="3" name="Slide Number Placeholder 2">
            <a:extLst>
              <a:ext uri="{FF2B5EF4-FFF2-40B4-BE49-F238E27FC236}">
                <a16:creationId xmlns:a16="http://schemas.microsoft.com/office/drawing/2014/main" id="{C46A5796-6080-47A1-B518-80104219E444}"/>
              </a:ext>
            </a:extLst>
          </p:cNvPr>
          <p:cNvSpPr>
            <a:spLocks noGrp="1"/>
          </p:cNvSpPr>
          <p:nvPr>
            <p:ph type="sldNum" sz="quarter" idx="12"/>
          </p:nvPr>
        </p:nvSpPr>
        <p:spPr/>
        <p:txBody>
          <a:bodyPr/>
          <a:lstStyle/>
          <a:p>
            <a:fld id="{C7ACDD62-8CD5-47D4-8C3E-0C8675E64E7F}" type="slidenum">
              <a:rPr lang="en-AU" smtClean="0"/>
              <a:pPr/>
              <a:t>6</a:t>
            </a:fld>
            <a:endParaRPr lang="en-AU"/>
          </a:p>
        </p:txBody>
      </p:sp>
      <p:sp>
        <p:nvSpPr>
          <p:cNvPr id="5" name="Rectangle 4"/>
          <p:cNvSpPr>
            <a:spLocks noChangeArrowheads="1"/>
          </p:cNvSpPr>
          <p:nvPr/>
        </p:nvSpPr>
        <p:spPr bwMode="auto">
          <a:xfrm>
            <a:off x="6046966" y="2226948"/>
            <a:ext cx="3213100" cy="1584325"/>
          </a:xfrm>
          <a:prstGeom prst="rect">
            <a:avLst/>
          </a:prstGeom>
          <a:noFill/>
          <a:ln w="9525">
            <a:noFill/>
            <a:miter lim="800000"/>
            <a:headEnd/>
            <a:tailEnd/>
          </a:ln>
        </p:spPr>
        <p:txBody>
          <a:bodyPr/>
          <a:lstStyle/>
          <a:p>
            <a:pPr>
              <a:spcBef>
                <a:spcPct val="20000"/>
              </a:spcBef>
            </a:pPr>
            <a:r>
              <a:rPr lang="en-US" sz="2000" b="1" i="1" dirty="0">
                <a:solidFill>
                  <a:schemeClr val="accent1"/>
                </a:solidFill>
              </a:rPr>
              <a:t>"</a:t>
            </a:r>
            <a:r>
              <a:rPr lang="en-US" sz="2000" b="1" u="sng" dirty="0">
                <a:solidFill>
                  <a:schemeClr val="accent1"/>
                </a:solidFill>
              </a:rPr>
              <a:t>Roulette Wheel</a:t>
            </a:r>
            <a:r>
              <a:rPr lang="en-US" sz="2000" b="1" i="1" dirty="0">
                <a:solidFill>
                  <a:schemeClr val="accent1"/>
                </a:solidFill>
              </a:rPr>
              <a:t>"</a:t>
            </a:r>
            <a:endParaRPr lang="en-US" sz="2000" b="1" dirty="0">
              <a:solidFill>
                <a:schemeClr val="accent1"/>
              </a:solidFill>
            </a:endParaRPr>
          </a:p>
          <a:p>
            <a:pPr>
              <a:spcBef>
                <a:spcPct val="20000"/>
              </a:spcBef>
            </a:pPr>
            <a:r>
              <a:rPr lang="en-US" sz="1600" dirty="0">
                <a:solidFill>
                  <a:schemeClr val="accent1"/>
                </a:solidFill>
              </a:rPr>
              <a:t>  No. 0,1, …, 100</a:t>
            </a:r>
          </a:p>
          <a:p>
            <a:pPr>
              <a:spcBef>
                <a:spcPct val="20000"/>
              </a:spcBef>
            </a:pPr>
            <a:r>
              <a:rPr lang="en-US" sz="1600" dirty="0">
                <a:solidFill>
                  <a:schemeClr val="accent1"/>
                </a:solidFill>
              </a:rPr>
              <a:t>  Mean = 50</a:t>
            </a:r>
          </a:p>
          <a:p>
            <a:pPr>
              <a:spcBef>
                <a:spcPct val="20000"/>
              </a:spcBef>
            </a:pPr>
            <a:r>
              <a:rPr lang="en-US" sz="1600" dirty="0">
                <a:solidFill>
                  <a:schemeClr val="accent1"/>
                </a:solidFill>
              </a:rPr>
              <a:t>  </a:t>
            </a:r>
            <a:r>
              <a:rPr lang="en-US" sz="1600" dirty="0" err="1">
                <a:solidFill>
                  <a:schemeClr val="accent1"/>
                </a:solidFill>
              </a:rPr>
              <a:t>Std</a:t>
            </a:r>
            <a:r>
              <a:rPr lang="en-US" sz="1600" dirty="0">
                <a:solidFill>
                  <a:schemeClr val="accent1"/>
                </a:solidFill>
              </a:rPr>
              <a:t> Dev = 29</a:t>
            </a:r>
          </a:p>
          <a:p>
            <a:pPr>
              <a:spcBef>
                <a:spcPct val="20000"/>
              </a:spcBef>
            </a:pPr>
            <a:r>
              <a:rPr lang="en-US" sz="1600" dirty="0">
                <a:solidFill>
                  <a:schemeClr val="accent1"/>
                </a:solidFill>
              </a:rPr>
              <a:t>  CI [50,50]</a:t>
            </a:r>
            <a:endParaRPr lang="en-AU" sz="1600" dirty="0">
              <a:solidFill>
                <a:schemeClr val="accent1"/>
              </a:solidFill>
            </a:endParaRPr>
          </a:p>
        </p:txBody>
      </p:sp>
      <p:sp>
        <p:nvSpPr>
          <p:cNvPr id="31" name="Rectangle 3"/>
          <p:cNvSpPr txBox="1">
            <a:spLocks noChangeArrowheads="1"/>
          </p:cNvSpPr>
          <p:nvPr/>
        </p:nvSpPr>
        <p:spPr bwMode="auto">
          <a:xfrm>
            <a:off x="2788732" y="2154716"/>
            <a:ext cx="3214687" cy="1728787"/>
          </a:xfrm>
          <a:prstGeom prst="rect">
            <a:avLst/>
          </a:prstGeom>
          <a:noFill/>
          <a:ln w="9525">
            <a:noFill/>
            <a:miter lim="800000"/>
            <a:headEnd/>
            <a:tailEnd/>
          </a:ln>
        </p:spPr>
        <p:txBody>
          <a:bodyPr lIns="0" tIns="0" rIns="0" bIns="0">
            <a:normAutofit/>
          </a:bodyPr>
          <a:lstStyle/>
          <a:p>
            <a:pPr marL="342900" indent="-342900" fontAlgn="auto">
              <a:spcBef>
                <a:spcPts val="800"/>
              </a:spcBef>
              <a:spcAft>
                <a:spcPts val="0"/>
              </a:spcAft>
              <a:buClr>
                <a:schemeClr val="accent1"/>
              </a:buClr>
              <a:buFont typeface="Arial" pitchFamily="34" charset="0"/>
              <a:buNone/>
              <a:defRPr/>
            </a:pPr>
            <a:r>
              <a:rPr lang="en-US" sz="2000" b="1" u="sng" dirty="0">
                <a:solidFill>
                  <a:schemeClr val="accent2"/>
                </a:solidFill>
                <a:latin typeface="+mn-lt"/>
              </a:rPr>
              <a:t>Coin</a:t>
            </a:r>
          </a:p>
          <a:p>
            <a:pPr marL="342900" indent="-342900" fontAlgn="auto">
              <a:spcBef>
                <a:spcPts val="800"/>
              </a:spcBef>
              <a:spcAft>
                <a:spcPts val="0"/>
              </a:spcAft>
              <a:buClr>
                <a:schemeClr val="accent1"/>
              </a:buClr>
              <a:buFont typeface="Arial" pitchFamily="34" charset="0"/>
              <a:buNone/>
              <a:defRPr/>
            </a:pPr>
            <a:r>
              <a:rPr lang="en-US" sz="1600" dirty="0">
                <a:solidFill>
                  <a:schemeClr val="accent2"/>
                </a:solidFill>
                <a:latin typeface="+mn-lt"/>
              </a:rPr>
              <a:t>100 tosses </a:t>
            </a:r>
            <a:r>
              <a:rPr lang="en-US" sz="1600" i="1" dirty="0">
                <a:solidFill>
                  <a:schemeClr val="accent2"/>
                </a:solidFill>
                <a:latin typeface="+mn-lt"/>
              </a:rPr>
              <a:t>fair</a:t>
            </a:r>
            <a:r>
              <a:rPr lang="en-US" sz="1600" dirty="0">
                <a:solidFill>
                  <a:schemeClr val="accent2"/>
                </a:solidFill>
                <a:latin typeface="+mn-lt"/>
              </a:rPr>
              <a:t> coin    (#</a:t>
            </a:r>
            <a:r>
              <a:rPr lang="en-US" sz="1600" i="1" dirty="0">
                <a:solidFill>
                  <a:schemeClr val="accent2"/>
                </a:solidFill>
                <a:latin typeface="+mn-lt"/>
              </a:rPr>
              <a:t>H</a:t>
            </a:r>
            <a:r>
              <a:rPr lang="en-US" sz="1600" dirty="0">
                <a:solidFill>
                  <a:schemeClr val="accent2"/>
                </a:solidFill>
                <a:latin typeface="+mn-lt"/>
              </a:rPr>
              <a:t>?)</a:t>
            </a:r>
          </a:p>
          <a:p>
            <a:pPr marL="342900" indent="-342900" fontAlgn="auto">
              <a:spcBef>
                <a:spcPts val="800"/>
              </a:spcBef>
              <a:spcAft>
                <a:spcPts val="0"/>
              </a:spcAft>
              <a:buClr>
                <a:schemeClr val="accent1"/>
              </a:buClr>
              <a:buFont typeface="Arial" pitchFamily="34" charset="0"/>
              <a:buNone/>
              <a:defRPr/>
            </a:pPr>
            <a:r>
              <a:rPr lang="en-US" sz="1600" dirty="0">
                <a:solidFill>
                  <a:schemeClr val="accent2"/>
                </a:solidFill>
                <a:latin typeface="+mn-lt"/>
              </a:rPr>
              <a:t>Mean = 50</a:t>
            </a:r>
          </a:p>
          <a:p>
            <a:pPr marL="342900" indent="-342900" fontAlgn="auto">
              <a:spcBef>
                <a:spcPts val="800"/>
              </a:spcBef>
              <a:spcAft>
                <a:spcPts val="0"/>
              </a:spcAft>
              <a:buClr>
                <a:schemeClr val="accent1"/>
              </a:buClr>
              <a:buFont typeface="Arial" pitchFamily="34" charset="0"/>
              <a:buNone/>
              <a:defRPr/>
            </a:pPr>
            <a:r>
              <a:rPr lang="en-US" sz="1600" dirty="0">
                <a:solidFill>
                  <a:schemeClr val="accent2"/>
                </a:solidFill>
                <a:latin typeface="+mn-lt"/>
              </a:rPr>
              <a:t>Std Dev = 5</a:t>
            </a:r>
          </a:p>
          <a:p>
            <a:pPr marL="342900" indent="-342900" fontAlgn="auto">
              <a:spcBef>
                <a:spcPts val="800"/>
              </a:spcBef>
              <a:spcAft>
                <a:spcPts val="0"/>
              </a:spcAft>
              <a:buClr>
                <a:schemeClr val="accent1"/>
              </a:buClr>
              <a:buFont typeface="Arial" pitchFamily="34" charset="0"/>
              <a:buNone/>
              <a:defRPr/>
            </a:pPr>
            <a:r>
              <a:rPr lang="en-US" sz="1600" dirty="0">
                <a:solidFill>
                  <a:schemeClr val="accent2"/>
                </a:solidFill>
                <a:latin typeface="+mn-lt"/>
              </a:rPr>
              <a:t>CI [50,50]</a:t>
            </a:r>
          </a:p>
          <a:p>
            <a:pPr marL="342900" indent="-342900" fontAlgn="auto">
              <a:spcBef>
                <a:spcPts val="800"/>
              </a:spcBef>
              <a:spcAft>
                <a:spcPts val="0"/>
              </a:spcAft>
              <a:buClr>
                <a:schemeClr val="accent1"/>
              </a:buClr>
              <a:buFont typeface="Arial" pitchFamily="34" charset="0"/>
              <a:buNone/>
              <a:defRPr/>
            </a:pPr>
            <a:endParaRPr lang="en-AU" sz="2000" dirty="0">
              <a:solidFill>
                <a:schemeClr val="accent2"/>
              </a:solidFill>
              <a:latin typeface="+mn-lt"/>
            </a:endParaRPr>
          </a:p>
        </p:txBody>
      </p:sp>
      <p:sp>
        <p:nvSpPr>
          <p:cNvPr id="32" name="Text Box 6"/>
          <p:cNvSpPr txBox="1">
            <a:spLocks noChangeArrowheads="1"/>
          </p:cNvSpPr>
          <p:nvPr/>
        </p:nvSpPr>
        <p:spPr bwMode="auto">
          <a:xfrm>
            <a:off x="2663302" y="3879787"/>
            <a:ext cx="3213100" cy="1323975"/>
          </a:xfrm>
          <a:prstGeom prst="rect">
            <a:avLst/>
          </a:prstGeom>
          <a:noFill/>
          <a:ln w="9525">
            <a:noFill/>
            <a:miter lim="800000"/>
            <a:headEnd/>
            <a:tailEnd/>
          </a:ln>
        </p:spPr>
        <p:txBody>
          <a:bodyPr>
            <a:spAutoFit/>
          </a:bodyPr>
          <a:lstStyle/>
          <a:p>
            <a:pPr>
              <a:spcBef>
                <a:spcPct val="50000"/>
              </a:spcBef>
            </a:pPr>
            <a:r>
              <a:rPr lang="en-US" sz="2000" dirty="0"/>
              <a:t>In 95% of experiments with the coin the number of heads will be in interval [40,60]. </a:t>
            </a:r>
          </a:p>
        </p:txBody>
      </p:sp>
      <p:sp>
        <p:nvSpPr>
          <p:cNvPr id="33" name="Text Box 7"/>
          <p:cNvSpPr txBox="1">
            <a:spLocks noChangeArrowheads="1"/>
          </p:cNvSpPr>
          <p:nvPr/>
        </p:nvSpPr>
        <p:spPr bwMode="auto">
          <a:xfrm>
            <a:off x="6046966" y="4033775"/>
            <a:ext cx="3455988" cy="1016000"/>
          </a:xfrm>
          <a:prstGeom prst="rect">
            <a:avLst/>
          </a:prstGeom>
          <a:noFill/>
          <a:ln w="9525">
            <a:noFill/>
            <a:miter lim="800000"/>
            <a:headEnd/>
            <a:tailEnd/>
          </a:ln>
        </p:spPr>
        <p:txBody>
          <a:bodyPr>
            <a:spAutoFit/>
          </a:bodyPr>
          <a:lstStyle/>
          <a:p>
            <a:pPr>
              <a:spcBef>
                <a:spcPct val="50000"/>
              </a:spcBef>
            </a:pPr>
            <a:r>
              <a:rPr lang="en-US" sz="2000" dirty="0"/>
              <a:t>In 95% of experiments with the wheel, observed number will be in interval [2, 97]. </a:t>
            </a:r>
          </a:p>
        </p:txBody>
      </p:sp>
      <p:grpSp>
        <p:nvGrpSpPr>
          <p:cNvPr id="34" name="Group 36"/>
          <p:cNvGrpSpPr>
            <a:grpSpLocks/>
          </p:cNvGrpSpPr>
          <p:nvPr/>
        </p:nvGrpSpPr>
        <p:grpSpPr bwMode="auto">
          <a:xfrm>
            <a:off x="2554299" y="2071251"/>
            <a:ext cx="6878637" cy="3141663"/>
            <a:chOff x="317" y="573"/>
            <a:chExt cx="4764" cy="2358"/>
          </a:xfrm>
        </p:grpSpPr>
        <p:sp>
          <p:nvSpPr>
            <p:cNvPr id="35" name="Rectangle 37"/>
            <p:cNvSpPr>
              <a:spLocks noChangeArrowheads="1"/>
            </p:cNvSpPr>
            <p:nvPr/>
          </p:nvSpPr>
          <p:spPr bwMode="auto">
            <a:xfrm>
              <a:off x="317" y="573"/>
              <a:ext cx="2382" cy="2358"/>
            </a:xfrm>
            <a:prstGeom prst="rect">
              <a:avLst/>
            </a:prstGeom>
            <a:noFill/>
            <a:ln w="76200">
              <a:solidFill>
                <a:srgbClr val="C0C0C0"/>
              </a:solidFill>
              <a:miter lim="800000"/>
              <a:headEnd/>
              <a:tailEnd/>
            </a:ln>
          </p:spPr>
          <p:txBody>
            <a:bodyPr wrap="none" anchor="ctr"/>
            <a:lstStyle/>
            <a:p>
              <a:endParaRPr lang="en-US"/>
            </a:p>
          </p:txBody>
        </p:sp>
        <p:sp>
          <p:nvSpPr>
            <p:cNvPr id="36" name="Rectangle 38"/>
            <p:cNvSpPr>
              <a:spLocks noChangeArrowheads="1"/>
            </p:cNvSpPr>
            <p:nvPr/>
          </p:nvSpPr>
          <p:spPr bwMode="auto">
            <a:xfrm>
              <a:off x="2699" y="573"/>
              <a:ext cx="2382" cy="2358"/>
            </a:xfrm>
            <a:prstGeom prst="rect">
              <a:avLst/>
            </a:prstGeom>
            <a:noFill/>
            <a:ln w="76200">
              <a:solidFill>
                <a:srgbClr val="C0C0C0"/>
              </a:solidFill>
              <a:miter lim="800000"/>
              <a:headEnd/>
              <a:tailEnd/>
            </a:ln>
          </p:spPr>
          <p:txBody>
            <a:bodyPr wrap="none" anchor="ctr"/>
            <a:lstStyle/>
            <a:p>
              <a:endParaRPr lang="en-US"/>
            </a:p>
          </p:txBody>
        </p:sp>
      </p:grpSp>
      <p:grpSp>
        <p:nvGrpSpPr>
          <p:cNvPr id="37" name="Group 33"/>
          <p:cNvGrpSpPr>
            <a:grpSpLocks/>
          </p:cNvGrpSpPr>
          <p:nvPr/>
        </p:nvGrpSpPr>
        <p:grpSpPr bwMode="auto">
          <a:xfrm>
            <a:off x="7868482" y="2652276"/>
            <a:ext cx="1177925" cy="1147762"/>
            <a:chOff x="4694" y="1026"/>
            <a:chExt cx="862" cy="862"/>
          </a:xfrm>
        </p:grpSpPr>
        <p:grpSp>
          <p:nvGrpSpPr>
            <p:cNvPr id="38" name="Group 26"/>
            <p:cNvGrpSpPr>
              <a:grpSpLocks/>
            </p:cNvGrpSpPr>
            <p:nvPr/>
          </p:nvGrpSpPr>
          <p:grpSpPr bwMode="auto">
            <a:xfrm>
              <a:off x="4694" y="1026"/>
              <a:ext cx="862" cy="862"/>
              <a:chOff x="4694" y="1026"/>
              <a:chExt cx="862" cy="862"/>
            </a:xfrm>
          </p:grpSpPr>
          <p:sp>
            <p:nvSpPr>
              <p:cNvPr id="45" name="Oval 9"/>
              <p:cNvSpPr>
                <a:spLocks noChangeArrowheads="1"/>
              </p:cNvSpPr>
              <p:nvPr/>
            </p:nvSpPr>
            <p:spPr bwMode="auto">
              <a:xfrm>
                <a:off x="4694" y="1026"/>
                <a:ext cx="862" cy="862"/>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6" name="Oval 10"/>
              <p:cNvSpPr>
                <a:spLocks noChangeArrowheads="1"/>
              </p:cNvSpPr>
              <p:nvPr/>
            </p:nvSpPr>
            <p:spPr bwMode="auto">
              <a:xfrm>
                <a:off x="4830" y="1162"/>
                <a:ext cx="590" cy="590"/>
              </a:xfrm>
              <a:prstGeom prst="ellipse">
                <a:avLst/>
              </a:prstGeom>
              <a:solidFill>
                <a:srgbClr val="FFFF99"/>
              </a:solidFill>
              <a:ln w="9525">
                <a:solidFill>
                  <a:schemeClr val="tx1"/>
                </a:solidFill>
                <a:round/>
                <a:headEnd/>
                <a:tailEnd/>
              </a:ln>
            </p:spPr>
            <p:txBody>
              <a:bodyPr wrap="none" anchor="ctr"/>
              <a:lstStyle/>
              <a:p>
                <a:endParaRPr lang="en-US"/>
              </a:p>
            </p:txBody>
          </p:sp>
          <p:sp>
            <p:nvSpPr>
              <p:cNvPr id="47" name="Oval 23"/>
              <p:cNvSpPr>
                <a:spLocks noChangeArrowheads="1"/>
              </p:cNvSpPr>
              <p:nvPr/>
            </p:nvSpPr>
            <p:spPr bwMode="auto">
              <a:xfrm>
                <a:off x="5034" y="1366"/>
                <a:ext cx="182" cy="182"/>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8" name="AutoShape 11"/>
              <p:cNvSpPr>
                <a:spLocks noChangeArrowheads="1"/>
              </p:cNvSpPr>
              <p:nvPr/>
            </p:nvSpPr>
            <p:spPr bwMode="auto">
              <a:xfrm>
                <a:off x="4921" y="1253"/>
                <a:ext cx="408" cy="408"/>
              </a:xfrm>
              <a:prstGeom prst="plus">
                <a:avLst>
                  <a:gd name="adj" fmla="val 45491"/>
                </a:avLst>
              </a:prstGeom>
              <a:solidFill>
                <a:schemeClr val="hlink"/>
              </a:solidFill>
              <a:ln w="9525">
                <a:solidFill>
                  <a:schemeClr val="tx1"/>
                </a:solidFill>
                <a:miter lim="800000"/>
                <a:headEnd/>
                <a:tailEnd/>
              </a:ln>
            </p:spPr>
            <p:txBody>
              <a:bodyPr wrap="none" anchor="ctr"/>
              <a:lstStyle/>
              <a:p>
                <a:endParaRPr lang="en-US"/>
              </a:p>
            </p:txBody>
          </p:sp>
          <p:grpSp>
            <p:nvGrpSpPr>
              <p:cNvPr id="49" name="Group 48"/>
              <p:cNvGrpSpPr>
                <a:grpSpLocks/>
              </p:cNvGrpSpPr>
              <p:nvPr/>
            </p:nvGrpSpPr>
            <p:grpSpPr bwMode="auto">
              <a:xfrm>
                <a:off x="4821" y="1052"/>
                <a:ext cx="303" cy="193"/>
                <a:chOff x="4821" y="1052"/>
                <a:chExt cx="303" cy="193"/>
              </a:xfrm>
            </p:grpSpPr>
            <p:grpSp>
              <p:nvGrpSpPr>
                <p:cNvPr id="52" name="Group 18"/>
                <p:cNvGrpSpPr>
                  <a:grpSpLocks/>
                </p:cNvGrpSpPr>
                <p:nvPr/>
              </p:nvGrpSpPr>
              <p:grpSpPr bwMode="auto">
                <a:xfrm>
                  <a:off x="4821" y="1105"/>
                  <a:ext cx="151" cy="140"/>
                  <a:chOff x="4821" y="1105"/>
                  <a:chExt cx="151" cy="140"/>
                </a:xfrm>
              </p:grpSpPr>
              <p:sp>
                <p:nvSpPr>
                  <p:cNvPr id="55" name="Line 12"/>
                  <p:cNvSpPr>
                    <a:spLocks noChangeShapeType="1"/>
                  </p:cNvSpPr>
                  <p:nvPr/>
                </p:nvSpPr>
                <p:spPr bwMode="auto">
                  <a:xfrm flipH="1" flipV="1">
                    <a:off x="4821" y="1154"/>
                    <a:ext cx="91" cy="91"/>
                  </a:xfrm>
                  <a:prstGeom prst="line">
                    <a:avLst/>
                  </a:prstGeom>
                  <a:noFill/>
                  <a:ln w="9525">
                    <a:solidFill>
                      <a:schemeClr val="tx1"/>
                    </a:solidFill>
                    <a:round/>
                    <a:headEnd/>
                    <a:tailEnd/>
                  </a:ln>
                </p:spPr>
                <p:txBody>
                  <a:bodyPr/>
                  <a:lstStyle/>
                  <a:p>
                    <a:endParaRPr lang="en-US"/>
                  </a:p>
                </p:txBody>
              </p:sp>
              <p:sp>
                <p:nvSpPr>
                  <p:cNvPr id="56" name="Line 15"/>
                  <p:cNvSpPr>
                    <a:spLocks noChangeShapeType="1"/>
                  </p:cNvSpPr>
                  <p:nvPr/>
                </p:nvSpPr>
                <p:spPr bwMode="auto">
                  <a:xfrm rot="836743" flipH="1" flipV="1">
                    <a:off x="4881" y="1105"/>
                    <a:ext cx="91" cy="91"/>
                  </a:xfrm>
                  <a:prstGeom prst="line">
                    <a:avLst/>
                  </a:prstGeom>
                  <a:noFill/>
                  <a:ln w="9525">
                    <a:solidFill>
                      <a:schemeClr val="tx1"/>
                    </a:solidFill>
                    <a:round/>
                    <a:headEnd/>
                    <a:tailEnd/>
                  </a:ln>
                </p:spPr>
                <p:txBody>
                  <a:bodyPr/>
                  <a:lstStyle/>
                  <a:p>
                    <a:endParaRPr lang="en-US"/>
                  </a:p>
                </p:txBody>
              </p:sp>
            </p:grpSp>
            <p:sp>
              <p:nvSpPr>
                <p:cNvPr id="53" name="Line 20"/>
                <p:cNvSpPr>
                  <a:spLocks noChangeShapeType="1"/>
                </p:cNvSpPr>
                <p:nvPr/>
              </p:nvSpPr>
              <p:spPr bwMode="auto">
                <a:xfrm rot="1484668" flipH="1" flipV="1">
                  <a:off x="4958" y="1069"/>
                  <a:ext cx="90" cy="97"/>
                </a:xfrm>
                <a:prstGeom prst="line">
                  <a:avLst/>
                </a:prstGeom>
                <a:noFill/>
                <a:ln w="9525">
                  <a:solidFill>
                    <a:schemeClr val="tx1"/>
                  </a:solidFill>
                  <a:round/>
                  <a:headEnd/>
                  <a:tailEnd/>
                </a:ln>
              </p:spPr>
              <p:txBody>
                <a:bodyPr/>
                <a:lstStyle/>
                <a:p>
                  <a:endParaRPr lang="en-US"/>
                </a:p>
              </p:txBody>
            </p:sp>
            <p:sp>
              <p:nvSpPr>
                <p:cNvPr id="54" name="Line 21"/>
                <p:cNvSpPr>
                  <a:spLocks noChangeShapeType="1"/>
                </p:cNvSpPr>
                <p:nvPr/>
              </p:nvSpPr>
              <p:spPr bwMode="auto">
                <a:xfrm rot="2321411" flipH="1" flipV="1">
                  <a:off x="5033" y="1052"/>
                  <a:ext cx="91" cy="91"/>
                </a:xfrm>
                <a:prstGeom prst="line">
                  <a:avLst/>
                </a:prstGeom>
                <a:noFill/>
                <a:ln w="9525">
                  <a:solidFill>
                    <a:schemeClr val="tx1"/>
                  </a:solidFill>
                  <a:round/>
                  <a:headEnd/>
                  <a:tailEnd/>
                </a:ln>
              </p:spPr>
              <p:txBody>
                <a:bodyPr/>
                <a:lstStyle/>
                <a:p>
                  <a:endParaRPr lang="en-US"/>
                </a:p>
              </p:txBody>
            </p:sp>
          </p:grpSp>
          <p:sp>
            <p:nvSpPr>
              <p:cNvPr id="50" name="Oval 24"/>
              <p:cNvSpPr>
                <a:spLocks noChangeArrowheads="1"/>
              </p:cNvSpPr>
              <p:nvPr/>
            </p:nvSpPr>
            <p:spPr bwMode="auto">
              <a:xfrm>
                <a:off x="5057" y="1389"/>
                <a:ext cx="136" cy="136"/>
              </a:xfrm>
              <a:prstGeom prst="ellipse">
                <a:avLst/>
              </a:prstGeom>
              <a:solidFill>
                <a:srgbClr val="FFFF99"/>
              </a:solidFill>
              <a:ln w="9525">
                <a:solidFill>
                  <a:schemeClr val="tx1"/>
                </a:solidFill>
                <a:round/>
                <a:headEnd/>
                <a:tailEnd/>
              </a:ln>
            </p:spPr>
            <p:txBody>
              <a:bodyPr wrap="none" anchor="ctr"/>
              <a:lstStyle/>
              <a:p>
                <a:endParaRPr lang="en-US"/>
              </a:p>
            </p:txBody>
          </p:sp>
          <p:sp>
            <p:nvSpPr>
              <p:cNvPr id="51" name="Text Box 25"/>
              <p:cNvSpPr txBox="1">
                <a:spLocks noChangeArrowheads="1"/>
              </p:cNvSpPr>
              <p:nvPr/>
            </p:nvSpPr>
            <p:spPr bwMode="auto">
              <a:xfrm>
                <a:off x="5057" y="1026"/>
                <a:ext cx="249" cy="144"/>
              </a:xfrm>
              <a:prstGeom prst="rect">
                <a:avLst/>
              </a:prstGeom>
              <a:noFill/>
              <a:ln w="9525">
                <a:noFill/>
                <a:miter lim="800000"/>
                <a:headEnd/>
                <a:tailEnd/>
              </a:ln>
            </p:spPr>
            <p:txBody>
              <a:bodyPr>
                <a:spAutoFit/>
              </a:bodyPr>
              <a:lstStyle/>
              <a:p>
                <a:pPr>
                  <a:spcBef>
                    <a:spcPct val="50000"/>
                  </a:spcBef>
                </a:pPr>
                <a:r>
                  <a:rPr lang="en-US" sz="900" b="1"/>
                  <a:t>…</a:t>
                </a:r>
              </a:p>
            </p:txBody>
          </p:sp>
        </p:grpSp>
        <p:sp>
          <p:nvSpPr>
            <p:cNvPr id="39" name="Text Box 27"/>
            <p:cNvSpPr txBox="1">
              <a:spLocks noChangeArrowheads="1"/>
            </p:cNvSpPr>
            <p:nvPr/>
          </p:nvSpPr>
          <p:spPr bwMode="auto">
            <a:xfrm>
              <a:off x="5012" y="1071"/>
              <a:ext cx="68" cy="91"/>
            </a:xfrm>
            <a:prstGeom prst="rect">
              <a:avLst/>
            </a:prstGeom>
            <a:noFill/>
            <a:ln w="9525">
              <a:noFill/>
              <a:miter lim="800000"/>
              <a:headEnd/>
              <a:tailEnd/>
            </a:ln>
          </p:spPr>
          <p:txBody>
            <a:bodyPr lIns="18000" tIns="10800" rIns="18000" bIns="10800">
              <a:spAutoFit/>
            </a:bodyPr>
            <a:lstStyle/>
            <a:p>
              <a:pPr>
                <a:spcBef>
                  <a:spcPct val="50000"/>
                </a:spcBef>
              </a:pPr>
              <a:r>
                <a:rPr lang="en-US" sz="800"/>
                <a:t>1</a:t>
              </a:r>
            </a:p>
          </p:txBody>
        </p:sp>
        <p:sp>
          <p:nvSpPr>
            <p:cNvPr id="40" name="Text Box 28"/>
            <p:cNvSpPr txBox="1">
              <a:spLocks noChangeArrowheads="1"/>
            </p:cNvSpPr>
            <p:nvPr/>
          </p:nvSpPr>
          <p:spPr bwMode="auto">
            <a:xfrm>
              <a:off x="4944" y="1094"/>
              <a:ext cx="68" cy="91"/>
            </a:xfrm>
            <a:prstGeom prst="rect">
              <a:avLst/>
            </a:prstGeom>
            <a:noFill/>
            <a:ln w="9525">
              <a:noFill/>
              <a:miter lim="800000"/>
              <a:headEnd/>
              <a:tailEnd/>
            </a:ln>
          </p:spPr>
          <p:txBody>
            <a:bodyPr lIns="18000" tIns="10800" rIns="18000" bIns="10800">
              <a:spAutoFit/>
            </a:bodyPr>
            <a:lstStyle/>
            <a:p>
              <a:pPr>
                <a:spcBef>
                  <a:spcPct val="50000"/>
                </a:spcBef>
              </a:pPr>
              <a:r>
                <a:rPr lang="en-US" sz="800"/>
                <a:t>0</a:t>
              </a:r>
            </a:p>
          </p:txBody>
        </p:sp>
        <p:grpSp>
          <p:nvGrpSpPr>
            <p:cNvPr id="41" name="Group 32"/>
            <p:cNvGrpSpPr>
              <a:grpSpLocks/>
            </p:cNvGrpSpPr>
            <p:nvPr/>
          </p:nvGrpSpPr>
          <p:grpSpPr bwMode="auto">
            <a:xfrm>
              <a:off x="4853" y="1117"/>
              <a:ext cx="114" cy="117"/>
              <a:chOff x="4853" y="1117"/>
              <a:chExt cx="114" cy="117"/>
            </a:xfrm>
          </p:grpSpPr>
          <p:sp>
            <p:nvSpPr>
              <p:cNvPr id="42" name="Text Box 29"/>
              <p:cNvSpPr txBox="1">
                <a:spLocks noChangeArrowheads="1"/>
              </p:cNvSpPr>
              <p:nvPr/>
            </p:nvSpPr>
            <p:spPr bwMode="auto">
              <a:xfrm>
                <a:off x="4853" y="1117"/>
                <a:ext cx="68" cy="72"/>
              </a:xfrm>
              <a:prstGeom prst="rect">
                <a:avLst/>
              </a:prstGeom>
              <a:noFill/>
              <a:ln w="9525">
                <a:noFill/>
                <a:miter lim="800000"/>
                <a:headEnd/>
                <a:tailEnd/>
              </a:ln>
            </p:spPr>
            <p:txBody>
              <a:bodyPr lIns="18000" tIns="10800" rIns="18000" bIns="10800">
                <a:spAutoFit/>
              </a:bodyPr>
              <a:lstStyle/>
              <a:p>
                <a:pPr>
                  <a:spcBef>
                    <a:spcPct val="50000"/>
                  </a:spcBef>
                </a:pPr>
                <a:r>
                  <a:rPr lang="en-US" sz="600"/>
                  <a:t>1</a:t>
                </a:r>
              </a:p>
            </p:txBody>
          </p:sp>
          <p:sp>
            <p:nvSpPr>
              <p:cNvPr id="43" name="Text Box 30"/>
              <p:cNvSpPr txBox="1">
                <a:spLocks noChangeArrowheads="1"/>
              </p:cNvSpPr>
              <p:nvPr/>
            </p:nvSpPr>
            <p:spPr bwMode="auto">
              <a:xfrm>
                <a:off x="4876" y="1139"/>
                <a:ext cx="68" cy="72"/>
              </a:xfrm>
              <a:prstGeom prst="rect">
                <a:avLst/>
              </a:prstGeom>
              <a:noFill/>
              <a:ln w="9525">
                <a:noFill/>
                <a:miter lim="800000"/>
                <a:headEnd/>
                <a:tailEnd/>
              </a:ln>
            </p:spPr>
            <p:txBody>
              <a:bodyPr lIns="18000" tIns="10800" rIns="18000" bIns="10800">
                <a:spAutoFit/>
              </a:bodyPr>
              <a:lstStyle/>
              <a:p>
                <a:pPr>
                  <a:spcBef>
                    <a:spcPct val="50000"/>
                  </a:spcBef>
                </a:pPr>
                <a:r>
                  <a:rPr lang="en-US" sz="600"/>
                  <a:t>0</a:t>
                </a:r>
              </a:p>
            </p:txBody>
          </p:sp>
          <p:sp>
            <p:nvSpPr>
              <p:cNvPr id="44" name="Text Box 31"/>
              <p:cNvSpPr txBox="1">
                <a:spLocks noChangeArrowheads="1"/>
              </p:cNvSpPr>
              <p:nvPr/>
            </p:nvSpPr>
            <p:spPr bwMode="auto">
              <a:xfrm>
                <a:off x="4899" y="1162"/>
                <a:ext cx="68" cy="72"/>
              </a:xfrm>
              <a:prstGeom prst="rect">
                <a:avLst/>
              </a:prstGeom>
              <a:noFill/>
              <a:ln w="9525">
                <a:noFill/>
                <a:miter lim="800000"/>
                <a:headEnd/>
                <a:tailEnd/>
              </a:ln>
            </p:spPr>
            <p:txBody>
              <a:bodyPr lIns="18000" tIns="10800" rIns="18000" bIns="10800">
                <a:spAutoFit/>
              </a:bodyPr>
              <a:lstStyle/>
              <a:p>
                <a:pPr>
                  <a:spcBef>
                    <a:spcPct val="50000"/>
                  </a:spcBef>
                </a:pPr>
                <a:r>
                  <a:rPr lang="en-US" sz="600"/>
                  <a:t>0</a:t>
                </a:r>
              </a:p>
            </p:txBody>
          </p:sp>
        </p:grpSp>
      </p:grpSp>
      <p:sp>
        <p:nvSpPr>
          <p:cNvPr id="57" name="Rectangle 56"/>
          <p:cNvSpPr/>
          <p:nvPr/>
        </p:nvSpPr>
        <p:spPr>
          <a:xfrm>
            <a:off x="1484555" y="5260649"/>
            <a:ext cx="8745967" cy="1323439"/>
          </a:xfrm>
          <a:prstGeom prst="rect">
            <a:avLst/>
          </a:prstGeom>
        </p:spPr>
        <p:txBody>
          <a:bodyPr wrap="square">
            <a:spAutoFit/>
          </a:bodyPr>
          <a:lstStyle/>
          <a:p>
            <a:pPr algn="ctr"/>
            <a:r>
              <a:rPr lang="en-US" sz="2000" dirty="0"/>
              <a:t>Where do you need more risk capital?</a:t>
            </a:r>
          </a:p>
          <a:p>
            <a:endParaRPr lang="en-US" sz="2000" dirty="0"/>
          </a:p>
          <a:p>
            <a:pPr marL="285750" indent="-285750">
              <a:buFont typeface="Arial" panose="020B0604020202020204" pitchFamily="34" charset="0"/>
              <a:buChar char="•"/>
            </a:pPr>
            <a:r>
              <a:rPr lang="en-US" sz="2000" dirty="0"/>
              <a:t>Now introduce uncertainty into your knowledge - if coin or roulette wheel are ‘out of true’ then conclusions must be based on observed data</a:t>
            </a:r>
          </a:p>
        </p:txBody>
      </p:sp>
      <p:sp>
        <p:nvSpPr>
          <p:cNvPr id="58" name="TextBox 57">
            <a:extLst>
              <a:ext uri="{FF2B5EF4-FFF2-40B4-BE49-F238E27FC236}">
                <a16:creationId xmlns:a16="http://schemas.microsoft.com/office/drawing/2014/main" id="{E0F09F4D-78F5-4AB9-823B-8F30424EB71D}"/>
              </a:ext>
            </a:extLst>
          </p:cNvPr>
          <p:cNvSpPr txBox="1"/>
          <p:nvPr/>
        </p:nvSpPr>
        <p:spPr>
          <a:xfrm>
            <a:off x="838200" y="55525"/>
            <a:ext cx="3657600" cy="369332"/>
          </a:xfrm>
          <a:prstGeom prst="rect">
            <a:avLst/>
          </a:prstGeom>
          <a:noFill/>
        </p:spPr>
        <p:txBody>
          <a:bodyPr wrap="square" rtlCol="0">
            <a:spAutoFit/>
          </a:bodyPr>
          <a:lstStyle/>
          <a:p>
            <a:r>
              <a:rPr lang="en-US">
                <a:solidFill>
                  <a:schemeClr val="bg1"/>
                </a:solidFill>
              </a:rPr>
              <a:t>What makes a good model?</a:t>
            </a:r>
            <a:endParaRPr lang="en-AU">
              <a:solidFill>
                <a:schemeClr val="bg1"/>
              </a:solidFill>
            </a:endParaRPr>
          </a:p>
        </p:txBody>
      </p:sp>
    </p:spTree>
    <p:extLst>
      <p:ext uri="{BB962C8B-B14F-4D97-AF65-F5344CB8AC3E}">
        <p14:creationId xmlns:p14="http://schemas.microsoft.com/office/powerpoint/2010/main" val="274081186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AU" dirty="0"/>
              <a:t>Common accident year drivers: SAD and SAM</a:t>
            </a:r>
          </a:p>
        </p:txBody>
      </p:sp>
      <p:sp>
        <p:nvSpPr>
          <p:cNvPr id="3" name="Slide Number Placeholder 2">
            <a:extLst>
              <a:ext uri="{FF2B5EF4-FFF2-40B4-BE49-F238E27FC236}">
                <a16:creationId xmlns:a16="http://schemas.microsoft.com/office/drawing/2014/main" id="{AE0D1316-4A2A-43A5-8B67-69BEB22FD935}"/>
              </a:ext>
            </a:extLst>
          </p:cNvPr>
          <p:cNvSpPr>
            <a:spLocks noGrp="1"/>
          </p:cNvSpPr>
          <p:nvPr>
            <p:ph type="sldNum" sz="quarter" idx="12"/>
          </p:nvPr>
        </p:nvSpPr>
        <p:spPr/>
        <p:txBody>
          <a:bodyPr/>
          <a:lstStyle/>
          <a:p>
            <a:fld id="{C7ACDD62-8CD5-47D4-8C3E-0C8675E64E7F}" type="slidenum">
              <a:rPr lang="en-AU" smtClean="0"/>
              <a:t>60</a:t>
            </a:fld>
            <a:endParaRPr lang="en-AU"/>
          </a:p>
        </p:txBody>
      </p:sp>
      <p:sp>
        <p:nvSpPr>
          <p:cNvPr id="4" name="Rectangle 3"/>
          <p:cNvSpPr/>
          <p:nvPr/>
        </p:nvSpPr>
        <p:spPr>
          <a:xfrm>
            <a:off x="1727512" y="5382051"/>
            <a:ext cx="9286940" cy="1200329"/>
          </a:xfrm>
          <a:prstGeom prst="rect">
            <a:avLst/>
          </a:prstGeom>
        </p:spPr>
        <p:txBody>
          <a:bodyPr wrap="square">
            <a:spAutoFit/>
          </a:bodyPr>
          <a:lstStyle/>
          <a:p>
            <a:r>
              <a:rPr lang="en-AU" dirty="0">
                <a:solidFill>
                  <a:srgbClr val="2F5079"/>
                </a:solidFill>
              </a:rPr>
              <a:t>A model which does not take into account the changes in accident year levels shows a marked  similarity in the fluctuations of residuals in the accident direction.</a:t>
            </a:r>
          </a:p>
          <a:p>
            <a:endParaRPr lang="en-AU" dirty="0">
              <a:solidFill>
                <a:srgbClr val="2F5079"/>
              </a:solidFill>
            </a:endParaRPr>
          </a:p>
          <a:p>
            <a:pPr algn="ctr"/>
            <a:r>
              <a:rPr lang="en-AU" dirty="0">
                <a:solidFill>
                  <a:srgbClr val="2F5079"/>
                </a:solidFill>
              </a:rPr>
              <a:t>This is </a:t>
            </a:r>
            <a:r>
              <a:rPr lang="en-AU" b="1" u="sng" dirty="0">
                <a:solidFill>
                  <a:srgbClr val="2F5079"/>
                </a:solidFill>
              </a:rPr>
              <a:t>not</a:t>
            </a:r>
            <a:r>
              <a:rPr lang="en-AU" dirty="0">
                <a:solidFill>
                  <a:srgbClr val="2F5079"/>
                </a:solidFill>
              </a:rPr>
              <a:t> correlation!</a:t>
            </a:r>
          </a:p>
        </p:txBody>
      </p:sp>
      <p:pic>
        <p:nvPicPr>
          <p:cNvPr id="5" name="Picture 3"/>
          <p:cNvPicPr>
            <a:picLocks noChangeAspect="1" noChangeArrowheads="1"/>
          </p:cNvPicPr>
          <p:nvPr/>
        </p:nvPicPr>
        <p:blipFill>
          <a:blip r:embed="rId2"/>
          <a:srcRect/>
          <a:stretch>
            <a:fillRect/>
          </a:stretch>
        </p:blipFill>
        <p:spPr bwMode="auto">
          <a:xfrm>
            <a:off x="1727512" y="1595837"/>
            <a:ext cx="4619625" cy="3276600"/>
          </a:xfrm>
          <a:prstGeom prst="rect">
            <a:avLst/>
          </a:prstGeom>
          <a:noFill/>
          <a:ln w="9525">
            <a:noFill/>
            <a:miter lim="800000"/>
            <a:headEnd/>
            <a:tailEnd/>
          </a:ln>
          <a:effectLst/>
        </p:spPr>
      </p:pic>
      <p:pic>
        <p:nvPicPr>
          <p:cNvPr id="6" name="Picture 5"/>
          <p:cNvPicPr>
            <a:picLocks noChangeAspect="1" noChangeArrowheads="1"/>
          </p:cNvPicPr>
          <p:nvPr/>
        </p:nvPicPr>
        <p:blipFill>
          <a:blip r:embed="rId3"/>
          <a:srcRect/>
          <a:stretch>
            <a:fillRect/>
          </a:stretch>
        </p:blipFill>
        <p:spPr bwMode="auto">
          <a:xfrm>
            <a:off x="1727512" y="1595837"/>
            <a:ext cx="4619625" cy="3276600"/>
          </a:xfrm>
          <a:prstGeom prst="rect">
            <a:avLst/>
          </a:prstGeom>
          <a:noFill/>
          <a:ln w="9525">
            <a:noFill/>
            <a:miter lim="800000"/>
            <a:headEnd/>
            <a:tailEnd/>
          </a:ln>
          <a:effectLst/>
        </p:spPr>
      </p:pic>
      <p:sp>
        <p:nvSpPr>
          <p:cNvPr id="7" name="TextBox 6"/>
          <p:cNvSpPr txBox="1"/>
          <p:nvPr/>
        </p:nvSpPr>
        <p:spPr>
          <a:xfrm>
            <a:off x="2799082" y="4739109"/>
            <a:ext cx="2286016" cy="338554"/>
          </a:xfrm>
          <a:prstGeom prst="rect">
            <a:avLst/>
          </a:prstGeom>
          <a:solidFill>
            <a:srgbClr val="D9AB16"/>
          </a:solidFill>
        </p:spPr>
        <p:txBody>
          <a:bodyPr wrap="square" rtlCol="0">
            <a:spAutoFit/>
          </a:bodyPr>
          <a:lstStyle/>
          <a:p>
            <a:pPr algn="ctr"/>
            <a:r>
              <a:rPr lang="en-AU" sz="1600"/>
              <a:t>SAD</a:t>
            </a:r>
          </a:p>
        </p:txBody>
      </p:sp>
      <p:pic>
        <p:nvPicPr>
          <p:cNvPr id="8" name="Picture 6"/>
          <p:cNvPicPr>
            <a:picLocks noChangeAspect="1" noChangeArrowheads="1"/>
          </p:cNvPicPr>
          <p:nvPr/>
        </p:nvPicPr>
        <p:blipFill>
          <a:blip r:embed="rId4"/>
          <a:srcRect/>
          <a:stretch>
            <a:fillRect/>
          </a:stretch>
        </p:blipFill>
        <p:spPr bwMode="auto">
          <a:xfrm>
            <a:off x="6442420" y="1595837"/>
            <a:ext cx="4619625" cy="3276600"/>
          </a:xfrm>
          <a:prstGeom prst="rect">
            <a:avLst/>
          </a:prstGeom>
          <a:noFill/>
          <a:ln w="9525">
            <a:noFill/>
            <a:miter lim="800000"/>
            <a:headEnd/>
            <a:tailEnd/>
          </a:ln>
          <a:effectLst/>
        </p:spPr>
      </p:pic>
      <p:sp>
        <p:nvSpPr>
          <p:cNvPr id="9" name="TextBox 8"/>
          <p:cNvSpPr txBox="1"/>
          <p:nvPr/>
        </p:nvSpPr>
        <p:spPr>
          <a:xfrm>
            <a:off x="7871180" y="4739109"/>
            <a:ext cx="2286016" cy="338554"/>
          </a:xfrm>
          <a:prstGeom prst="rect">
            <a:avLst/>
          </a:prstGeom>
          <a:solidFill>
            <a:srgbClr val="D9AB16"/>
          </a:solidFill>
        </p:spPr>
        <p:txBody>
          <a:bodyPr wrap="square" rtlCol="0">
            <a:spAutoFit/>
          </a:bodyPr>
          <a:lstStyle/>
          <a:p>
            <a:pPr algn="ctr"/>
            <a:r>
              <a:rPr lang="en-AU" sz="1600"/>
              <a:t>SAM</a:t>
            </a:r>
          </a:p>
        </p:txBody>
      </p:sp>
      <p:sp>
        <p:nvSpPr>
          <p:cNvPr id="11" name="TextBox 10">
            <a:extLst>
              <a:ext uri="{FF2B5EF4-FFF2-40B4-BE49-F238E27FC236}">
                <a16:creationId xmlns:a16="http://schemas.microsoft.com/office/drawing/2014/main" id="{D14811E8-704C-4B48-835D-24F1D08660C5}"/>
              </a:ext>
            </a:extLst>
          </p:cNvPr>
          <p:cNvSpPr txBox="1"/>
          <p:nvPr/>
        </p:nvSpPr>
        <p:spPr>
          <a:xfrm>
            <a:off x="838200" y="55525"/>
            <a:ext cx="3657600" cy="369332"/>
          </a:xfrm>
          <a:prstGeom prst="rect">
            <a:avLst/>
          </a:prstGeom>
          <a:noFill/>
        </p:spPr>
        <p:txBody>
          <a:bodyPr wrap="square" rtlCol="0">
            <a:spAutoFit/>
          </a:bodyPr>
          <a:lstStyle/>
          <a:p>
            <a:r>
              <a:rPr lang="en-US">
                <a:solidFill>
                  <a:schemeClr val="bg1"/>
                </a:solidFill>
              </a:rPr>
              <a:t>Common drivers are not correlation</a:t>
            </a:r>
            <a:endParaRPr lang="en-AU">
              <a:solidFill>
                <a:schemeClr val="bg1"/>
              </a:solidFill>
            </a:endParaRPr>
          </a:p>
        </p:txBody>
      </p:sp>
    </p:spTree>
    <p:extLst>
      <p:ext uri="{BB962C8B-B14F-4D97-AF65-F5344CB8AC3E}">
        <p14:creationId xmlns:p14="http://schemas.microsoft.com/office/powerpoint/2010/main" val="236198831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Spurious correlation</a:t>
            </a:r>
          </a:p>
        </p:txBody>
      </p:sp>
      <p:sp>
        <p:nvSpPr>
          <p:cNvPr id="3" name="Slide Number Placeholder 2">
            <a:extLst>
              <a:ext uri="{FF2B5EF4-FFF2-40B4-BE49-F238E27FC236}">
                <a16:creationId xmlns:a16="http://schemas.microsoft.com/office/drawing/2014/main" id="{F428DF8D-A73E-43C9-9600-B2DA12A29DC4}"/>
              </a:ext>
            </a:extLst>
          </p:cNvPr>
          <p:cNvSpPr>
            <a:spLocks noGrp="1"/>
          </p:cNvSpPr>
          <p:nvPr>
            <p:ph type="sldNum" sz="quarter" idx="12"/>
          </p:nvPr>
        </p:nvSpPr>
        <p:spPr/>
        <p:txBody>
          <a:bodyPr/>
          <a:lstStyle/>
          <a:p>
            <a:fld id="{C7ACDD62-8CD5-47D4-8C3E-0C8675E64E7F}" type="slidenum">
              <a:rPr lang="en-AU" smtClean="0"/>
              <a:pPr/>
              <a:t>61</a:t>
            </a:fld>
            <a:endParaRPr lang="en-AU"/>
          </a:p>
        </p:txBody>
      </p:sp>
      <p:pic>
        <p:nvPicPr>
          <p:cNvPr id="4" name="Picture 3"/>
          <p:cNvPicPr>
            <a:picLocks noChangeAspect="1"/>
          </p:cNvPicPr>
          <p:nvPr/>
        </p:nvPicPr>
        <p:blipFill>
          <a:blip r:embed="rId2"/>
          <a:stretch>
            <a:fillRect/>
          </a:stretch>
        </p:blipFill>
        <p:spPr>
          <a:xfrm>
            <a:off x="1647825" y="1613618"/>
            <a:ext cx="9010650" cy="3762375"/>
          </a:xfrm>
          <a:prstGeom prst="rect">
            <a:avLst/>
          </a:prstGeom>
        </p:spPr>
      </p:pic>
      <p:sp>
        <p:nvSpPr>
          <p:cNvPr id="5" name="TextBox 4"/>
          <p:cNvSpPr txBox="1"/>
          <p:nvPr/>
        </p:nvSpPr>
        <p:spPr>
          <a:xfrm>
            <a:off x="3564429" y="5526495"/>
            <a:ext cx="6363443" cy="769441"/>
          </a:xfrm>
          <a:prstGeom prst="rect">
            <a:avLst/>
          </a:prstGeom>
          <a:noFill/>
        </p:spPr>
        <p:txBody>
          <a:bodyPr wrap="square" rtlCol="0">
            <a:spAutoFit/>
          </a:bodyPr>
          <a:lstStyle/>
          <a:p>
            <a:r>
              <a:rPr lang="en-AU" sz="4400" b="1" u="sng" dirty="0"/>
              <a:t>This is not correlation</a:t>
            </a:r>
          </a:p>
        </p:txBody>
      </p:sp>
      <p:sp>
        <p:nvSpPr>
          <p:cNvPr id="7" name="TextBox 6">
            <a:extLst>
              <a:ext uri="{FF2B5EF4-FFF2-40B4-BE49-F238E27FC236}">
                <a16:creationId xmlns:a16="http://schemas.microsoft.com/office/drawing/2014/main" id="{16C4E46C-9A76-4452-998C-03C7016E76FA}"/>
              </a:ext>
            </a:extLst>
          </p:cNvPr>
          <p:cNvSpPr txBox="1"/>
          <p:nvPr/>
        </p:nvSpPr>
        <p:spPr>
          <a:xfrm>
            <a:off x="838200" y="55525"/>
            <a:ext cx="3657600" cy="369332"/>
          </a:xfrm>
          <a:prstGeom prst="rect">
            <a:avLst/>
          </a:prstGeom>
          <a:noFill/>
        </p:spPr>
        <p:txBody>
          <a:bodyPr wrap="square" rtlCol="0">
            <a:spAutoFit/>
          </a:bodyPr>
          <a:lstStyle/>
          <a:p>
            <a:r>
              <a:rPr lang="en-US">
                <a:solidFill>
                  <a:schemeClr val="bg1"/>
                </a:solidFill>
              </a:rPr>
              <a:t>Common drivers are not correlation</a:t>
            </a:r>
            <a:endParaRPr lang="en-AU">
              <a:solidFill>
                <a:schemeClr val="bg1"/>
              </a:solidFill>
            </a:endParaRPr>
          </a:p>
        </p:txBody>
      </p:sp>
    </p:spTree>
    <p:extLst>
      <p:ext uri="{BB962C8B-B14F-4D97-AF65-F5344CB8AC3E}">
        <p14:creationId xmlns:p14="http://schemas.microsoft.com/office/powerpoint/2010/main" val="19734290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a:t>Layers Lim1M, Lim2M and 1Mxs1M; Lim2M=Lim1M+1Mxs1M</a:t>
            </a:r>
            <a:endParaRPr lang="en-GB" dirty="0"/>
          </a:p>
        </p:txBody>
      </p:sp>
      <p:sp>
        <p:nvSpPr>
          <p:cNvPr id="3" name="Slide Number Placeholder 2">
            <a:extLst>
              <a:ext uri="{FF2B5EF4-FFF2-40B4-BE49-F238E27FC236}">
                <a16:creationId xmlns:a16="http://schemas.microsoft.com/office/drawing/2014/main" id="{81D6DA61-B52A-44CC-8D47-04F5A68BAFF6}"/>
              </a:ext>
            </a:extLst>
          </p:cNvPr>
          <p:cNvSpPr>
            <a:spLocks noGrp="1"/>
          </p:cNvSpPr>
          <p:nvPr>
            <p:ph type="sldNum" sz="quarter" idx="12"/>
          </p:nvPr>
        </p:nvSpPr>
        <p:spPr/>
        <p:txBody>
          <a:bodyPr/>
          <a:lstStyle/>
          <a:p>
            <a:fld id="{C7ACDD62-8CD5-47D4-8C3E-0C8675E64E7F}" type="slidenum">
              <a:rPr lang="en-AU" smtClean="0"/>
              <a:t>62</a:t>
            </a:fld>
            <a:endParaRPr lang="en-AU"/>
          </a:p>
        </p:txBody>
      </p:sp>
      <p:sp>
        <p:nvSpPr>
          <p:cNvPr id="4" name="Rectangle 3"/>
          <p:cNvSpPr/>
          <p:nvPr/>
        </p:nvSpPr>
        <p:spPr>
          <a:xfrm>
            <a:off x="1541362" y="1456731"/>
            <a:ext cx="8850695" cy="369332"/>
          </a:xfrm>
          <a:prstGeom prst="rect">
            <a:avLst/>
          </a:prstGeom>
        </p:spPr>
        <p:txBody>
          <a:bodyPr wrap="square">
            <a:spAutoFit/>
          </a:bodyPr>
          <a:lstStyle/>
          <a:p>
            <a:pPr algn="ctr"/>
            <a:r>
              <a:rPr lang="en-AU">
                <a:solidFill>
                  <a:srgbClr val="113458"/>
                </a:solidFill>
              </a:rPr>
              <a:t>The trend structure is the same for each layer (Left to right 1M, 1Mxs1M, 2M)</a:t>
            </a:r>
          </a:p>
        </p:txBody>
      </p:sp>
      <p:pic>
        <p:nvPicPr>
          <p:cNvPr id="5" name="Picture 6"/>
          <p:cNvPicPr>
            <a:picLocks noChangeAspect="1" noChangeArrowheads="1"/>
          </p:cNvPicPr>
          <p:nvPr/>
        </p:nvPicPr>
        <p:blipFill>
          <a:blip r:embed="rId2"/>
          <a:srcRect/>
          <a:stretch>
            <a:fillRect/>
          </a:stretch>
        </p:blipFill>
        <p:spPr bwMode="auto">
          <a:xfrm>
            <a:off x="984148" y="1813922"/>
            <a:ext cx="2650768" cy="3891553"/>
          </a:xfrm>
          <a:prstGeom prst="rect">
            <a:avLst/>
          </a:prstGeom>
          <a:noFill/>
          <a:ln w="9525">
            <a:noFill/>
            <a:miter lim="800000"/>
            <a:headEnd/>
            <a:tailEnd/>
          </a:ln>
          <a:effectLst/>
        </p:spPr>
      </p:pic>
      <p:pic>
        <p:nvPicPr>
          <p:cNvPr id="6" name="Picture 7"/>
          <p:cNvPicPr>
            <a:picLocks noChangeAspect="1" noChangeArrowheads="1"/>
          </p:cNvPicPr>
          <p:nvPr/>
        </p:nvPicPr>
        <p:blipFill>
          <a:blip r:embed="rId3"/>
          <a:srcRect/>
          <a:stretch>
            <a:fillRect/>
          </a:stretch>
        </p:blipFill>
        <p:spPr bwMode="auto">
          <a:xfrm>
            <a:off x="4256008" y="1813922"/>
            <a:ext cx="2650768" cy="3891553"/>
          </a:xfrm>
          <a:prstGeom prst="rect">
            <a:avLst/>
          </a:prstGeom>
          <a:noFill/>
          <a:ln w="9525">
            <a:noFill/>
            <a:miter lim="800000"/>
            <a:headEnd/>
            <a:tailEnd/>
          </a:ln>
          <a:effectLst/>
        </p:spPr>
      </p:pic>
      <p:pic>
        <p:nvPicPr>
          <p:cNvPr id="7" name="Picture 8"/>
          <p:cNvPicPr>
            <a:picLocks noChangeAspect="1" noChangeArrowheads="1"/>
          </p:cNvPicPr>
          <p:nvPr/>
        </p:nvPicPr>
        <p:blipFill>
          <a:blip r:embed="rId4"/>
          <a:srcRect/>
          <a:stretch>
            <a:fillRect/>
          </a:stretch>
        </p:blipFill>
        <p:spPr bwMode="auto">
          <a:xfrm>
            <a:off x="7470718" y="1813922"/>
            <a:ext cx="2650768" cy="3891553"/>
          </a:xfrm>
          <a:prstGeom prst="rect">
            <a:avLst/>
          </a:prstGeom>
          <a:noFill/>
          <a:ln w="9525">
            <a:noFill/>
            <a:miter lim="800000"/>
            <a:headEnd/>
            <a:tailEnd/>
          </a:ln>
          <a:effectLst/>
        </p:spPr>
      </p:pic>
      <p:sp>
        <p:nvSpPr>
          <p:cNvPr id="9" name="TextBox 8">
            <a:extLst>
              <a:ext uri="{FF2B5EF4-FFF2-40B4-BE49-F238E27FC236}">
                <a16:creationId xmlns:a16="http://schemas.microsoft.com/office/drawing/2014/main" id="{63634A94-64A8-4417-8992-005E83A2F7D6}"/>
              </a:ext>
            </a:extLst>
          </p:cNvPr>
          <p:cNvSpPr txBox="1"/>
          <p:nvPr/>
        </p:nvSpPr>
        <p:spPr>
          <a:xfrm>
            <a:off x="838200" y="55525"/>
            <a:ext cx="3657600" cy="369332"/>
          </a:xfrm>
          <a:prstGeom prst="rect">
            <a:avLst/>
          </a:prstGeom>
          <a:noFill/>
        </p:spPr>
        <p:txBody>
          <a:bodyPr wrap="square" rtlCol="0">
            <a:spAutoFit/>
          </a:bodyPr>
          <a:lstStyle/>
          <a:p>
            <a:r>
              <a:rPr lang="en-US">
                <a:solidFill>
                  <a:schemeClr val="bg1"/>
                </a:solidFill>
              </a:rPr>
              <a:t>Common drivers are not correlation</a:t>
            </a:r>
            <a:endParaRPr lang="en-AU">
              <a:solidFill>
                <a:schemeClr val="bg1"/>
              </a:solidFill>
            </a:endParaRPr>
          </a:p>
        </p:txBody>
      </p:sp>
    </p:spTree>
    <p:extLst>
      <p:ext uri="{BB962C8B-B14F-4D97-AF65-F5344CB8AC3E}">
        <p14:creationId xmlns:p14="http://schemas.microsoft.com/office/powerpoint/2010/main" val="55527150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3200" dirty="0"/>
              <a:t>Layers Lim1M, Lim2M and </a:t>
            </a:r>
            <a:r>
              <a:rPr lang="en-AU" sz="3200"/>
              <a:t>1Mxs1M; Lim2M</a:t>
            </a:r>
            <a:r>
              <a:rPr lang="en-AU" sz="3200" dirty="0"/>
              <a:t>=Lim1M+1Mxs1M</a:t>
            </a:r>
            <a:endParaRPr lang="en-GB" sz="3200" dirty="0"/>
          </a:p>
        </p:txBody>
      </p:sp>
      <p:sp>
        <p:nvSpPr>
          <p:cNvPr id="3" name="Slide Number Placeholder 2">
            <a:extLst>
              <a:ext uri="{FF2B5EF4-FFF2-40B4-BE49-F238E27FC236}">
                <a16:creationId xmlns:a16="http://schemas.microsoft.com/office/drawing/2014/main" id="{FCD90958-214B-46A7-B3FC-1596AEF76826}"/>
              </a:ext>
            </a:extLst>
          </p:cNvPr>
          <p:cNvSpPr>
            <a:spLocks noGrp="1"/>
          </p:cNvSpPr>
          <p:nvPr>
            <p:ph type="sldNum" sz="quarter" idx="12"/>
          </p:nvPr>
        </p:nvSpPr>
        <p:spPr/>
        <p:txBody>
          <a:bodyPr/>
          <a:lstStyle/>
          <a:p>
            <a:fld id="{C7ACDD62-8CD5-47D4-8C3E-0C8675E64E7F}" type="slidenum">
              <a:rPr lang="en-AU" smtClean="0"/>
              <a:pPr/>
              <a:t>63</a:t>
            </a:fld>
            <a:endParaRPr lang="en-AU"/>
          </a:p>
        </p:txBody>
      </p:sp>
      <p:sp>
        <p:nvSpPr>
          <p:cNvPr id="4" name="Rectangle 3"/>
          <p:cNvSpPr/>
          <p:nvPr/>
        </p:nvSpPr>
        <p:spPr>
          <a:xfrm>
            <a:off x="1965433" y="1285860"/>
            <a:ext cx="8072494" cy="369332"/>
          </a:xfrm>
          <a:prstGeom prst="rect">
            <a:avLst/>
          </a:prstGeom>
        </p:spPr>
        <p:txBody>
          <a:bodyPr wrap="square">
            <a:spAutoFit/>
          </a:bodyPr>
          <a:lstStyle/>
          <a:p>
            <a:pPr algn="ctr"/>
            <a:r>
              <a:rPr lang="en-AU">
                <a:solidFill>
                  <a:srgbClr val="113458"/>
                </a:solidFill>
              </a:rPr>
              <a:t>Very high process correlations (Left to right 1M, 1Mxs1M, 2M)</a:t>
            </a:r>
          </a:p>
        </p:txBody>
      </p:sp>
      <p:pic>
        <p:nvPicPr>
          <p:cNvPr id="5" name="Picture 4"/>
          <p:cNvPicPr>
            <a:picLocks noChangeAspect="1" noChangeArrowheads="1"/>
          </p:cNvPicPr>
          <p:nvPr/>
        </p:nvPicPr>
        <p:blipFill>
          <a:blip r:embed="rId2"/>
          <a:srcRect/>
          <a:stretch>
            <a:fillRect/>
          </a:stretch>
        </p:blipFill>
        <p:spPr bwMode="auto">
          <a:xfrm>
            <a:off x="1067802" y="1655192"/>
            <a:ext cx="2580274" cy="3799611"/>
          </a:xfrm>
          <a:prstGeom prst="rect">
            <a:avLst/>
          </a:prstGeom>
          <a:noFill/>
          <a:ln w="9525">
            <a:noFill/>
            <a:miter lim="800000"/>
            <a:headEnd/>
            <a:tailEnd/>
          </a:ln>
          <a:effectLst/>
        </p:spPr>
      </p:pic>
      <p:pic>
        <p:nvPicPr>
          <p:cNvPr id="6" name="Picture 5"/>
          <p:cNvPicPr>
            <a:picLocks noChangeAspect="1" noChangeArrowheads="1"/>
          </p:cNvPicPr>
          <p:nvPr/>
        </p:nvPicPr>
        <p:blipFill>
          <a:blip r:embed="rId3"/>
          <a:srcRect/>
          <a:stretch>
            <a:fillRect/>
          </a:stretch>
        </p:blipFill>
        <p:spPr bwMode="auto">
          <a:xfrm>
            <a:off x="4446446" y="1655192"/>
            <a:ext cx="2580274" cy="3799611"/>
          </a:xfrm>
          <a:prstGeom prst="rect">
            <a:avLst/>
          </a:prstGeom>
          <a:noFill/>
          <a:ln w="9525">
            <a:noFill/>
            <a:miter lim="800000"/>
            <a:headEnd/>
            <a:tailEnd/>
          </a:ln>
          <a:effectLst/>
        </p:spPr>
      </p:pic>
      <p:pic>
        <p:nvPicPr>
          <p:cNvPr id="7" name="Picture 6"/>
          <p:cNvPicPr>
            <a:picLocks noChangeAspect="1" noChangeArrowheads="1"/>
          </p:cNvPicPr>
          <p:nvPr/>
        </p:nvPicPr>
        <p:blipFill>
          <a:blip r:embed="rId4"/>
          <a:srcRect/>
          <a:stretch>
            <a:fillRect/>
          </a:stretch>
        </p:blipFill>
        <p:spPr bwMode="auto">
          <a:xfrm>
            <a:off x="7825092" y="1655192"/>
            <a:ext cx="2580274" cy="3799611"/>
          </a:xfrm>
          <a:prstGeom prst="rect">
            <a:avLst/>
          </a:prstGeom>
          <a:noFill/>
          <a:ln w="9525">
            <a:noFill/>
            <a:miter lim="800000"/>
            <a:headEnd/>
            <a:tailEnd/>
          </a:ln>
          <a:effectLst/>
        </p:spPr>
      </p:pic>
      <p:sp>
        <p:nvSpPr>
          <p:cNvPr id="12" name="TextBox 11">
            <a:extLst>
              <a:ext uri="{FF2B5EF4-FFF2-40B4-BE49-F238E27FC236}">
                <a16:creationId xmlns:a16="http://schemas.microsoft.com/office/drawing/2014/main" id="{60D4361F-2A48-491D-9834-BB207FA851AF}"/>
              </a:ext>
            </a:extLst>
          </p:cNvPr>
          <p:cNvSpPr txBox="1"/>
          <p:nvPr/>
        </p:nvSpPr>
        <p:spPr>
          <a:xfrm>
            <a:off x="838200" y="55525"/>
            <a:ext cx="3657600" cy="369332"/>
          </a:xfrm>
          <a:prstGeom prst="rect">
            <a:avLst/>
          </a:prstGeom>
          <a:noFill/>
        </p:spPr>
        <p:txBody>
          <a:bodyPr wrap="square" rtlCol="0">
            <a:spAutoFit/>
          </a:bodyPr>
          <a:lstStyle/>
          <a:p>
            <a:r>
              <a:rPr lang="en-US">
                <a:solidFill>
                  <a:schemeClr val="bg1"/>
                </a:solidFill>
              </a:rPr>
              <a:t>Common drivers are not correlation</a:t>
            </a:r>
            <a:endParaRPr lang="en-AU">
              <a:solidFill>
                <a:schemeClr val="bg1"/>
              </a:solidFill>
            </a:endParaRPr>
          </a:p>
        </p:txBody>
      </p:sp>
    </p:spTree>
    <p:extLst>
      <p:ext uri="{BB962C8B-B14F-4D97-AF65-F5344CB8AC3E}">
        <p14:creationId xmlns:p14="http://schemas.microsoft.com/office/powerpoint/2010/main" val="193007347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3200" dirty="0"/>
              <a:t>Layers Lim1M, Lim2M and 1Mxs1M; Lim2M=Lim1M+1Mxs1M</a:t>
            </a:r>
            <a:endParaRPr lang="en-GB" sz="3200" dirty="0"/>
          </a:p>
        </p:txBody>
      </p:sp>
      <p:sp>
        <p:nvSpPr>
          <p:cNvPr id="3" name="Slide Number Placeholder 2">
            <a:extLst>
              <a:ext uri="{FF2B5EF4-FFF2-40B4-BE49-F238E27FC236}">
                <a16:creationId xmlns:a16="http://schemas.microsoft.com/office/drawing/2014/main" id="{AD9AC81F-FFC6-44A1-8B2C-C53BA59365B4}"/>
              </a:ext>
            </a:extLst>
          </p:cNvPr>
          <p:cNvSpPr>
            <a:spLocks noGrp="1"/>
          </p:cNvSpPr>
          <p:nvPr>
            <p:ph type="sldNum" sz="quarter" idx="12"/>
          </p:nvPr>
        </p:nvSpPr>
        <p:spPr/>
        <p:txBody>
          <a:bodyPr/>
          <a:lstStyle/>
          <a:p>
            <a:fld id="{C7ACDD62-8CD5-47D4-8C3E-0C8675E64E7F}" type="slidenum">
              <a:rPr lang="en-AU" smtClean="0"/>
              <a:pPr/>
              <a:t>64</a:t>
            </a:fld>
            <a:endParaRPr lang="en-AU"/>
          </a:p>
        </p:txBody>
      </p:sp>
      <p:sp>
        <p:nvSpPr>
          <p:cNvPr id="4" name="Rectangle 3"/>
          <p:cNvSpPr/>
          <p:nvPr/>
        </p:nvSpPr>
        <p:spPr>
          <a:xfrm>
            <a:off x="1179443" y="1643669"/>
            <a:ext cx="10283687" cy="1938992"/>
          </a:xfrm>
          <a:prstGeom prst="rect">
            <a:avLst/>
          </a:prstGeom>
        </p:spPr>
        <p:txBody>
          <a:bodyPr wrap="square">
            <a:spAutoFit/>
          </a:bodyPr>
          <a:lstStyle/>
          <a:p>
            <a:pPr algn="ctr"/>
            <a:r>
              <a:rPr lang="en-AU" sz="2400" dirty="0">
                <a:solidFill>
                  <a:srgbClr val="113458"/>
                </a:solidFill>
              </a:rPr>
              <a:t>Tables of process correlations (linear) and calendar year parameter correlations (linear)</a:t>
            </a:r>
          </a:p>
          <a:p>
            <a:pPr algn="ctr"/>
            <a:endParaRPr lang="en-AU" sz="2400" dirty="0">
              <a:solidFill>
                <a:srgbClr val="113458"/>
              </a:solidFill>
            </a:endParaRPr>
          </a:p>
          <a:p>
            <a:pPr algn="ctr"/>
            <a:r>
              <a:rPr lang="en-AU" sz="2400" dirty="0">
                <a:solidFill>
                  <a:srgbClr val="113458"/>
                </a:solidFill>
              </a:rPr>
              <a:t>This type of equivalent trend structure and high parameter and process correlations has not been observed for two LOBs</a:t>
            </a:r>
          </a:p>
        </p:txBody>
      </p:sp>
      <p:pic>
        <p:nvPicPr>
          <p:cNvPr id="5" name="Picture 2"/>
          <p:cNvPicPr>
            <a:picLocks noChangeAspect="1" noChangeArrowheads="1"/>
          </p:cNvPicPr>
          <p:nvPr/>
        </p:nvPicPr>
        <p:blipFill>
          <a:blip r:embed="rId2"/>
          <a:srcRect/>
          <a:stretch>
            <a:fillRect/>
          </a:stretch>
        </p:blipFill>
        <p:spPr bwMode="auto">
          <a:xfrm>
            <a:off x="7148755" y="4036322"/>
            <a:ext cx="4274618" cy="2072932"/>
          </a:xfrm>
          <a:prstGeom prst="rect">
            <a:avLst/>
          </a:prstGeom>
          <a:noFill/>
          <a:ln w="9525">
            <a:noFill/>
            <a:miter lim="800000"/>
            <a:headEnd/>
            <a:tailEnd/>
          </a:ln>
          <a:effectLst/>
        </p:spPr>
      </p:pic>
      <p:pic>
        <p:nvPicPr>
          <p:cNvPr id="6" name="Picture 3"/>
          <p:cNvPicPr>
            <a:picLocks noChangeAspect="1" noChangeArrowheads="1"/>
          </p:cNvPicPr>
          <p:nvPr/>
        </p:nvPicPr>
        <p:blipFill>
          <a:blip r:embed="rId3"/>
          <a:srcRect/>
          <a:stretch>
            <a:fillRect/>
          </a:stretch>
        </p:blipFill>
        <p:spPr bwMode="auto">
          <a:xfrm>
            <a:off x="1139686" y="4036322"/>
            <a:ext cx="5856444" cy="2091587"/>
          </a:xfrm>
          <a:prstGeom prst="rect">
            <a:avLst/>
          </a:prstGeom>
          <a:noFill/>
          <a:ln w="9525">
            <a:noFill/>
            <a:miter lim="800000"/>
            <a:headEnd/>
            <a:tailEnd/>
          </a:ln>
          <a:effectLst/>
        </p:spPr>
      </p:pic>
      <p:sp>
        <p:nvSpPr>
          <p:cNvPr id="8" name="TextBox 7">
            <a:extLst>
              <a:ext uri="{FF2B5EF4-FFF2-40B4-BE49-F238E27FC236}">
                <a16:creationId xmlns:a16="http://schemas.microsoft.com/office/drawing/2014/main" id="{7EB79351-BFEF-4D45-AF0F-3890D23B7F01}"/>
              </a:ext>
            </a:extLst>
          </p:cNvPr>
          <p:cNvSpPr txBox="1"/>
          <p:nvPr/>
        </p:nvSpPr>
        <p:spPr>
          <a:xfrm>
            <a:off x="838200" y="55525"/>
            <a:ext cx="3657600" cy="369332"/>
          </a:xfrm>
          <a:prstGeom prst="rect">
            <a:avLst/>
          </a:prstGeom>
          <a:noFill/>
        </p:spPr>
        <p:txBody>
          <a:bodyPr wrap="square" rtlCol="0">
            <a:spAutoFit/>
          </a:bodyPr>
          <a:lstStyle/>
          <a:p>
            <a:r>
              <a:rPr lang="en-US">
                <a:solidFill>
                  <a:schemeClr val="bg1"/>
                </a:solidFill>
              </a:rPr>
              <a:t>Common drivers are not correlation</a:t>
            </a:r>
            <a:endParaRPr lang="en-AU">
              <a:solidFill>
                <a:schemeClr val="bg1"/>
              </a:solidFill>
            </a:endParaRPr>
          </a:p>
        </p:txBody>
      </p:sp>
    </p:spTree>
    <p:extLst>
      <p:ext uri="{BB962C8B-B14F-4D97-AF65-F5344CB8AC3E}">
        <p14:creationId xmlns:p14="http://schemas.microsoft.com/office/powerpoint/2010/main" val="346153661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p:txBody>
          <a:bodyPr/>
          <a:lstStyle/>
          <a:p>
            <a:r>
              <a:rPr lang="en-AU" dirty="0"/>
              <a:t>Spurious correlation</a:t>
            </a:r>
          </a:p>
        </p:txBody>
      </p:sp>
      <p:sp>
        <p:nvSpPr>
          <p:cNvPr id="4" name="Content Placeholder 3">
            <a:extLst>
              <a:ext uri="{FF2B5EF4-FFF2-40B4-BE49-F238E27FC236}">
                <a16:creationId xmlns:a16="http://schemas.microsoft.com/office/drawing/2014/main" id="{2E732588-1CE4-48A0-85AD-B1430A07B178}"/>
              </a:ext>
            </a:extLst>
          </p:cNvPr>
          <p:cNvSpPr>
            <a:spLocks noGrp="1"/>
          </p:cNvSpPr>
          <p:nvPr>
            <p:ph idx="1"/>
          </p:nvPr>
        </p:nvSpPr>
        <p:spPr/>
        <p:txBody>
          <a:bodyPr>
            <a:normAutofit fontScale="85000" lnSpcReduction="20000"/>
          </a:bodyPr>
          <a:lstStyle/>
          <a:p>
            <a:pPr>
              <a:lnSpc>
                <a:spcPct val="130000"/>
              </a:lnSpc>
            </a:pPr>
            <a:r>
              <a:rPr lang="en-AU"/>
              <a:t>Two LOBs are simulated independently, each with its own unique trend structure. </a:t>
            </a:r>
          </a:p>
          <a:p>
            <a:pPr>
              <a:lnSpc>
                <a:spcPct val="130000"/>
              </a:lnSpc>
            </a:pPr>
            <a:r>
              <a:rPr lang="en-AU"/>
              <a:t>One LOB has a calendar year trend of 10%, the other of 20%. Each has a -30% development year trend. </a:t>
            </a:r>
          </a:p>
          <a:p>
            <a:pPr>
              <a:lnSpc>
                <a:spcPct val="130000"/>
              </a:lnSpc>
            </a:pPr>
            <a:r>
              <a:rPr lang="en-AU"/>
              <a:t>A correct model of the underlying data process would recognise that each LOB has a separate trend for each direction and a process correlation of zero - since this is how the data were generated. </a:t>
            </a:r>
          </a:p>
          <a:p>
            <a:pPr>
              <a:lnSpc>
                <a:spcPct val="130000"/>
              </a:lnSpc>
            </a:pPr>
            <a:r>
              <a:rPr lang="en-AU"/>
              <a:t>If an incorrect model is used, one that does not describe the calendar year trends, then a spurious correlation would be detected, as an artefact of unaccounted-for structure in the data.</a:t>
            </a:r>
          </a:p>
        </p:txBody>
      </p:sp>
      <p:sp>
        <p:nvSpPr>
          <p:cNvPr id="2" name="Slide Number Placeholder 1">
            <a:extLst>
              <a:ext uri="{FF2B5EF4-FFF2-40B4-BE49-F238E27FC236}">
                <a16:creationId xmlns:a16="http://schemas.microsoft.com/office/drawing/2014/main" id="{AD4C05D1-A58F-4522-B86C-FB0B282CAEBC}"/>
              </a:ext>
            </a:extLst>
          </p:cNvPr>
          <p:cNvSpPr>
            <a:spLocks noGrp="1"/>
          </p:cNvSpPr>
          <p:nvPr>
            <p:ph type="sldNum" sz="quarter" idx="12"/>
          </p:nvPr>
        </p:nvSpPr>
        <p:spPr/>
        <p:txBody>
          <a:bodyPr/>
          <a:lstStyle/>
          <a:p>
            <a:fld id="{C7ACDD62-8CD5-47D4-8C3E-0C8675E64E7F}" type="slidenum">
              <a:rPr lang="en-AU" smtClean="0"/>
              <a:pPr/>
              <a:t>65</a:t>
            </a:fld>
            <a:endParaRPr lang="en-AU"/>
          </a:p>
        </p:txBody>
      </p:sp>
      <p:sp>
        <p:nvSpPr>
          <p:cNvPr id="10" name="TextBox 9">
            <a:extLst>
              <a:ext uri="{FF2B5EF4-FFF2-40B4-BE49-F238E27FC236}">
                <a16:creationId xmlns:a16="http://schemas.microsoft.com/office/drawing/2014/main" id="{D48FC298-2938-4A34-B218-F11996959303}"/>
              </a:ext>
            </a:extLst>
          </p:cNvPr>
          <p:cNvSpPr txBox="1"/>
          <p:nvPr/>
        </p:nvSpPr>
        <p:spPr>
          <a:xfrm>
            <a:off x="838200" y="55525"/>
            <a:ext cx="3657600" cy="369332"/>
          </a:xfrm>
          <a:prstGeom prst="rect">
            <a:avLst/>
          </a:prstGeom>
          <a:noFill/>
        </p:spPr>
        <p:txBody>
          <a:bodyPr wrap="square" rtlCol="0">
            <a:spAutoFit/>
          </a:bodyPr>
          <a:lstStyle/>
          <a:p>
            <a:r>
              <a:rPr lang="en-US">
                <a:solidFill>
                  <a:schemeClr val="bg1"/>
                </a:solidFill>
              </a:rPr>
              <a:t>Spurious correlation</a:t>
            </a:r>
            <a:endParaRPr lang="en-AU">
              <a:solidFill>
                <a:schemeClr val="bg1"/>
              </a:solidFill>
            </a:endParaRPr>
          </a:p>
        </p:txBody>
      </p:sp>
    </p:spTree>
    <p:extLst>
      <p:ext uri="{BB962C8B-B14F-4D97-AF65-F5344CB8AC3E}">
        <p14:creationId xmlns:p14="http://schemas.microsoft.com/office/powerpoint/2010/main" val="330060600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219200" y="6116654"/>
            <a:ext cx="10336696" cy="461665"/>
          </a:xfrm>
          <a:prstGeom prst="rect">
            <a:avLst/>
          </a:prstGeom>
        </p:spPr>
        <p:txBody>
          <a:bodyPr wrap="square">
            <a:spAutoFit/>
          </a:bodyPr>
          <a:lstStyle/>
          <a:p>
            <a:pPr algn="ctr"/>
            <a:r>
              <a:rPr lang="en-AU" sz="2400" b="1" dirty="0">
                <a:solidFill>
                  <a:srgbClr val="2F5079"/>
                </a:solidFill>
              </a:rPr>
              <a:t>Correct model picks up true calendar year trend; process correlation is zero!</a:t>
            </a:r>
          </a:p>
        </p:txBody>
      </p:sp>
      <p:grpSp>
        <p:nvGrpSpPr>
          <p:cNvPr id="17" name="Group 16">
            <a:extLst>
              <a:ext uri="{FF2B5EF4-FFF2-40B4-BE49-F238E27FC236}">
                <a16:creationId xmlns:a16="http://schemas.microsoft.com/office/drawing/2014/main" id="{782752E6-1E56-4F34-8B3A-5DDF1AC9C8B7}"/>
              </a:ext>
            </a:extLst>
          </p:cNvPr>
          <p:cNvGrpSpPr/>
          <p:nvPr/>
        </p:nvGrpSpPr>
        <p:grpSpPr>
          <a:xfrm>
            <a:off x="2219545" y="1520206"/>
            <a:ext cx="7752910" cy="4586844"/>
            <a:chOff x="1639437" y="972160"/>
            <a:chExt cx="8405753" cy="5077801"/>
          </a:xfrm>
        </p:grpSpPr>
        <p:sp>
          <p:nvSpPr>
            <p:cNvPr id="3" name="TextBox 2"/>
            <p:cNvSpPr txBox="1"/>
            <p:nvPr/>
          </p:nvSpPr>
          <p:spPr>
            <a:xfrm rot="16200000">
              <a:off x="744279" y="1998628"/>
              <a:ext cx="2286016" cy="461665"/>
            </a:xfrm>
            <a:prstGeom prst="rect">
              <a:avLst/>
            </a:prstGeom>
            <a:solidFill>
              <a:srgbClr val="D9AB16"/>
            </a:solidFill>
          </p:spPr>
          <p:txBody>
            <a:bodyPr wrap="square" rtlCol="0">
              <a:spAutoFit/>
            </a:bodyPr>
            <a:lstStyle/>
            <a:p>
              <a:pPr algn="ctr"/>
              <a:r>
                <a:rPr lang="en-AU" sz="2400" dirty="0"/>
                <a:t>LOB   1</a:t>
              </a:r>
            </a:p>
          </p:txBody>
        </p:sp>
        <p:sp>
          <p:nvSpPr>
            <p:cNvPr id="4" name="TextBox 3"/>
            <p:cNvSpPr txBox="1"/>
            <p:nvPr/>
          </p:nvSpPr>
          <p:spPr>
            <a:xfrm rot="16200000">
              <a:off x="727262" y="4553501"/>
              <a:ext cx="2286016" cy="461665"/>
            </a:xfrm>
            <a:prstGeom prst="rect">
              <a:avLst/>
            </a:prstGeom>
            <a:solidFill>
              <a:srgbClr val="D9AB16"/>
            </a:solidFill>
          </p:spPr>
          <p:txBody>
            <a:bodyPr wrap="square" rtlCol="0">
              <a:spAutoFit/>
            </a:bodyPr>
            <a:lstStyle/>
            <a:p>
              <a:pPr algn="ctr"/>
              <a:r>
                <a:rPr lang="en-AU" sz="2400" dirty="0"/>
                <a:t>LOB   2</a:t>
              </a:r>
            </a:p>
          </p:txBody>
        </p:sp>
        <p:pic>
          <p:nvPicPr>
            <p:cNvPr id="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18674" y="974981"/>
              <a:ext cx="3867150" cy="2533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39940" y="972160"/>
              <a:ext cx="3857625"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149" y="3544886"/>
              <a:ext cx="3886200" cy="250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39940" y="3531796"/>
              <a:ext cx="3905250" cy="250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0" name="Title 1"/>
          <p:cNvSpPr txBox="1">
            <a:spLocks/>
          </p:cNvSpPr>
          <p:nvPr/>
        </p:nvSpPr>
        <p:spPr bwMode="auto">
          <a:xfrm>
            <a:off x="1773730" y="115886"/>
            <a:ext cx="8982471" cy="764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3200" b="1">
                <a:solidFill>
                  <a:schemeClr val="accent1"/>
                </a:solidFill>
                <a:latin typeface="+mj-lt"/>
                <a:ea typeface="+mj-ea"/>
                <a:cs typeface="+mj-cs"/>
              </a:defRPr>
            </a:lvl1pPr>
            <a:lvl2pPr algn="l" rtl="0" eaLnBrk="1" fontAlgn="base" hangingPunct="1">
              <a:spcBef>
                <a:spcPct val="0"/>
              </a:spcBef>
              <a:spcAft>
                <a:spcPct val="0"/>
              </a:spcAft>
              <a:defRPr sz="3200">
                <a:solidFill>
                  <a:srgbClr val="D9AB16"/>
                </a:solidFill>
                <a:latin typeface="Arial" charset="0"/>
                <a:cs typeface="Arial" charset="0"/>
              </a:defRPr>
            </a:lvl2pPr>
            <a:lvl3pPr algn="l" rtl="0" eaLnBrk="1" fontAlgn="base" hangingPunct="1">
              <a:spcBef>
                <a:spcPct val="0"/>
              </a:spcBef>
              <a:spcAft>
                <a:spcPct val="0"/>
              </a:spcAft>
              <a:defRPr sz="3200">
                <a:solidFill>
                  <a:srgbClr val="D9AB16"/>
                </a:solidFill>
                <a:latin typeface="Arial" charset="0"/>
                <a:cs typeface="Arial" charset="0"/>
              </a:defRPr>
            </a:lvl3pPr>
            <a:lvl4pPr algn="l" rtl="0" eaLnBrk="1" fontAlgn="base" hangingPunct="1">
              <a:spcBef>
                <a:spcPct val="0"/>
              </a:spcBef>
              <a:spcAft>
                <a:spcPct val="0"/>
              </a:spcAft>
              <a:defRPr sz="3200">
                <a:solidFill>
                  <a:srgbClr val="D9AB16"/>
                </a:solidFill>
                <a:latin typeface="Arial" charset="0"/>
                <a:cs typeface="Arial" charset="0"/>
              </a:defRPr>
            </a:lvl4pPr>
            <a:lvl5pPr algn="l" rtl="0" eaLnBrk="1" fontAlgn="base" hangingPunct="1">
              <a:spcBef>
                <a:spcPct val="0"/>
              </a:spcBef>
              <a:spcAft>
                <a:spcPct val="0"/>
              </a:spcAft>
              <a:defRPr sz="3200">
                <a:solidFill>
                  <a:srgbClr val="D9AB16"/>
                </a:solidFill>
                <a:latin typeface="Arial" charset="0"/>
                <a:cs typeface="Arial" charset="0"/>
              </a:defRPr>
            </a:lvl5pPr>
            <a:lvl6pPr marL="457200" algn="l" rtl="0" eaLnBrk="1" fontAlgn="base" hangingPunct="1">
              <a:spcBef>
                <a:spcPct val="0"/>
              </a:spcBef>
              <a:spcAft>
                <a:spcPct val="0"/>
              </a:spcAft>
              <a:defRPr sz="3200">
                <a:solidFill>
                  <a:srgbClr val="D9AB16"/>
                </a:solidFill>
                <a:latin typeface="Arial" charset="0"/>
                <a:cs typeface="Arial" charset="0"/>
              </a:defRPr>
            </a:lvl6pPr>
            <a:lvl7pPr marL="914400" algn="l" rtl="0" eaLnBrk="1" fontAlgn="base" hangingPunct="1">
              <a:spcBef>
                <a:spcPct val="0"/>
              </a:spcBef>
              <a:spcAft>
                <a:spcPct val="0"/>
              </a:spcAft>
              <a:defRPr sz="3200">
                <a:solidFill>
                  <a:srgbClr val="D9AB16"/>
                </a:solidFill>
                <a:latin typeface="Arial" charset="0"/>
                <a:cs typeface="Arial" charset="0"/>
              </a:defRPr>
            </a:lvl7pPr>
            <a:lvl8pPr marL="1371600" algn="l" rtl="0" eaLnBrk="1" fontAlgn="base" hangingPunct="1">
              <a:spcBef>
                <a:spcPct val="0"/>
              </a:spcBef>
              <a:spcAft>
                <a:spcPct val="0"/>
              </a:spcAft>
              <a:defRPr sz="3200">
                <a:solidFill>
                  <a:srgbClr val="D9AB16"/>
                </a:solidFill>
                <a:latin typeface="Arial" charset="0"/>
                <a:cs typeface="Arial" charset="0"/>
              </a:defRPr>
            </a:lvl8pPr>
            <a:lvl9pPr marL="1828800" algn="l" rtl="0" eaLnBrk="1" fontAlgn="base" hangingPunct="1">
              <a:spcBef>
                <a:spcPct val="0"/>
              </a:spcBef>
              <a:spcAft>
                <a:spcPct val="0"/>
              </a:spcAft>
              <a:defRPr sz="3200">
                <a:solidFill>
                  <a:srgbClr val="D9AB16"/>
                </a:solidFill>
                <a:latin typeface="Arial" charset="0"/>
                <a:cs typeface="Arial" charset="0"/>
              </a:defRPr>
            </a:lvl9pPr>
          </a:lstStyle>
          <a:p>
            <a:pPr algn="ctr"/>
            <a:endParaRPr lang="en-AU" sz="3600" b="0" kern="0" dirty="0">
              <a:solidFill>
                <a:schemeClr val="accent5">
                  <a:lumMod val="50000"/>
                </a:schemeClr>
              </a:solidFill>
            </a:endParaRPr>
          </a:p>
        </p:txBody>
      </p:sp>
      <p:sp>
        <p:nvSpPr>
          <p:cNvPr id="15" name="Title 14">
            <a:extLst>
              <a:ext uri="{FF2B5EF4-FFF2-40B4-BE49-F238E27FC236}">
                <a16:creationId xmlns:a16="http://schemas.microsoft.com/office/drawing/2014/main" id="{4FB249B2-4E86-4143-A4BA-A73999581881}"/>
              </a:ext>
            </a:extLst>
          </p:cNvPr>
          <p:cNvSpPr>
            <a:spLocks noGrp="1"/>
          </p:cNvSpPr>
          <p:nvPr>
            <p:ph type="title"/>
          </p:nvPr>
        </p:nvSpPr>
        <p:spPr/>
        <p:txBody>
          <a:bodyPr>
            <a:normAutofit/>
          </a:bodyPr>
          <a:lstStyle/>
          <a:p>
            <a:r>
              <a:rPr lang="en-AU" kern="0">
                <a:solidFill>
                  <a:schemeClr val="accent5">
                    <a:lumMod val="50000"/>
                  </a:schemeClr>
                </a:solidFill>
              </a:rPr>
              <a:t>Spurious correlation</a:t>
            </a:r>
            <a:endParaRPr lang="en-AU"/>
          </a:p>
        </p:txBody>
      </p:sp>
      <p:sp>
        <p:nvSpPr>
          <p:cNvPr id="2" name="Slide Number Placeholder 1">
            <a:extLst>
              <a:ext uri="{FF2B5EF4-FFF2-40B4-BE49-F238E27FC236}">
                <a16:creationId xmlns:a16="http://schemas.microsoft.com/office/drawing/2014/main" id="{DE3E546C-799D-4815-9BA1-623CF84B3EAA}"/>
              </a:ext>
            </a:extLst>
          </p:cNvPr>
          <p:cNvSpPr>
            <a:spLocks noGrp="1"/>
          </p:cNvSpPr>
          <p:nvPr>
            <p:ph type="sldNum" sz="quarter" idx="12"/>
          </p:nvPr>
        </p:nvSpPr>
        <p:spPr/>
        <p:txBody>
          <a:bodyPr/>
          <a:lstStyle/>
          <a:p>
            <a:fld id="{C7ACDD62-8CD5-47D4-8C3E-0C8675E64E7F}" type="slidenum">
              <a:rPr lang="en-AU" smtClean="0"/>
              <a:pPr/>
              <a:t>66</a:t>
            </a:fld>
            <a:endParaRPr lang="en-AU"/>
          </a:p>
        </p:txBody>
      </p:sp>
      <p:sp>
        <p:nvSpPr>
          <p:cNvPr id="18" name="TextBox 17">
            <a:extLst>
              <a:ext uri="{FF2B5EF4-FFF2-40B4-BE49-F238E27FC236}">
                <a16:creationId xmlns:a16="http://schemas.microsoft.com/office/drawing/2014/main" id="{43F64A75-5B61-4E47-BF28-890855C23869}"/>
              </a:ext>
            </a:extLst>
          </p:cNvPr>
          <p:cNvSpPr txBox="1"/>
          <p:nvPr/>
        </p:nvSpPr>
        <p:spPr>
          <a:xfrm>
            <a:off x="838200" y="55525"/>
            <a:ext cx="3657600" cy="369332"/>
          </a:xfrm>
          <a:prstGeom prst="rect">
            <a:avLst/>
          </a:prstGeom>
          <a:noFill/>
        </p:spPr>
        <p:txBody>
          <a:bodyPr wrap="square" rtlCol="0">
            <a:spAutoFit/>
          </a:bodyPr>
          <a:lstStyle/>
          <a:p>
            <a:r>
              <a:rPr lang="en-US">
                <a:solidFill>
                  <a:schemeClr val="bg1"/>
                </a:solidFill>
              </a:rPr>
              <a:t>Spurious correlation</a:t>
            </a:r>
            <a:endParaRPr lang="en-AU">
              <a:solidFill>
                <a:schemeClr val="bg1"/>
              </a:solidFill>
            </a:endParaRPr>
          </a:p>
        </p:txBody>
      </p:sp>
    </p:spTree>
    <p:extLst>
      <p:ext uri="{BB962C8B-B14F-4D97-AF65-F5344CB8AC3E}">
        <p14:creationId xmlns:p14="http://schemas.microsoft.com/office/powerpoint/2010/main" val="353998225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50634" y="5736681"/>
            <a:ext cx="9793227" cy="646331"/>
          </a:xfrm>
          <a:prstGeom prst="rect">
            <a:avLst/>
          </a:prstGeom>
        </p:spPr>
        <p:txBody>
          <a:bodyPr wrap="square">
            <a:spAutoFit/>
          </a:bodyPr>
          <a:lstStyle/>
          <a:p>
            <a:pPr algn="ctr"/>
            <a:r>
              <a:rPr lang="en-AU" b="1" dirty="0">
                <a:solidFill>
                  <a:srgbClr val="2F5079"/>
                </a:solidFill>
              </a:rPr>
              <a:t>Incorrect model fails to pick up calendar trend; measures 98% correlation!</a:t>
            </a:r>
          </a:p>
          <a:p>
            <a:pPr algn="ctr"/>
            <a:r>
              <a:rPr lang="en-AU" b="1" u="sng" dirty="0">
                <a:solidFill>
                  <a:srgbClr val="2F5079"/>
                </a:solidFill>
              </a:rPr>
              <a:t>But</a:t>
            </a:r>
            <a:r>
              <a:rPr lang="en-AU" b="1" dirty="0">
                <a:solidFill>
                  <a:srgbClr val="2F5079"/>
                </a:solidFill>
              </a:rPr>
              <a:t> this is </a:t>
            </a:r>
            <a:r>
              <a:rPr lang="en-AU" b="1" u="sng" dirty="0">
                <a:solidFill>
                  <a:srgbClr val="2F5079"/>
                </a:solidFill>
              </a:rPr>
              <a:t>not</a:t>
            </a:r>
            <a:r>
              <a:rPr lang="en-AU" b="1" dirty="0">
                <a:solidFill>
                  <a:srgbClr val="2F5079"/>
                </a:solidFill>
              </a:rPr>
              <a:t> correlation since each sample is </a:t>
            </a:r>
            <a:r>
              <a:rPr lang="en-AU" b="1" u="sng" dirty="0">
                <a:solidFill>
                  <a:srgbClr val="2F5079"/>
                </a:solidFill>
              </a:rPr>
              <a:t>not</a:t>
            </a:r>
            <a:r>
              <a:rPr lang="en-AU" b="1" dirty="0">
                <a:solidFill>
                  <a:srgbClr val="2F5079"/>
                </a:solidFill>
              </a:rPr>
              <a:t> random. They have structure.</a:t>
            </a:r>
          </a:p>
        </p:txBody>
      </p:sp>
      <p:grpSp>
        <p:nvGrpSpPr>
          <p:cNvPr id="12" name="Group 11">
            <a:extLst>
              <a:ext uri="{FF2B5EF4-FFF2-40B4-BE49-F238E27FC236}">
                <a16:creationId xmlns:a16="http://schemas.microsoft.com/office/drawing/2014/main" id="{9355F822-5E24-4397-8C9A-FCAB3C4B233A}"/>
              </a:ext>
            </a:extLst>
          </p:cNvPr>
          <p:cNvGrpSpPr/>
          <p:nvPr/>
        </p:nvGrpSpPr>
        <p:grpSpPr>
          <a:xfrm>
            <a:off x="2127705" y="1344701"/>
            <a:ext cx="7936589" cy="4391980"/>
            <a:chOff x="1807486" y="828819"/>
            <a:chExt cx="8733695" cy="4868086"/>
          </a:xfrm>
        </p:grpSpPr>
        <p:sp>
          <p:nvSpPr>
            <p:cNvPr id="4" name="TextBox 3"/>
            <p:cNvSpPr txBox="1"/>
            <p:nvPr/>
          </p:nvSpPr>
          <p:spPr>
            <a:xfrm rot="16200000">
              <a:off x="898346" y="1740995"/>
              <a:ext cx="2286016" cy="461665"/>
            </a:xfrm>
            <a:prstGeom prst="rect">
              <a:avLst/>
            </a:prstGeom>
            <a:solidFill>
              <a:srgbClr val="D9AB16"/>
            </a:solidFill>
          </p:spPr>
          <p:txBody>
            <a:bodyPr wrap="square" rtlCol="0">
              <a:spAutoFit/>
            </a:bodyPr>
            <a:lstStyle/>
            <a:p>
              <a:pPr algn="ctr"/>
              <a:r>
                <a:rPr lang="en-AU" sz="2400" dirty="0"/>
                <a:t>LOB   1</a:t>
              </a:r>
            </a:p>
          </p:txBody>
        </p:sp>
        <p:sp>
          <p:nvSpPr>
            <p:cNvPr id="5" name="TextBox 4"/>
            <p:cNvSpPr txBox="1"/>
            <p:nvPr/>
          </p:nvSpPr>
          <p:spPr>
            <a:xfrm rot="16200000">
              <a:off x="895311" y="4251116"/>
              <a:ext cx="2286016" cy="461665"/>
            </a:xfrm>
            <a:prstGeom prst="rect">
              <a:avLst/>
            </a:prstGeom>
            <a:solidFill>
              <a:srgbClr val="D9AB16"/>
            </a:solidFill>
          </p:spPr>
          <p:txBody>
            <a:bodyPr wrap="square" rtlCol="0">
              <a:spAutoFit/>
            </a:bodyPr>
            <a:lstStyle/>
            <a:p>
              <a:pPr algn="ctr"/>
              <a:r>
                <a:rPr lang="en-AU" sz="2400" dirty="0"/>
                <a:t>LOB   2</a:t>
              </a: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6618" y="828819"/>
              <a:ext cx="3886200" cy="22860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6618" y="3201355"/>
              <a:ext cx="3867150" cy="2495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96535" y="828819"/>
              <a:ext cx="3933825" cy="22860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88306" y="3201355"/>
              <a:ext cx="3952875" cy="2447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0" name="Title 1"/>
          <p:cNvSpPr>
            <a:spLocks noGrp="1"/>
          </p:cNvSpPr>
          <p:nvPr>
            <p:ph type="title"/>
          </p:nvPr>
        </p:nvSpPr>
        <p:spPr/>
        <p:txBody>
          <a:bodyPr/>
          <a:lstStyle/>
          <a:p>
            <a:r>
              <a:rPr lang="en-AU" dirty="0"/>
              <a:t>Spurious correlation</a:t>
            </a:r>
          </a:p>
        </p:txBody>
      </p:sp>
      <p:sp>
        <p:nvSpPr>
          <p:cNvPr id="2" name="Slide Number Placeholder 1">
            <a:extLst>
              <a:ext uri="{FF2B5EF4-FFF2-40B4-BE49-F238E27FC236}">
                <a16:creationId xmlns:a16="http://schemas.microsoft.com/office/drawing/2014/main" id="{62A93F06-14C4-4CAB-B257-881E54940DC8}"/>
              </a:ext>
            </a:extLst>
          </p:cNvPr>
          <p:cNvSpPr>
            <a:spLocks noGrp="1"/>
          </p:cNvSpPr>
          <p:nvPr>
            <p:ph type="sldNum" sz="quarter" idx="12"/>
          </p:nvPr>
        </p:nvSpPr>
        <p:spPr/>
        <p:txBody>
          <a:bodyPr/>
          <a:lstStyle/>
          <a:p>
            <a:fld id="{C7ACDD62-8CD5-47D4-8C3E-0C8675E64E7F}" type="slidenum">
              <a:rPr lang="en-AU" smtClean="0"/>
              <a:pPr/>
              <a:t>67</a:t>
            </a:fld>
            <a:endParaRPr lang="en-AU"/>
          </a:p>
        </p:txBody>
      </p:sp>
      <p:sp>
        <p:nvSpPr>
          <p:cNvPr id="16" name="TextBox 15">
            <a:extLst>
              <a:ext uri="{FF2B5EF4-FFF2-40B4-BE49-F238E27FC236}">
                <a16:creationId xmlns:a16="http://schemas.microsoft.com/office/drawing/2014/main" id="{5F48C1D2-3981-4DAE-A953-929EEBB6D0B2}"/>
              </a:ext>
            </a:extLst>
          </p:cNvPr>
          <p:cNvSpPr txBox="1"/>
          <p:nvPr/>
        </p:nvSpPr>
        <p:spPr>
          <a:xfrm>
            <a:off x="838200" y="55525"/>
            <a:ext cx="3657600" cy="369332"/>
          </a:xfrm>
          <a:prstGeom prst="rect">
            <a:avLst/>
          </a:prstGeom>
          <a:noFill/>
        </p:spPr>
        <p:txBody>
          <a:bodyPr wrap="square" rtlCol="0">
            <a:spAutoFit/>
          </a:bodyPr>
          <a:lstStyle/>
          <a:p>
            <a:r>
              <a:rPr lang="en-US">
                <a:solidFill>
                  <a:schemeClr val="bg1"/>
                </a:solidFill>
              </a:rPr>
              <a:t>Spurious correlation</a:t>
            </a:r>
            <a:endParaRPr lang="en-AU">
              <a:solidFill>
                <a:schemeClr val="bg1"/>
              </a:solidFill>
            </a:endParaRPr>
          </a:p>
        </p:txBody>
      </p:sp>
    </p:spTree>
    <p:extLst>
      <p:ext uri="{BB962C8B-B14F-4D97-AF65-F5344CB8AC3E}">
        <p14:creationId xmlns:p14="http://schemas.microsoft.com/office/powerpoint/2010/main" val="356328991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11B554-8CB0-47AD-9D2C-B963D2C9F8D7}"/>
              </a:ext>
            </a:extLst>
          </p:cNvPr>
          <p:cNvSpPr>
            <a:spLocks noGrp="1"/>
          </p:cNvSpPr>
          <p:nvPr>
            <p:ph type="title"/>
          </p:nvPr>
        </p:nvSpPr>
        <p:spPr/>
        <p:txBody>
          <a:bodyPr>
            <a:noAutofit/>
          </a:bodyPr>
          <a:lstStyle/>
          <a:p>
            <a:r>
              <a:rPr lang="en-US" sz="3600"/>
              <a:t>Why spend so much time on what is not correlation?</a:t>
            </a:r>
            <a:endParaRPr lang="en-AU" sz="3600"/>
          </a:p>
        </p:txBody>
      </p:sp>
      <p:sp>
        <p:nvSpPr>
          <p:cNvPr id="3" name="Content Placeholder 2">
            <a:extLst>
              <a:ext uri="{FF2B5EF4-FFF2-40B4-BE49-F238E27FC236}">
                <a16:creationId xmlns:a16="http://schemas.microsoft.com/office/drawing/2014/main" id="{18DFBE96-9845-4860-A775-1E682A92761B}"/>
              </a:ext>
            </a:extLst>
          </p:cNvPr>
          <p:cNvSpPr>
            <a:spLocks noGrp="1"/>
          </p:cNvSpPr>
          <p:nvPr>
            <p:ph idx="1"/>
          </p:nvPr>
        </p:nvSpPr>
        <p:spPr/>
        <p:txBody>
          <a:bodyPr/>
          <a:lstStyle/>
          <a:p>
            <a:r>
              <a:rPr lang="en-US"/>
              <a:t>Link ratio methods are widely used in the industry</a:t>
            </a:r>
          </a:p>
          <a:p>
            <a:r>
              <a:rPr lang="en-US"/>
              <a:t>Link ratio methods do not capture calendar year trends accurately</a:t>
            </a:r>
          </a:p>
          <a:p>
            <a:r>
              <a:rPr lang="en-US"/>
              <a:t>Correlations in the industry, if based on Link Ratio methods, highly likely to be spurious</a:t>
            </a:r>
          </a:p>
          <a:p>
            <a:r>
              <a:rPr lang="en-US"/>
              <a:t>Taking industry correlations and applying them to your individual company almost certainly result in higher risk margins that required</a:t>
            </a:r>
            <a:endParaRPr lang="en-AU"/>
          </a:p>
        </p:txBody>
      </p:sp>
      <p:sp>
        <p:nvSpPr>
          <p:cNvPr id="4" name="Slide Number Placeholder 3">
            <a:extLst>
              <a:ext uri="{FF2B5EF4-FFF2-40B4-BE49-F238E27FC236}">
                <a16:creationId xmlns:a16="http://schemas.microsoft.com/office/drawing/2014/main" id="{9D8C1F45-3C5B-4B5E-83F1-A2ABF3029B14}"/>
              </a:ext>
            </a:extLst>
          </p:cNvPr>
          <p:cNvSpPr>
            <a:spLocks noGrp="1"/>
          </p:cNvSpPr>
          <p:nvPr>
            <p:ph type="sldNum" sz="quarter" idx="12"/>
          </p:nvPr>
        </p:nvSpPr>
        <p:spPr/>
        <p:txBody>
          <a:bodyPr/>
          <a:lstStyle/>
          <a:p>
            <a:fld id="{B38E7FB5-26D9-4062-8D42-FD44AE4E3D41}" type="slidenum">
              <a:rPr lang="en-AU" smtClean="0"/>
              <a:pPr/>
              <a:t>68</a:t>
            </a:fld>
            <a:endParaRPr lang="en-AU"/>
          </a:p>
        </p:txBody>
      </p:sp>
      <p:sp>
        <p:nvSpPr>
          <p:cNvPr id="5" name="TextBox 4">
            <a:extLst>
              <a:ext uri="{FF2B5EF4-FFF2-40B4-BE49-F238E27FC236}">
                <a16:creationId xmlns:a16="http://schemas.microsoft.com/office/drawing/2014/main" id="{768D2922-D135-4770-B4AD-94ECC7FEFB19}"/>
              </a:ext>
            </a:extLst>
          </p:cNvPr>
          <p:cNvSpPr txBox="1"/>
          <p:nvPr/>
        </p:nvSpPr>
        <p:spPr>
          <a:xfrm>
            <a:off x="838200" y="55525"/>
            <a:ext cx="3657600" cy="369332"/>
          </a:xfrm>
          <a:prstGeom prst="rect">
            <a:avLst/>
          </a:prstGeom>
          <a:noFill/>
        </p:spPr>
        <p:txBody>
          <a:bodyPr wrap="square" rtlCol="0">
            <a:spAutoFit/>
          </a:bodyPr>
          <a:lstStyle/>
          <a:p>
            <a:r>
              <a:rPr lang="en-US">
                <a:solidFill>
                  <a:schemeClr val="bg1"/>
                </a:solidFill>
              </a:rPr>
              <a:t>Spurious correlation</a:t>
            </a:r>
            <a:endParaRPr lang="en-AU">
              <a:solidFill>
                <a:schemeClr val="bg1"/>
              </a:solidFill>
            </a:endParaRPr>
          </a:p>
        </p:txBody>
      </p:sp>
    </p:spTree>
    <p:extLst>
      <p:ext uri="{BB962C8B-B14F-4D97-AF65-F5344CB8AC3E}">
        <p14:creationId xmlns:p14="http://schemas.microsoft.com/office/powerpoint/2010/main" val="186381223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084744" y="1616060"/>
            <a:ext cx="2286016" cy="584775"/>
          </a:xfrm>
          <a:prstGeom prst="rect">
            <a:avLst/>
          </a:prstGeom>
          <a:solidFill>
            <a:srgbClr val="D9AB16"/>
          </a:solidFill>
        </p:spPr>
        <p:txBody>
          <a:bodyPr wrap="square" rtlCol="0">
            <a:spAutoFit/>
          </a:bodyPr>
          <a:lstStyle/>
          <a:p>
            <a:pPr algn="ctr"/>
            <a:r>
              <a:rPr lang="en-AU" sz="1600"/>
              <a:t>LOB   3</a:t>
            </a:r>
          </a:p>
          <a:p>
            <a:pPr algn="ctr"/>
            <a:endParaRPr lang="en-AU" sz="1600"/>
          </a:p>
        </p:txBody>
      </p:sp>
      <p:sp>
        <p:nvSpPr>
          <p:cNvPr id="5" name="TextBox 4"/>
          <p:cNvSpPr txBox="1"/>
          <p:nvPr/>
        </p:nvSpPr>
        <p:spPr>
          <a:xfrm>
            <a:off x="2512712" y="1616060"/>
            <a:ext cx="2286016" cy="338554"/>
          </a:xfrm>
          <a:prstGeom prst="rect">
            <a:avLst/>
          </a:prstGeom>
          <a:solidFill>
            <a:srgbClr val="D9AB16"/>
          </a:solidFill>
        </p:spPr>
        <p:txBody>
          <a:bodyPr wrap="square" rtlCol="0">
            <a:spAutoFit/>
          </a:bodyPr>
          <a:lstStyle/>
          <a:p>
            <a:pPr algn="ctr"/>
            <a:r>
              <a:rPr lang="en-AU" sz="1600"/>
              <a:t>LOB   1</a:t>
            </a:r>
          </a:p>
        </p:txBody>
      </p:sp>
      <p:sp>
        <p:nvSpPr>
          <p:cNvPr id="6" name="Title 1"/>
          <p:cNvSpPr>
            <a:spLocks noGrp="1"/>
          </p:cNvSpPr>
          <p:nvPr>
            <p:ph type="title"/>
          </p:nvPr>
        </p:nvSpPr>
        <p:spPr/>
        <p:txBody>
          <a:bodyPr/>
          <a:lstStyle/>
          <a:p>
            <a:r>
              <a:rPr lang="en-AU" dirty="0"/>
              <a:t>A Tale of Two LOBs: LOB1 and LOB3</a:t>
            </a:r>
            <a:endParaRPr lang="en-GB" dirty="0"/>
          </a:p>
        </p:txBody>
      </p:sp>
      <p:sp>
        <p:nvSpPr>
          <p:cNvPr id="2" name="Slide Number Placeholder 1">
            <a:extLst>
              <a:ext uri="{FF2B5EF4-FFF2-40B4-BE49-F238E27FC236}">
                <a16:creationId xmlns:a16="http://schemas.microsoft.com/office/drawing/2014/main" id="{6267CD66-C156-470E-8973-D4D57E9B9874}"/>
              </a:ext>
            </a:extLst>
          </p:cNvPr>
          <p:cNvSpPr>
            <a:spLocks noGrp="1"/>
          </p:cNvSpPr>
          <p:nvPr>
            <p:ph type="sldNum" sz="quarter" idx="12"/>
          </p:nvPr>
        </p:nvSpPr>
        <p:spPr/>
        <p:txBody>
          <a:bodyPr/>
          <a:lstStyle/>
          <a:p>
            <a:fld id="{C7ACDD62-8CD5-47D4-8C3E-0C8675E64E7F}" type="slidenum">
              <a:rPr lang="en-AU" smtClean="0"/>
              <a:pPr/>
              <a:t>69</a:t>
            </a:fld>
            <a:endParaRPr lang="en-AU"/>
          </a:p>
        </p:txBody>
      </p:sp>
      <p:pic>
        <p:nvPicPr>
          <p:cNvPr id="8" name="Picture 2"/>
          <p:cNvPicPr>
            <a:picLocks noChangeAspect="1" noChangeArrowheads="1"/>
          </p:cNvPicPr>
          <p:nvPr/>
        </p:nvPicPr>
        <p:blipFill>
          <a:blip r:embed="rId2"/>
          <a:srcRect/>
          <a:stretch>
            <a:fillRect/>
          </a:stretch>
        </p:blipFill>
        <p:spPr bwMode="auto">
          <a:xfrm>
            <a:off x="1441142" y="1901812"/>
            <a:ext cx="4391025" cy="3124200"/>
          </a:xfrm>
          <a:prstGeom prst="rect">
            <a:avLst/>
          </a:prstGeom>
          <a:noFill/>
          <a:ln w="9525">
            <a:noFill/>
            <a:miter lim="800000"/>
            <a:headEnd/>
            <a:tailEnd/>
          </a:ln>
          <a:effectLst/>
        </p:spPr>
      </p:pic>
      <p:pic>
        <p:nvPicPr>
          <p:cNvPr id="9" name="Picture 3"/>
          <p:cNvPicPr>
            <a:picLocks noChangeAspect="1" noChangeArrowheads="1"/>
          </p:cNvPicPr>
          <p:nvPr/>
        </p:nvPicPr>
        <p:blipFill>
          <a:blip r:embed="rId3"/>
          <a:srcRect/>
          <a:stretch>
            <a:fillRect/>
          </a:stretch>
        </p:blipFill>
        <p:spPr bwMode="auto">
          <a:xfrm>
            <a:off x="6084612" y="1901812"/>
            <a:ext cx="4391025" cy="3124200"/>
          </a:xfrm>
          <a:prstGeom prst="rect">
            <a:avLst/>
          </a:prstGeom>
          <a:noFill/>
          <a:ln w="9525">
            <a:noFill/>
            <a:miter lim="800000"/>
            <a:headEnd/>
            <a:tailEnd/>
          </a:ln>
          <a:effectLst/>
        </p:spPr>
      </p:pic>
      <p:sp>
        <p:nvSpPr>
          <p:cNvPr id="10" name="Rectangle 9"/>
          <p:cNvSpPr/>
          <p:nvPr/>
        </p:nvSpPr>
        <p:spPr>
          <a:xfrm>
            <a:off x="3798596" y="5045084"/>
            <a:ext cx="4181594" cy="369332"/>
          </a:xfrm>
          <a:prstGeom prst="rect">
            <a:avLst/>
          </a:prstGeom>
        </p:spPr>
        <p:txBody>
          <a:bodyPr wrap="none">
            <a:spAutoFit/>
          </a:bodyPr>
          <a:lstStyle/>
          <a:p>
            <a:r>
              <a:rPr lang="en-AU" dirty="0">
                <a:solidFill>
                  <a:srgbClr val="113458"/>
                </a:solidFill>
              </a:rPr>
              <a:t>(Actually same line, different territories)</a:t>
            </a:r>
          </a:p>
        </p:txBody>
      </p:sp>
      <p:sp>
        <p:nvSpPr>
          <p:cNvPr id="11" name="Rectangle 10"/>
          <p:cNvSpPr/>
          <p:nvPr/>
        </p:nvSpPr>
        <p:spPr>
          <a:xfrm>
            <a:off x="2155522" y="5473712"/>
            <a:ext cx="7715304" cy="1015663"/>
          </a:xfrm>
          <a:prstGeom prst="rect">
            <a:avLst/>
          </a:prstGeom>
        </p:spPr>
        <p:txBody>
          <a:bodyPr wrap="square">
            <a:spAutoFit/>
          </a:bodyPr>
          <a:lstStyle/>
          <a:p>
            <a:pPr algn="ctr"/>
            <a:r>
              <a:rPr lang="en-AU" sz="2000" dirty="0">
                <a:solidFill>
                  <a:srgbClr val="113458"/>
                </a:solidFill>
              </a:rPr>
              <a:t>Both LOBs had a calendar year trend change in 2000</a:t>
            </a:r>
          </a:p>
          <a:p>
            <a:pPr algn="ctr"/>
            <a:endParaRPr lang="en-AU" sz="2000" dirty="0">
              <a:solidFill>
                <a:srgbClr val="113458"/>
              </a:solidFill>
            </a:endParaRPr>
          </a:p>
          <a:p>
            <a:pPr algn="ctr"/>
            <a:r>
              <a:rPr lang="en-AU" sz="2000" dirty="0">
                <a:solidFill>
                  <a:srgbClr val="113458"/>
                </a:solidFill>
              </a:rPr>
              <a:t>That should have been of concern! </a:t>
            </a:r>
          </a:p>
        </p:txBody>
      </p:sp>
      <p:sp>
        <p:nvSpPr>
          <p:cNvPr id="12" name="TextBox 11">
            <a:extLst>
              <a:ext uri="{FF2B5EF4-FFF2-40B4-BE49-F238E27FC236}">
                <a16:creationId xmlns:a16="http://schemas.microsoft.com/office/drawing/2014/main" id="{5C5DA804-8FF2-4E94-A165-1DD495103B40}"/>
              </a:ext>
            </a:extLst>
          </p:cNvPr>
          <p:cNvSpPr txBox="1"/>
          <p:nvPr/>
        </p:nvSpPr>
        <p:spPr>
          <a:xfrm>
            <a:off x="838199" y="55525"/>
            <a:ext cx="4752976" cy="369332"/>
          </a:xfrm>
          <a:prstGeom prst="rect">
            <a:avLst/>
          </a:prstGeom>
          <a:noFill/>
        </p:spPr>
        <p:txBody>
          <a:bodyPr wrap="square" rtlCol="0">
            <a:spAutoFit/>
          </a:bodyPr>
          <a:lstStyle/>
          <a:p>
            <a:r>
              <a:rPr lang="en-US">
                <a:solidFill>
                  <a:schemeClr val="bg1"/>
                </a:solidFill>
              </a:rPr>
              <a:t>Common calendar year drivers – an example</a:t>
            </a:r>
            <a:endParaRPr lang="en-AU">
              <a:solidFill>
                <a:schemeClr val="bg1"/>
              </a:solidFill>
            </a:endParaRPr>
          </a:p>
        </p:txBody>
      </p:sp>
    </p:spTree>
    <p:extLst>
      <p:ext uri="{BB962C8B-B14F-4D97-AF65-F5344CB8AC3E}">
        <p14:creationId xmlns:p14="http://schemas.microsoft.com/office/powerpoint/2010/main" val="16505414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Autofit/>
          </a:bodyPr>
          <a:lstStyle/>
          <a:p>
            <a:r>
              <a:rPr lang="en-US" sz="3600" dirty="0"/>
              <a:t>ELRF (Extended Link Ratio Family</a:t>
            </a:r>
            <a:r>
              <a:rPr lang="en-US" sz="3600"/>
              <a:t>) Modeling Framework </a:t>
            </a:r>
            <a:endParaRPr lang="en-US" sz="3600" dirty="0"/>
          </a:p>
        </p:txBody>
      </p:sp>
      <p:sp>
        <p:nvSpPr>
          <p:cNvPr id="61" name="Content Placeholder 60">
            <a:extLst>
              <a:ext uri="{FF2B5EF4-FFF2-40B4-BE49-F238E27FC236}">
                <a16:creationId xmlns:a16="http://schemas.microsoft.com/office/drawing/2014/main" id="{7269E9F6-C143-41DD-8340-8E049DD13ECA}"/>
              </a:ext>
            </a:extLst>
          </p:cNvPr>
          <p:cNvSpPr>
            <a:spLocks noGrp="1"/>
          </p:cNvSpPr>
          <p:nvPr>
            <p:ph idx="1"/>
          </p:nvPr>
        </p:nvSpPr>
        <p:spPr>
          <a:xfrm>
            <a:off x="838200" y="1379739"/>
            <a:ext cx="10515600" cy="4614104"/>
          </a:xfrm>
        </p:spPr>
        <p:txBody>
          <a:bodyPr>
            <a:normAutofit/>
          </a:bodyPr>
          <a:lstStyle/>
          <a:p>
            <a:pPr marL="0" indent="0">
              <a:buNone/>
            </a:pPr>
            <a:r>
              <a:rPr lang="en-US" sz="1800"/>
              <a:t>A regression formulation of link ratios and extensions. This includes stochastic methods, Mack, Murphy etc.</a:t>
            </a:r>
            <a:endParaRPr lang="en-AU" sz="1800"/>
          </a:p>
        </p:txBody>
      </p:sp>
      <p:sp>
        <p:nvSpPr>
          <p:cNvPr id="5" name="Slide Number Placeholder 4"/>
          <p:cNvSpPr>
            <a:spLocks noGrp="1"/>
          </p:cNvSpPr>
          <p:nvPr>
            <p:ph type="sldNum" sz="quarter" idx="12"/>
          </p:nvPr>
        </p:nvSpPr>
        <p:spPr/>
        <p:txBody>
          <a:bodyPr/>
          <a:lstStyle/>
          <a:p>
            <a:fld id="{2348D9BD-8987-4D4E-8D98-4D7FF591975A}" type="slidenum">
              <a:rPr lang="en-US" smtClean="0"/>
              <a:pPr/>
              <a:t>7</a:t>
            </a:fld>
            <a:endParaRPr lang="en-US"/>
          </a:p>
        </p:txBody>
      </p:sp>
      <p:graphicFrame>
        <p:nvGraphicFramePr>
          <p:cNvPr id="6" name="Object 4">
            <a:hlinkClick r:id="" action="ppaction://ole?verb=0"/>
          </p:cNvPr>
          <p:cNvGraphicFramePr>
            <a:graphicFrameLocks/>
          </p:cNvGraphicFramePr>
          <p:nvPr>
            <p:extLst>
              <p:ext uri="{D42A27DB-BD31-4B8C-83A1-F6EECF244321}">
                <p14:modId xmlns:p14="http://schemas.microsoft.com/office/powerpoint/2010/main" val="1259213647"/>
              </p:ext>
            </p:extLst>
          </p:nvPr>
        </p:nvGraphicFramePr>
        <p:xfrm>
          <a:off x="6981638" y="4581525"/>
          <a:ext cx="114300" cy="131762"/>
        </p:xfrm>
        <a:graphic>
          <a:graphicData uri="http://schemas.openxmlformats.org/presentationml/2006/ole">
            <mc:AlternateContent xmlns:mc="http://schemas.openxmlformats.org/markup-compatibility/2006">
              <mc:Choice xmlns:v="urn:schemas-microsoft-com:vml" Requires="v">
                <p:oleObj spid="_x0000_s12364" name="Equation" r:id="rId3" imgW="112680" imgH="112680" progId="Equation.3">
                  <p:embed/>
                </p:oleObj>
              </mc:Choice>
              <mc:Fallback>
                <p:oleObj name="Equation" r:id="rId3" imgW="112680" imgH="112680" progId="Equation.3">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81638" y="4581525"/>
                        <a:ext cx="114300" cy="131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 name="Object 5">
            <a:hlinkClick r:id="" action="ppaction://ole?verb=0"/>
          </p:cNvPr>
          <p:cNvGraphicFramePr>
            <a:graphicFrameLocks/>
          </p:cNvGraphicFramePr>
          <p:nvPr>
            <p:extLst>
              <p:ext uri="{D42A27DB-BD31-4B8C-83A1-F6EECF244321}">
                <p14:modId xmlns:p14="http://schemas.microsoft.com/office/powerpoint/2010/main" val="3622449991"/>
              </p:ext>
            </p:extLst>
          </p:nvPr>
        </p:nvGraphicFramePr>
        <p:xfrm>
          <a:off x="6981638" y="4200525"/>
          <a:ext cx="114300" cy="131762"/>
        </p:xfrm>
        <a:graphic>
          <a:graphicData uri="http://schemas.openxmlformats.org/presentationml/2006/ole">
            <mc:AlternateContent xmlns:mc="http://schemas.openxmlformats.org/markup-compatibility/2006">
              <mc:Choice xmlns:v="urn:schemas-microsoft-com:vml" Requires="v">
                <p:oleObj spid="_x0000_s12365" name="Microsoft Equation 3.0" r:id="rId5" imgW="112680" imgH="112680" progId="Equation.3">
                  <p:embed/>
                </p:oleObj>
              </mc:Choice>
              <mc:Fallback>
                <p:oleObj name="Microsoft Equation 3.0" r:id="rId5" imgW="112680" imgH="112680" progId="Equation.3">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81638" y="4200525"/>
                        <a:ext cx="114300" cy="131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 name="Object 6">
            <a:hlinkClick r:id="" action="ppaction://ole?verb=0"/>
          </p:cNvPr>
          <p:cNvGraphicFramePr>
            <a:graphicFrameLocks/>
          </p:cNvGraphicFramePr>
          <p:nvPr>
            <p:extLst>
              <p:ext uri="{D42A27DB-BD31-4B8C-83A1-F6EECF244321}">
                <p14:modId xmlns:p14="http://schemas.microsoft.com/office/powerpoint/2010/main" val="3967193982"/>
              </p:ext>
            </p:extLst>
          </p:nvPr>
        </p:nvGraphicFramePr>
        <p:xfrm>
          <a:off x="6676838" y="4352925"/>
          <a:ext cx="114300" cy="131762"/>
        </p:xfrm>
        <a:graphic>
          <a:graphicData uri="http://schemas.openxmlformats.org/presentationml/2006/ole">
            <mc:AlternateContent xmlns:mc="http://schemas.openxmlformats.org/markup-compatibility/2006">
              <mc:Choice xmlns:v="urn:schemas-microsoft-com:vml" Requires="v">
                <p:oleObj spid="_x0000_s12366" name="Equation" r:id="rId6" imgW="112680" imgH="112680" progId="Equation.3">
                  <p:embed/>
                </p:oleObj>
              </mc:Choice>
              <mc:Fallback>
                <p:oleObj name="Equation" r:id="rId6" imgW="112680" imgH="112680" progId="Equation.3">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76838" y="4352925"/>
                        <a:ext cx="114300" cy="131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 name="Object 7">
            <a:hlinkClick r:id="" action="ppaction://ole?verb=0"/>
          </p:cNvPr>
          <p:cNvGraphicFramePr>
            <a:graphicFrameLocks/>
          </p:cNvGraphicFramePr>
          <p:nvPr>
            <p:extLst>
              <p:ext uri="{D42A27DB-BD31-4B8C-83A1-F6EECF244321}">
                <p14:modId xmlns:p14="http://schemas.microsoft.com/office/powerpoint/2010/main" val="1036990797"/>
              </p:ext>
            </p:extLst>
          </p:nvPr>
        </p:nvGraphicFramePr>
        <p:xfrm>
          <a:off x="7286438" y="4429125"/>
          <a:ext cx="114300" cy="131762"/>
        </p:xfrm>
        <a:graphic>
          <a:graphicData uri="http://schemas.openxmlformats.org/presentationml/2006/ole">
            <mc:AlternateContent xmlns:mc="http://schemas.openxmlformats.org/markup-compatibility/2006">
              <mc:Choice xmlns:v="urn:schemas-microsoft-com:vml" Requires="v">
                <p:oleObj spid="_x0000_s12367" name="Equation" r:id="rId7" imgW="112680" imgH="112680" progId="Equation.3">
                  <p:embed/>
                </p:oleObj>
              </mc:Choice>
              <mc:Fallback>
                <p:oleObj name="Equation" r:id="rId7" imgW="112680" imgH="112680" progId="Equation.3">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86438" y="4429125"/>
                        <a:ext cx="114300" cy="131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 name="Object 8">
            <a:hlinkClick r:id="" action="ppaction://ole?verb=0"/>
          </p:cNvPr>
          <p:cNvGraphicFramePr>
            <a:graphicFrameLocks/>
          </p:cNvGraphicFramePr>
          <p:nvPr>
            <p:extLst>
              <p:ext uri="{D42A27DB-BD31-4B8C-83A1-F6EECF244321}">
                <p14:modId xmlns:p14="http://schemas.microsoft.com/office/powerpoint/2010/main" val="1885701484"/>
              </p:ext>
            </p:extLst>
          </p:nvPr>
        </p:nvGraphicFramePr>
        <p:xfrm>
          <a:off x="7362638" y="3971925"/>
          <a:ext cx="114300" cy="131762"/>
        </p:xfrm>
        <a:graphic>
          <a:graphicData uri="http://schemas.openxmlformats.org/presentationml/2006/ole">
            <mc:AlternateContent xmlns:mc="http://schemas.openxmlformats.org/markup-compatibility/2006">
              <mc:Choice xmlns:v="urn:schemas-microsoft-com:vml" Requires="v">
                <p:oleObj spid="_x0000_s12368" name="Equation" r:id="rId8" imgW="112680" imgH="112680" progId="Equation.3">
                  <p:embed/>
                </p:oleObj>
              </mc:Choice>
              <mc:Fallback>
                <p:oleObj name="Equation" r:id="rId8" imgW="112680" imgH="112680" progId="Equation.3">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62638" y="3971925"/>
                        <a:ext cx="114300" cy="131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 name="Object 9">
            <a:hlinkClick r:id="" action="ppaction://ole?verb=0"/>
          </p:cNvPr>
          <p:cNvGraphicFramePr>
            <a:graphicFrameLocks/>
          </p:cNvGraphicFramePr>
          <p:nvPr>
            <p:extLst>
              <p:ext uri="{D42A27DB-BD31-4B8C-83A1-F6EECF244321}">
                <p14:modId xmlns:p14="http://schemas.microsoft.com/office/powerpoint/2010/main" val="2911009753"/>
              </p:ext>
            </p:extLst>
          </p:nvPr>
        </p:nvGraphicFramePr>
        <p:xfrm>
          <a:off x="7667438" y="4141787"/>
          <a:ext cx="128588" cy="128588"/>
        </p:xfrm>
        <a:graphic>
          <a:graphicData uri="http://schemas.openxmlformats.org/presentationml/2006/ole">
            <mc:AlternateContent xmlns:mc="http://schemas.openxmlformats.org/markup-compatibility/2006">
              <mc:Choice xmlns:v="urn:schemas-microsoft-com:vml" Requires="v">
                <p:oleObj spid="_x0000_s12369" name="Equation" r:id="rId9" imgW="112680" imgH="112680" progId="Equation.3">
                  <p:embed/>
                </p:oleObj>
              </mc:Choice>
              <mc:Fallback>
                <p:oleObj name="Equation" r:id="rId9" imgW="112680" imgH="112680" progId="Equation.3">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67438" y="4141787"/>
                        <a:ext cx="128588" cy="128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 name="Object 10">
            <a:hlinkClick r:id="" action="ppaction://ole?verb=0"/>
          </p:cNvPr>
          <p:cNvGraphicFramePr>
            <a:graphicFrameLocks/>
          </p:cNvGraphicFramePr>
          <p:nvPr>
            <p:extLst>
              <p:ext uri="{D42A27DB-BD31-4B8C-83A1-F6EECF244321}">
                <p14:modId xmlns:p14="http://schemas.microsoft.com/office/powerpoint/2010/main" val="2072474923"/>
              </p:ext>
            </p:extLst>
          </p:nvPr>
        </p:nvGraphicFramePr>
        <p:xfrm>
          <a:off x="7743638" y="3667125"/>
          <a:ext cx="114300" cy="131762"/>
        </p:xfrm>
        <a:graphic>
          <a:graphicData uri="http://schemas.openxmlformats.org/presentationml/2006/ole">
            <mc:AlternateContent xmlns:mc="http://schemas.openxmlformats.org/markup-compatibility/2006">
              <mc:Choice xmlns:v="urn:schemas-microsoft-com:vml" Requires="v">
                <p:oleObj spid="_x0000_s12370" name="Equation" r:id="rId10" imgW="112680" imgH="112680" progId="Equation.3">
                  <p:embed/>
                </p:oleObj>
              </mc:Choice>
              <mc:Fallback>
                <p:oleObj name="Equation" r:id="rId10" imgW="112680" imgH="112680" progId="Equation.3">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43638" y="3667125"/>
                        <a:ext cx="114300" cy="131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3" name="Object 11">
            <a:hlinkClick r:id="" action="ppaction://ole?verb=0"/>
          </p:cNvPr>
          <p:cNvGraphicFramePr>
            <a:graphicFrameLocks/>
          </p:cNvGraphicFramePr>
          <p:nvPr>
            <p:extLst>
              <p:ext uri="{D42A27DB-BD31-4B8C-83A1-F6EECF244321}">
                <p14:modId xmlns:p14="http://schemas.microsoft.com/office/powerpoint/2010/main" val="3340153810"/>
              </p:ext>
            </p:extLst>
          </p:nvPr>
        </p:nvGraphicFramePr>
        <p:xfrm>
          <a:off x="8048438" y="3819525"/>
          <a:ext cx="114300" cy="131762"/>
        </p:xfrm>
        <a:graphic>
          <a:graphicData uri="http://schemas.openxmlformats.org/presentationml/2006/ole">
            <mc:AlternateContent xmlns:mc="http://schemas.openxmlformats.org/markup-compatibility/2006">
              <mc:Choice xmlns:v="urn:schemas-microsoft-com:vml" Requires="v">
                <p:oleObj spid="_x0000_s12371" name="Equation" r:id="rId11" imgW="112680" imgH="112680" progId="Equation.3">
                  <p:embed/>
                </p:oleObj>
              </mc:Choice>
              <mc:Fallback>
                <p:oleObj name="Equation" r:id="rId11" imgW="112680" imgH="112680" progId="Equation.3">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48438" y="3819525"/>
                        <a:ext cx="114300" cy="131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4" name="Object 12">
            <a:hlinkClick r:id="" action="ppaction://ole?verb=0"/>
          </p:cNvPr>
          <p:cNvGraphicFramePr>
            <a:graphicFrameLocks/>
          </p:cNvGraphicFramePr>
          <p:nvPr>
            <p:extLst>
              <p:ext uri="{D42A27DB-BD31-4B8C-83A1-F6EECF244321}">
                <p14:modId xmlns:p14="http://schemas.microsoft.com/office/powerpoint/2010/main" val="1787834786"/>
              </p:ext>
            </p:extLst>
          </p:nvPr>
        </p:nvGraphicFramePr>
        <p:xfrm>
          <a:off x="7743638" y="4505325"/>
          <a:ext cx="128588" cy="131762"/>
        </p:xfrm>
        <a:graphic>
          <a:graphicData uri="http://schemas.openxmlformats.org/presentationml/2006/ole">
            <mc:AlternateContent xmlns:mc="http://schemas.openxmlformats.org/markup-compatibility/2006">
              <mc:Choice xmlns:v="urn:schemas-microsoft-com:vml" Requires="v">
                <p:oleObj spid="_x0000_s12372" name="Equation" r:id="rId12" imgW="112680" imgH="112680" progId="Equation.3">
                  <p:embed/>
                </p:oleObj>
              </mc:Choice>
              <mc:Fallback>
                <p:oleObj name="Equation" r:id="rId12" imgW="112680" imgH="112680" progId="Equation.3">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43638" y="4505325"/>
                        <a:ext cx="128588" cy="131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5" name="Object 13">
            <a:hlinkClick r:id="" action="ppaction://ole?verb=0"/>
          </p:cNvPr>
          <p:cNvGraphicFramePr>
            <a:graphicFrameLocks/>
          </p:cNvGraphicFramePr>
          <p:nvPr>
            <p:extLst>
              <p:ext uri="{D42A27DB-BD31-4B8C-83A1-F6EECF244321}">
                <p14:modId xmlns:p14="http://schemas.microsoft.com/office/powerpoint/2010/main" val="2687559363"/>
              </p:ext>
            </p:extLst>
          </p:nvPr>
        </p:nvGraphicFramePr>
        <p:xfrm>
          <a:off x="8124638" y="4276725"/>
          <a:ext cx="114300" cy="131762"/>
        </p:xfrm>
        <a:graphic>
          <a:graphicData uri="http://schemas.openxmlformats.org/presentationml/2006/ole">
            <mc:AlternateContent xmlns:mc="http://schemas.openxmlformats.org/markup-compatibility/2006">
              <mc:Choice xmlns:v="urn:schemas-microsoft-com:vml" Requires="v">
                <p:oleObj spid="_x0000_s12373" name="Equation" r:id="rId13" imgW="112680" imgH="112680" progId="Equation.3">
                  <p:embed/>
                </p:oleObj>
              </mc:Choice>
              <mc:Fallback>
                <p:oleObj name="Equation" r:id="rId13" imgW="112680" imgH="112680" progId="Equation.3">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24638" y="4276725"/>
                        <a:ext cx="114300" cy="131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6" name="Object 14">
            <a:hlinkClick r:id="" action="ppaction://ole?verb=0"/>
          </p:cNvPr>
          <p:cNvGraphicFramePr>
            <a:graphicFrameLocks/>
          </p:cNvGraphicFramePr>
          <p:nvPr>
            <p:extLst>
              <p:ext uri="{D42A27DB-BD31-4B8C-83A1-F6EECF244321}">
                <p14:modId xmlns:p14="http://schemas.microsoft.com/office/powerpoint/2010/main" val="159954329"/>
              </p:ext>
            </p:extLst>
          </p:nvPr>
        </p:nvGraphicFramePr>
        <p:xfrm>
          <a:off x="7057838" y="3971925"/>
          <a:ext cx="114300" cy="131762"/>
        </p:xfrm>
        <a:graphic>
          <a:graphicData uri="http://schemas.openxmlformats.org/presentationml/2006/ole">
            <mc:AlternateContent xmlns:mc="http://schemas.openxmlformats.org/markup-compatibility/2006">
              <mc:Choice xmlns:v="urn:schemas-microsoft-com:vml" Requires="v">
                <p:oleObj spid="_x0000_s12374" name="Equation" r:id="rId14" imgW="112680" imgH="112680" progId="Equation.3">
                  <p:embed/>
                </p:oleObj>
              </mc:Choice>
              <mc:Fallback>
                <p:oleObj name="Equation" r:id="rId14" imgW="112680" imgH="112680" progId="Equation.3">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57838" y="3971925"/>
                        <a:ext cx="114300" cy="131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 name="Object 15">
            <a:hlinkClick r:id="" action="ppaction://ole?verb=0"/>
          </p:cNvPr>
          <p:cNvGraphicFramePr>
            <a:graphicFrameLocks/>
          </p:cNvGraphicFramePr>
          <p:nvPr>
            <p:extLst>
              <p:ext uri="{D42A27DB-BD31-4B8C-83A1-F6EECF244321}">
                <p14:modId xmlns:p14="http://schemas.microsoft.com/office/powerpoint/2010/main" val="3409918359"/>
              </p:ext>
            </p:extLst>
          </p:nvPr>
        </p:nvGraphicFramePr>
        <p:xfrm>
          <a:off x="8353238" y="4352925"/>
          <a:ext cx="114300" cy="131762"/>
        </p:xfrm>
        <a:graphic>
          <a:graphicData uri="http://schemas.openxmlformats.org/presentationml/2006/ole">
            <mc:AlternateContent xmlns:mc="http://schemas.openxmlformats.org/markup-compatibility/2006">
              <mc:Choice xmlns:v="urn:schemas-microsoft-com:vml" Requires="v">
                <p:oleObj spid="_x0000_s12375" name="Equation" r:id="rId15" imgW="112680" imgH="112680" progId="Equation.3">
                  <p:embed/>
                </p:oleObj>
              </mc:Choice>
              <mc:Fallback>
                <p:oleObj name="Equation" r:id="rId15" imgW="112680" imgH="112680" progId="Equation.3">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53238" y="4352925"/>
                        <a:ext cx="114300" cy="131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8" name="Object 16">
            <a:hlinkClick r:id="" action="ppaction://ole?verb=0"/>
          </p:cNvPr>
          <p:cNvGraphicFramePr>
            <a:graphicFrameLocks/>
          </p:cNvGraphicFramePr>
          <p:nvPr>
            <p:extLst>
              <p:ext uri="{D42A27DB-BD31-4B8C-83A1-F6EECF244321}">
                <p14:modId xmlns:p14="http://schemas.microsoft.com/office/powerpoint/2010/main" val="261101683"/>
              </p:ext>
            </p:extLst>
          </p:nvPr>
        </p:nvGraphicFramePr>
        <p:xfrm>
          <a:off x="8886638" y="3743325"/>
          <a:ext cx="114300" cy="131762"/>
        </p:xfrm>
        <a:graphic>
          <a:graphicData uri="http://schemas.openxmlformats.org/presentationml/2006/ole">
            <mc:AlternateContent xmlns:mc="http://schemas.openxmlformats.org/markup-compatibility/2006">
              <mc:Choice xmlns:v="urn:schemas-microsoft-com:vml" Requires="v">
                <p:oleObj spid="_x0000_s12376" name="Equation" r:id="rId16" imgW="112680" imgH="112680" progId="Equation.3">
                  <p:embed/>
                </p:oleObj>
              </mc:Choice>
              <mc:Fallback>
                <p:oleObj name="Equation" r:id="rId16" imgW="112680" imgH="112680" progId="Equation.3">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86638" y="3743325"/>
                        <a:ext cx="114300" cy="131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9" name="Object 17">
            <a:hlinkClick r:id="" action="ppaction://ole?verb=0"/>
          </p:cNvPr>
          <p:cNvGraphicFramePr>
            <a:graphicFrameLocks/>
          </p:cNvGraphicFramePr>
          <p:nvPr>
            <p:extLst>
              <p:ext uri="{D42A27DB-BD31-4B8C-83A1-F6EECF244321}">
                <p14:modId xmlns:p14="http://schemas.microsoft.com/office/powerpoint/2010/main" val="1518412892"/>
              </p:ext>
            </p:extLst>
          </p:nvPr>
        </p:nvGraphicFramePr>
        <p:xfrm>
          <a:off x="8353238" y="3590925"/>
          <a:ext cx="114300" cy="131762"/>
        </p:xfrm>
        <a:graphic>
          <a:graphicData uri="http://schemas.openxmlformats.org/presentationml/2006/ole">
            <mc:AlternateContent xmlns:mc="http://schemas.openxmlformats.org/markup-compatibility/2006">
              <mc:Choice xmlns:v="urn:schemas-microsoft-com:vml" Requires="v">
                <p:oleObj spid="_x0000_s12377" name="Equation" r:id="rId17" imgW="112680" imgH="112680" progId="Equation.3">
                  <p:embed/>
                </p:oleObj>
              </mc:Choice>
              <mc:Fallback>
                <p:oleObj name="Equation" r:id="rId17" imgW="112680" imgH="112680" progId="Equation.3">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53238" y="3590925"/>
                        <a:ext cx="114300" cy="131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 name="Object 18">
            <a:hlinkClick r:id="" action="ppaction://ole?verb=0"/>
          </p:cNvPr>
          <p:cNvGraphicFramePr>
            <a:graphicFrameLocks/>
          </p:cNvGraphicFramePr>
          <p:nvPr>
            <p:extLst>
              <p:ext uri="{D42A27DB-BD31-4B8C-83A1-F6EECF244321}">
                <p14:modId xmlns:p14="http://schemas.microsoft.com/office/powerpoint/2010/main" val="3790169890"/>
              </p:ext>
            </p:extLst>
          </p:nvPr>
        </p:nvGraphicFramePr>
        <p:xfrm>
          <a:off x="8581838" y="4048125"/>
          <a:ext cx="114300" cy="131762"/>
        </p:xfrm>
        <a:graphic>
          <a:graphicData uri="http://schemas.openxmlformats.org/presentationml/2006/ole">
            <mc:AlternateContent xmlns:mc="http://schemas.openxmlformats.org/markup-compatibility/2006">
              <mc:Choice xmlns:v="urn:schemas-microsoft-com:vml" Requires="v">
                <p:oleObj spid="_x0000_s12378" name="Equation" r:id="rId18" imgW="112680" imgH="112680" progId="Equation.3">
                  <p:embed/>
                </p:oleObj>
              </mc:Choice>
              <mc:Fallback>
                <p:oleObj name="Equation" r:id="rId18" imgW="112680" imgH="112680" progId="Equation.3">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81838" y="4048125"/>
                        <a:ext cx="114300" cy="131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 name="Object 19">
            <a:hlinkClick r:id="" action="ppaction://ole?verb=0"/>
          </p:cNvPr>
          <p:cNvGraphicFramePr>
            <a:graphicFrameLocks/>
          </p:cNvGraphicFramePr>
          <p:nvPr>
            <p:extLst>
              <p:ext uri="{D42A27DB-BD31-4B8C-83A1-F6EECF244321}">
                <p14:modId xmlns:p14="http://schemas.microsoft.com/office/powerpoint/2010/main" val="1152072956"/>
              </p:ext>
            </p:extLst>
          </p:nvPr>
        </p:nvGraphicFramePr>
        <p:xfrm>
          <a:off x="8962838" y="4048125"/>
          <a:ext cx="114300" cy="131762"/>
        </p:xfrm>
        <a:graphic>
          <a:graphicData uri="http://schemas.openxmlformats.org/presentationml/2006/ole">
            <mc:AlternateContent xmlns:mc="http://schemas.openxmlformats.org/markup-compatibility/2006">
              <mc:Choice xmlns:v="urn:schemas-microsoft-com:vml" Requires="v">
                <p:oleObj spid="_x0000_s12379" name="Equation" r:id="rId19" imgW="112680" imgH="112680" progId="Equation.3">
                  <p:embed/>
                </p:oleObj>
              </mc:Choice>
              <mc:Fallback>
                <p:oleObj name="Equation" r:id="rId19" imgW="112680" imgH="112680" progId="Equation.3">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62838" y="4048125"/>
                        <a:ext cx="114300" cy="131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22" name="Group 20"/>
          <p:cNvGrpSpPr>
            <a:grpSpLocks/>
          </p:cNvGrpSpPr>
          <p:nvPr/>
        </p:nvGrpSpPr>
        <p:grpSpPr bwMode="auto">
          <a:xfrm>
            <a:off x="2644588" y="3014662"/>
            <a:ext cx="2824163" cy="2001838"/>
            <a:chOff x="1056" y="1793"/>
            <a:chExt cx="1779" cy="1261"/>
          </a:xfrm>
        </p:grpSpPr>
        <p:graphicFrame>
          <p:nvGraphicFramePr>
            <p:cNvPr id="23" name="Object 21">
              <a:hlinkClick r:id="" action="ppaction://ole?verb=0"/>
            </p:cNvPr>
            <p:cNvGraphicFramePr>
              <a:graphicFrameLocks/>
            </p:cNvGraphicFramePr>
            <p:nvPr/>
          </p:nvGraphicFramePr>
          <p:xfrm>
            <a:off x="1477" y="1793"/>
            <a:ext cx="587" cy="507"/>
          </p:xfrm>
          <a:graphic>
            <a:graphicData uri="http://schemas.openxmlformats.org/presentationml/2006/ole">
              <mc:AlternateContent xmlns:mc="http://schemas.openxmlformats.org/markup-compatibility/2006">
                <mc:Choice xmlns:v="urn:schemas-microsoft-com:vml" Requires="v">
                  <p:oleObj spid="_x0000_s12380" name="Equation" r:id="rId20" imgW="772920" imgH="595080" progId="Equation.3">
                    <p:embed/>
                  </p:oleObj>
                </mc:Choice>
                <mc:Fallback>
                  <p:oleObj name="Equation" r:id="rId20" imgW="772920" imgH="595080" progId="Equation.3">
                    <p:embed/>
                    <p:pic>
                      <p:nvPicPr>
                        <p:cNvPr id="0" name=""/>
                        <p:cNvPicPr>
                          <a:picLocks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1477" y="1793"/>
                          <a:ext cx="587" cy="5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4" name="Object 22">
              <a:hlinkClick r:id="" action="ppaction://ole?verb=0"/>
            </p:cNvPr>
            <p:cNvGraphicFramePr>
              <a:graphicFrameLocks/>
            </p:cNvGraphicFramePr>
            <p:nvPr/>
          </p:nvGraphicFramePr>
          <p:xfrm>
            <a:off x="1056" y="1793"/>
            <a:ext cx="507" cy="528"/>
          </p:xfrm>
          <a:graphic>
            <a:graphicData uri="http://schemas.openxmlformats.org/presentationml/2006/ole">
              <mc:AlternateContent xmlns:mc="http://schemas.openxmlformats.org/markup-compatibility/2006">
                <mc:Choice xmlns:v="urn:schemas-microsoft-com:vml" Requires="v">
                  <p:oleObj spid="_x0000_s12381" name="Equation" r:id="rId22" imgW="734760" imgH="595080" progId="Equation.3">
                    <p:embed/>
                  </p:oleObj>
                </mc:Choice>
                <mc:Fallback>
                  <p:oleObj name="Equation" r:id="rId22" imgW="734760" imgH="595080" progId="Equation.3">
                    <p:embed/>
                    <p:pic>
                      <p:nvPicPr>
                        <p:cNvPr id="0" name=""/>
                        <p:cNvPicPr>
                          <a:picLocks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1056" y="1793"/>
                          <a:ext cx="507" cy="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5" name="Text Box 23"/>
            <p:cNvSpPr txBox="1">
              <a:spLocks noChangeArrowheads="1"/>
            </p:cNvSpPr>
            <p:nvPr/>
          </p:nvSpPr>
          <p:spPr bwMode="auto">
            <a:xfrm>
              <a:off x="1469" y="2536"/>
              <a:ext cx="1366" cy="518"/>
            </a:xfrm>
            <a:prstGeom prst="rect">
              <a:avLst/>
            </a:prstGeom>
            <a:noFill/>
            <a:ln w="12700">
              <a:noFill/>
              <a:miter lim="800000"/>
              <a:headEnd/>
              <a:tailEnd/>
            </a:ln>
          </p:spPr>
          <p:txBody>
            <a:bodyPr wrap="none">
              <a:spAutoFit/>
            </a:bodyPr>
            <a:lstStyle/>
            <a:p>
              <a:pPr eaLnBrk="0" hangingPunct="0"/>
              <a:r>
                <a:rPr lang="en-US" sz="2400"/>
                <a:t>X = Cum. @ j-1</a:t>
              </a:r>
            </a:p>
            <a:p>
              <a:pPr eaLnBrk="0" hangingPunct="0"/>
              <a:r>
                <a:rPr lang="en-US" sz="2400"/>
                <a:t>Y = Cum. @ j</a:t>
              </a:r>
            </a:p>
          </p:txBody>
        </p:sp>
      </p:grpSp>
      <p:sp>
        <p:nvSpPr>
          <p:cNvPr id="26" name="Text Box 24"/>
          <p:cNvSpPr txBox="1">
            <a:spLocks noChangeArrowheads="1"/>
          </p:cNvSpPr>
          <p:nvPr/>
        </p:nvSpPr>
        <p:spPr bwMode="auto">
          <a:xfrm>
            <a:off x="1473013" y="2427286"/>
            <a:ext cx="3838575" cy="585788"/>
          </a:xfrm>
          <a:prstGeom prst="rect">
            <a:avLst/>
          </a:prstGeom>
          <a:noFill/>
          <a:ln w="9525">
            <a:noFill/>
            <a:miter lim="800000"/>
            <a:headEnd/>
            <a:tailEnd/>
          </a:ln>
        </p:spPr>
        <p:txBody>
          <a:bodyPr>
            <a:spAutoFit/>
          </a:bodyPr>
          <a:lstStyle/>
          <a:p>
            <a:pPr marL="341313" indent="-341313" eaLnBrk="0" hangingPunct="0">
              <a:spcBef>
                <a:spcPct val="50000"/>
              </a:spcBef>
              <a:buFont typeface="Wingdings" pitchFamily="2" charset="2"/>
              <a:buChar char="§"/>
            </a:pPr>
            <a:r>
              <a:rPr lang="en-US" sz="1600" dirty="0"/>
              <a:t>Link Ratios are a comparison of columns</a:t>
            </a:r>
          </a:p>
        </p:txBody>
      </p:sp>
      <p:grpSp>
        <p:nvGrpSpPr>
          <p:cNvPr id="27" name="Group 25"/>
          <p:cNvGrpSpPr>
            <a:grpSpLocks/>
          </p:cNvGrpSpPr>
          <p:nvPr/>
        </p:nvGrpSpPr>
        <p:grpSpPr bwMode="auto">
          <a:xfrm>
            <a:off x="1519051" y="3041650"/>
            <a:ext cx="3071812" cy="2586037"/>
            <a:chOff x="347" y="1793"/>
            <a:chExt cx="1935" cy="1629"/>
          </a:xfrm>
        </p:grpSpPr>
        <p:sp>
          <p:nvSpPr>
            <p:cNvPr id="28" name="Line 26"/>
            <p:cNvSpPr>
              <a:spLocks noChangeShapeType="1"/>
            </p:cNvSpPr>
            <p:nvPr/>
          </p:nvSpPr>
          <p:spPr bwMode="auto">
            <a:xfrm>
              <a:off x="347" y="1793"/>
              <a:ext cx="1935" cy="1"/>
            </a:xfrm>
            <a:prstGeom prst="line">
              <a:avLst/>
            </a:prstGeom>
            <a:noFill/>
            <a:ln w="12700">
              <a:solidFill>
                <a:srgbClr val="000000"/>
              </a:solidFill>
              <a:round/>
              <a:headEnd/>
              <a:tailEnd/>
            </a:ln>
          </p:spPr>
          <p:txBody>
            <a:bodyPr/>
            <a:lstStyle/>
            <a:p>
              <a:endParaRPr lang="en-US"/>
            </a:p>
          </p:txBody>
        </p:sp>
        <p:sp>
          <p:nvSpPr>
            <p:cNvPr id="29" name="Line 27"/>
            <p:cNvSpPr>
              <a:spLocks noChangeShapeType="1"/>
            </p:cNvSpPr>
            <p:nvPr/>
          </p:nvSpPr>
          <p:spPr bwMode="auto">
            <a:xfrm>
              <a:off x="347" y="1793"/>
              <a:ext cx="1" cy="1629"/>
            </a:xfrm>
            <a:prstGeom prst="line">
              <a:avLst/>
            </a:prstGeom>
            <a:noFill/>
            <a:ln w="12700">
              <a:solidFill>
                <a:srgbClr val="000000"/>
              </a:solidFill>
              <a:round/>
              <a:headEnd/>
              <a:tailEnd/>
            </a:ln>
          </p:spPr>
          <p:txBody>
            <a:bodyPr/>
            <a:lstStyle/>
            <a:p>
              <a:endParaRPr lang="en-US"/>
            </a:p>
          </p:txBody>
        </p:sp>
        <p:sp>
          <p:nvSpPr>
            <p:cNvPr id="30" name="Line 28"/>
            <p:cNvSpPr>
              <a:spLocks noChangeShapeType="1"/>
            </p:cNvSpPr>
            <p:nvPr/>
          </p:nvSpPr>
          <p:spPr bwMode="auto">
            <a:xfrm flipV="1">
              <a:off x="347" y="1793"/>
              <a:ext cx="1935" cy="1629"/>
            </a:xfrm>
            <a:prstGeom prst="line">
              <a:avLst/>
            </a:prstGeom>
            <a:noFill/>
            <a:ln w="12700">
              <a:solidFill>
                <a:srgbClr val="000000"/>
              </a:solidFill>
              <a:round/>
              <a:headEnd/>
              <a:tailEnd/>
            </a:ln>
          </p:spPr>
          <p:txBody>
            <a:bodyPr/>
            <a:lstStyle/>
            <a:p>
              <a:endParaRPr lang="en-US"/>
            </a:p>
          </p:txBody>
        </p:sp>
      </p:grpSp>
      <p:grpSp>
        <p:nvGrpSpPr>
          <p:cNvPr id="31" name="Group 29"/>
          <p:cNvGrpSpPr>
            <a:grpSpLocks/>
          </p:cNvGrpSpPr>
          <p:nvPr/>
        </p:nvGrpSpPr>
        <p:grpSpPr bwMode="auto">
          <a:xfrm>
            <a:off x="3087501" y="2738437"/>
            <a:ext cx="698500" cy="1216025"/>
            <a:chOff x="1335" y="1602"/>
            <a:chExt cx="440" cy="766"/>
          </a:xfrm>
        </p:grpSpPr>
        <p:sp>
          <p:nvSpPr>
            <p:cNvPr id="32" name="Rectangle 30"/>
            <p:cNvSpPr>
              <a:spLocks noChangeArrowheads="1"/>
            </p:cNvSpPr>
            <p:nvPr/>
          </p:nvSpPr>
          <p:spPr bwMode="auto">
            <a:xfrm>
              <a:off x="1335" y="1616"/>
              <a:ext cx="238" cy="190"/>
            </a:xfrm>
            <a:prstGeom prst="rect">
              <a:avLst/>
            </a:prstGeom>
            <a:noFill/>
            <a:ln w="12700">
              <a:noFill/>
              <a:miter lim="800000"/>
              <a:headEnd/>
              <a:tailEnd/>
            </a:ln>
          </p:spPr>
          <p:txBody>
            <a:bodyPr wrap="none" lIns="90488" tIns="44450" rIns="90488" bIns="44450">
              <a:spAutoFit/>
            </a:bodyPr>
            <a:lstStyle/>
            <a:p>
              <a:pPr eaLnBrk="0" hangingPunct="0"/>
              <a:r>
                <a:rPr lang="en-AU" sz="1400"/>
                <a:t>j-1</a:t>
              </a:r>
            </a:p>
          </p:txBody>
        </p:sp>
        <p:sp>
          <p:nvSpPr>
            <p:cNvPr id="33" name="Rectangle 31"/>
            <p:cNvSpPr>
              <a:spLocks noChangeArrowheads="1"/>
            </p:cNvSpPr>
            <p:nvPr/>
          </p:nvSpPr>
          <p:spPr bwMode="auto">
            <a:xfrm>
              <a:off x="1527" y="1602"/>
              <a:ext cx="248" cy="190"/>
            </a:xfrm>
            <a:prstGeom prst="rect">
              <a:avLst/>
            </a:prstGeom>
            <a:noFill/>
            <a:ln w="12700">
              <a:noFill/>
              <a:miter lim="800000"/>
              <a:headEnd/>
              <a:tailEnd/>
            </a:ln>
          </p:spPr>
          <p:txBody>
            <a:bodyPr lIns="90488" tIns="44450" rIns="90488" bIns="44450">
              <a:spAutoFit/>
            </a:bodyPr>
            <a:lstStyle/>
            <a:p>
              <a:pPr eaLnBrk="0" hangingPunct="0"/>
              <a:r>
                <a:rPr lang="en-AU" sz="1400"/>
                <a:t>j</a:t>
              </a:r>
            </a:p>
          </p:txBody>
        </p:sp>
        <p:sp>
          <p:nvSpPr>
            <p:cNvPr id="34" name="Line 32"/>
            <p:cNvSpPr>
              <a:spLocks noChangeShapeType="1"/>
            </p:cNvSpPr>
            <p:nvPr/>
          </p:nvSpPr>
          <p:spPr bwMode="auto">
            <a:xfrm>
              <a:off x="1609" y="1793"/>
              <a:ext cx="1" cy="575"/>
            </a:xfrm>
            <a:prstGeom prst="line">
              <a:avLst/>
            </a:prstGeom>
            <a:noFill/>
            <a:ln w="12700">
              <a:solidFill>
                <a:srgbClr val="000000"/>
              </a:solidFill>
              <a:round/>
              <a:headEnd/>
              <a:tailEnd/>
            </a:ln>
          </p:spPr>
          <p:txBody>
            <a:bodyPr/>
            <a:lstStyle/>
            <a:p>
              <a:endParaRPr lang="en-US"/>
            </a:p>
          </p:txBody>
        </p:sp>
        <p:sp>
          <p:nvSpPr>
            <p:cNvPr id="35" name="Line 33"/>
            <p:cNvSpPr>
              <a:spLocks noChangeShapeType="1"/>
            </p:cNvSpPr>
            <p:nvPr/>
          </p:nvSpPr>
          <p:spPr bwMode="auto">
            <a:xfrm>
              <a:off x="1441" y="1793"/>
              <a:ext cx="1" cy="575"/>
            </a:xfrm>
            <a:prstGeom prst="line">
              <a:avLst/>
            </a:prstGeom>
            <a:noFill/>
            <a:ln w="12700">
              <a:solidFill>
                <a:srgbClr val="000000"/>
              </a:solidFill>
              <a:round/>
              <a:headEnd/>
              <a:tailEnd/>
            </a:ln>
          </p:spPr>
          <p:txBody>
            <a:bodyPr/>
            <a:lstStyle/>
            <a:p>
              <a:endParaRPr lang="en-US"/>
            </a:p>
          </p:txBody>
        </p:sp>
      </p:grpSp>
      <p:grpSp>
        <p:nvGrpSpPr>
          <p:cNvPr id="36" name="Group 34"/>
          <p:cNvGrpSpPr>
            <a:grpSpLocks/>
          </p:cNvGrpSpPr>
          <p:nvPr/>
        </p:nvGrpSpPr>
        <p:grpSpPr bwMode="auto">
          <a:xfrm>
            <a:off x="5992626" y="3013075"/>
            <a:ext cx="3433762" cy="2886075"/>
            <a:chOff x="3165" y="1775"/>
            <a:chExt cx="2163" cy="1818"/>
          </a:xfrm>
        </p:grpSpPr>
        <p:sp>
          <p:nvSpPr>
            <p:cNvPr id="37" name="Rectangle 35"/>
            <p:cNvSpPr>
              <a:spLocks noChangeArrowheads="1"/>
            </p:cNvSpPr>
            <p:nvPr/>
          </p:nvSpPr>
          <p:spPr bwMode="auto">
            <a:xfrm>
              <a:off x="3165" y="1775"/>
              <a:ext cx="85" cy="230"/>
            </a:xfrm>
            <a:prstGeom prst="rect">
              <a:avLst/>
            </a:prstGeom>
            <a:noFill/>
            <a:ln w="9525">
              <a:noFill/>
              <a:miter lim="800000"/>
              <a:headEnd/>
              <a:tailEnd/>
            </a:ln>
          </p:spPr>
          <p:txBody>
            <a:bodyPr wrap="none" lIns="0" tIns="0" rIns="0" bIns="0">
              <a:spAutoFit/>
            </a:bodyPr>
            <a:lstStyle/>
            <a:p>
              <a:pPr eaLnBrk="0" hangingPunct="0"/>
              <a:r>
                <a:rPr lang="en-US" sz="2400" b="1" i="1">
                  <a:solidFill>
                    <a:srgbClr val="000000"/>
                  </a:solidFill>
                </a:rPr>
                <a:t>y</a:t>
              </a:r>
              <a:endParaRPr lang="en-US" sz="2400"/>
            </a:p>
          </p:txBody>
        </p:sp>
        <p:sp>
          <p:nvSpPr>
            <p:cNvPr id="38" name="Rectangle 36"/>
            <p:cNvSpPr>
              <a:spLocks noChangeArrowheads="1"/>
            </p:cNvSpPr>
            <p:nvPr/>
          </p:nvSpPr>
          <p:spPr bwMode="auto">
            <a:xfrm>
              <a:off x="5232" y="3363"/>
              <a:ext cx="96" cy="230"/>
            </a:xfrm>
            <a:prstGeom prst="rect">
              <a:avLst/>
            </a:prstGeom>
            <a:noFill/>
            <a:ln w="9525">
              <a:noFill/>
              <a:miter lim="800000"/>
              <a:headEnd/>
              <a:tailEnd/>
            </a:ln>
          </p:spPr>
          <p:txBody>
            <a:bodyPr wrap="none" lIns="0" tIns="0" rIns="0" bIns="0">
              <a:spAutoFit/>
            </a:bodyPr>
            <a:lstStyle/>
            <a:p>
              <a:pPr eaLnBrk="0" hangingPunct="0"/>
              <a:r>
                <a:rPr lang="en-US" sz="2400" b="1" i="1">
                  <a:solidFill>
                    <a:srgbClr val="000000"/>
                  </a:solidFill>
                </a:rPr>
                <a:t>x</a:t>
              </a:r>
              <a:endParaRPr lang="en-US" sz="2400"/>
            </a:p>
          </p:txBody>
        </p:sp>
        <p:sp>
          <p:nvSpPr>
            <p:cNvPr id="39" name="Line 37"/>
            <p:cNvSpPr>
              <a:spLocks noChangeShapeType="1"/>
            </p:cNvSpPr>
            <p:nvPr/>
          </p:nvSpPr>
          <p:spPr bwMode="auto">
            <a:xfrm>
              <a:off x="3237" y="3403"/>
              <a:ext cx="2048" cy="1"/>
            </a:xfrm>
            <a:prstGeom prst="line">
              <a:avLst/>
            </a:prstGeom>
            <a:noFill/>
            <a:ln w="14288">
              <a:solidFill>
                <a:srgbClr val="000000"/>
              </a:solidFill>
              <a:round/>
              <a:headEnd/>
              <a:tailEnd/>
            </a:ln>
          </p:spPr>
          <p:txBody>
            <a:bodyPr/>
            <a:lstStyle/>
            <a:p>
              <a:endParaRPr lang="en-US"/>
            </a:p>
          </p:txBody>
        </p:sp>
        <p:sp>
          <p:nvSpPr>
            <p:cNvPr id="40" name="Line 38"/>
            <p:cNvSpPr>
              <a:spLocks noChangeShapeType="1"/>
            </p:cNvSpPr>
            <p:nvPr/>
          </p:nvSpPr>
          <p:spPr bwMode="auto">
            <a:xfrm>
              <a:off x="3330" y="1801"/>
              <a:ext cx="1" cy="1703"/>
            </a:xfrm>
            <a:prstGeom prst="line">
              <a:avLst/>
            </a:prstGeom>
            <a:noFill/>
            <a:ln w="14288">
              <a:solidFill>
                <a:srgbClr val="000000"/>
              </a:solidFill>
              <a:round/>
              <a:headEnd/>
              <a:tailEnd/>
            </a:ln>
          </p:spPr>
          <p:txBody>
            <a:bodyPr/>
            <a:lstStyle/>
            <a:p>
              <a:endParaRPr lang="en-US"/>
            </a:p>
          </p:txBody>
        </p:sp>
      </p:grpSp>
      <p:sp>
        <p:nvSpPr>
          <p:cNvPr id="41" name="Line 39"/>
          <p:cNvSpPr>
            <a:spLocks noChangeShapeType="1"/>
          </p:cNvSpPr>
          <p:nvPr/>
        </p:nvSpPr>
        <p:spPr bwMode="auto">
          <a:xfrm flipV="1">
            <a:off x="6254563" y="3213100"/>
            <a:ext cx="2660650" cy="2384425"/>
          </a:xfrm>
          <a:prstGeom prst="line">
            <a:avLst/>
          </a:prstGeom>
          <a:noFill/>
          <a:ln w="14288">
            <a:solidFill>
              <a:srgbClr val="000000"/>
            </a:solidFill>
            <a:round/>
            <a:headEnd/>
            <a:tailEnd/>
          </a:ln>
        </p:spPr>
        <p:txBody>
          <a:bodyPr/>
          <a:lstStyle/>
          <a:p>
            <a:endParaRPr lang="en-US"/>
          </a:p>
        </p:txBody>
      </p:sp>
      <p:sp>
        <p:nvSpPr>
          <p:cNvPr id="42" name="Text Box 40"/>
          <p:cNvSpPr txBox="1">
            <a:spLocks noChangeArrowheads="1"/>
          </p:cNvSpPr>
          <p:nvPr/>
        </p:nvSpPr>
        <p:spPr bwMode="auto">
          <a:xfrm>
            <a:off x="5952938" y="2427286"/>
            <a:ext cx="3838575" cy="584200"/>
          </a:xfrm>
          <a:prstGeom prst="rect">
            <a:avLst/>
          </a:prstGeom>
          <a:noFill/>
          <a:ln w="9525">
            <a:noFill/>
            <a:miter lim="800000"/>
            <a:headEnd/>
            <a:tailEnd/>
          </a:ln>
        </p:spPr>
        <p:txBody>
          <a:bodyPr>
            <a:spAutoFit/>
          </a:bodyPr>
          <a:lstStyle/>
          <a:p>
            <a:pPr marL="341313" indent="-341313" eaLnBrk="0" hangingPunct="0">
              <a:spcBef>
                <a:spcPct val="50000"/>
              </a:spcBef>
              <a:buFont typeface="Wingdings" pitchFamily="2" charset="2"/>
              <a:buChar char="§"/>
            </a:pPr>
            <a:r>
              <a:rPr lang="en-US" sz="1600"/>
              <a:t>We can graph the ratios of Y:X   - </a:t>
            </a:r>
            <a:r>
              <a:rPr lang="en-US" sz="1600" i="1"/>
              <a:t>line through O?</a:t>
            </a:r>
            <a:endParaRPr lang="en-US" sz="1600"/>
          </a:p>
        </p:txBody>
      </p:sp>
      <p:sp>
        <p:nvSpPr>
          <p:cNvPr id="43" name="Line 41"/>
          <p:cNvSpPr>
            <a:spLocks noChangeShapeType="1"/>
          </p:cNvSpPr>
          <p:nvPr/>
        </p:nvSpPr>
        <p:spPr bwMode="auto">
          <a:xfrm flipV="1">
            <a:off x="6254563" y="4271962"/>
            <a:ext cx="785813" cy="1323975"/>
          </a:xfrm>
          <a:prstGeom prst="line">
            <a:avLst/>
          </a:prstGeom>
          <a:noFill/>
          <a:ln w="12700">
            <a:solidFill>
              <a:schemeClr val="tx1"/>
            </a:solidFill>
            <a:round/>
            <a:headEnd/>
            <a:tailEnd/>
          </a:ln>
        </p:spPr>
        <p:txBody>
          <a:bodyPr/>
          <a:lstStyle/>
          <a:p>
            <a:endParaRPr lang="en-US"/>
          </a:p>
        </p:txBody>
      </p:sp>
      <p:sp>
        <p:nvSpPr>
          <p:cNvPr id="44" name="Text Box 42"/>
          <p:cNvSpPr txBox="1">
            <a:spLocks noChangeArrowheads="1"/>
          </p:cNvSpPr>
          <p:nvPr/>
        </p:nvSpPr>
        <p:spPr bwMode="auto">
          <a:xfrm>
            <a:off x="6295838" y="4713287"/>
            <a:ext cx="379413" cy="274638"/>
          </a:xfrm>
          <a:prstGeom prst="rect">
            <a:avLst/>
          </a:prstGeom>
          <a:noFill/>
          <a:ln w="12700">
            <a:noFill/>
            <a:miter lim="800000"/>
            <a:headEnd/>
            <a:tailEnd/>
          </a:ln>
        </p:spPr>
        <p:txBody>
          <a:bodyPr wrap="none">
            <a:spAutoFit/>
          </a:bodyPr>
          <a:lstStyle/>
          <a:p>
            <a:pPr eaLnBrk="0" hangingPunct="0"/>
            <a:r>
              <a:rPr lang="en-US" sz="1200"/>
              <a:t>y/x</a:t>
            </a:r>
          </a:p>
        </p:txBody>
      </p:sp>
      <p:grpSp>
        <p:nvGrpSpPr>
          <p:cNvPr id="45" name="Group 43"/>
          <p:cNvGrpSpPr>
            <a:grpSpLocks/>
          </p:cNvGrpSpPr>
          <p:nvPr/>
        </p:nvGrpSpPr>
        <p:grpSpPr bwMode="auto">
          <a:xfrm>
            <a:off x="6538726" y="4257675"/>
            <a:ext cx="750887" cy="1568450"/>
            <a:chOff x="3509" y="2559"/>
            <a:chExt cx="473" cy="988"/>
          </a:xfrm>
        </p:grpSpPr>
        <p:sp>
          <p:nvSpPr>
            <p:cNvPr id="46" name="Line 44"/>
            <p:cNvSpPr>
              <a:spLocks noChangeShapeType="1"/>
            </p:cNvSpPr>
            <p:nvPr/>
          </p:nvSpPr>
          <p:spPr bwMode="auto">
            <a:xfrm>
              <a:off x="3824" y="2559"/>
              <a:ext cx="3" cy="878"/>
            </a:xfrm>
            <a:prstGeom prst="line">
              <a:avLst/>
            </a:prstGeom>
            <a:noFill/>
            <a:ln w="12700">
              <a:solidFill>
                <a:schemeClr val="tx1"/>
              </a:solidFill>
              <a:round/>
              <a:headEnd/>
              <a:tailEnd/>
            </a:ln>
          </p:spPr>
          <p:txBody>
            <a:bodyPr/>
            <a:lstStyle/>
            <a:p>
              <a:endParaRPr lang="en-US"/>
            </a:p>
          </p:txBody>
        </p:sp>
        <p:sp>
          <p:nvSpPr>
            <p:cNvPr id="47" name="Text Box 45"/>
            <p:cNvSpPr txBox="1">
              <a:spLocks noChangeArrowheads="1"/>
            </p:cNvSpPr>
            <p:nvPr/>
          </p:nvSpPr>
          <p:spPr bwMode="auto">
            <a:xfrm>
              <a:off x="3818" y="2843"/>
              <a:ext cx="164" cy="173"/>
            </a:xfrm>
            <a:prstGeom prst="rect">
              <a:avLst/>
            </a:prstGeom>
            <a:noFill/>
            <a:ln w="12700">
              <a:noFill/>
              <a:miter lim="800000"/>
              <a:headEnd/>
              <a:tailEnd/>
            </a:ln>
          </p:spPr>
          <p:txBody>
            <a:bodyPr wrap="none">
              <a:spAutoFit/>
            </a:bodyPr>
            <a:lstStyle/>
            <a:p>
              <a:pPr eaLnBrk="0" hangingPunct="0"/>
              <a:r>
                <a:rPr lang="en-US" sz="1200"/>
                <a:t>y</a:t>
              </a:r>
            </a:p>
          </p:txBody>
        </p:sp>
        <p:sp>
          <p:nvSpPr>
            <p:cNvPr id="48" name="Text Box 46"/>
            <p:cNvSpPr txBox="1">
              <a:spLocks noChangeArrowheads="1"/>
            </p:cNvSpPr>
            <p:nvPr/>
          </p:nvSpPr>
          <p:spPr bwMode="auto">
            <a:xfrm>
              <a:off x="3509" y="3374"/>
              <a:ext cx="164" cy="173"/>
            </a:xfrm>
            <a:prstGeom prst="rect">
              <a:avLst/>
            </a:prstGeom>
            <a:noFill/>
            <a:ln w="12700">
              <a:noFill/>
              <a:miter lim="800000"/>
              <a:headEnd/>
              <a:tailEnd/>
            </a:ln>
          </p:spPr>
          <p:txBody>
            <a:bodyPr wrap="none">
              <a:spAutoFit/>
            </a:bodyPr>
            <a:lstStyle/>
            <a:p>
              <a:pPr eaLnBrk="0" hangingPunct="0"/>
              <a:r>
                <a:rPr lang="en-US" sz="1200"/>
                <a:t>x</a:t>
              </a:r>
            </a:p>
          </p:txBody>
        </p:sp>
      </p:grpSp>
      <p:sp>
        <p:nvSpPr>
          <p:cNvPr id="49" name="Line 47"/>
          <p:cNvSpPr>
            <a:spLocks noChangeShapeType="1"/>
          </p:cNvSpPr>
          <p:nvPr/>
        </p:nvSpPr>
        <p:spPr bwMode="auto">
          <a:xfrm flipV="1">
            <a:off x="6254563" y="3814762"/>
            <a:ext cx="2690813" cy="1781175"/>
          </a:xfrm>
          <a:prstGeom prst="line">
            <a:avLst/>
          </a:prstGeom>
          <a:noFill/>
          <a:ln w="12700">
            <a:solidFill>
              <a:schemeClr val="tx1"/>
            </a:solidFill>
            <a:round/>
            <a:headEnd/>
            <a:tailEnd/>
          </a:ln>
        </p:spPr>
        <p:txBody>
          <a:bodyPr/>
          <a:lstStyle/>
          <a:p>
            <a:endParaRPr lang="en-US"/>
          </a:p>
        </p:txBody>
      </p:sp>
      <p:grpSp>
        <p:nvGrpSpPr>
          <p:cNvPr id="50" name="Group 48"/>
          <p:cNvGrpSpPr>
            <a:grpSpLocks/>
          </p:cNvGrpSpPr>
          <p:nvPr/>
        </p:nvGrpSpPr>
        <p:grpSpPr bwMode="auto">
          <a:xfrm>
            <a:off x="7510276" y="3805237"/>
            <a:ext cx="1670050" cy="2011363"/>
            <a:chOff x="4121" y="2274"/>
            <a:chExt cx="1052" cy="1267"/>
          </a:xfrm>
        </p:grpSpPr>
        <p:sp>
          <p:nvSpPr>
            <p:cNvPr id="51" name="Line 49"/>
            <p:cNvSpPr>
              <a:spLocks noChangeShapeType="1"/>
            </p:cNvSpPr>
            <p:nvPr/>
          </p:nvSpPr>
          <p:spPr bwMode="auto">
            <a:xfrm>
              <a:off x="5025" y="2274"/>
              <a:ext cx="0" cy="1165"/>
            </a:xfrm>
            <a:prstGeom prst="line">
              <a:avLst/>
            </a:prstGeom>
            <a:noFill/>
            <a:ln w="12700">
              <a:solidFill>
                <a:schemeClr val="tx1"/>
              </a:solidFill>
              <a:round/>
              <a:headEnd/>
              <a:tailEnd/>
            </a:ln>
          </p:spPr>
          <p:txBody>
            <a:bodyPr/>
            <a:lstStyle/>
            <a:p>
              <a:endParaRPr lang="en-US"/>
            </a:p>
          </p:txBody>
        </p:sp>
        <p:sp>
          <p:nvSpPr>
            <p:cNvPr id="52" name="Text Box 50"/>
            <p:cNvSpPr txBox="1">
              <a:spLocks noChangeArrowheads="1"/>
            </p:cNvSpPr>
            <p:nvPr/>
          </p:nvSpPr>
          <p:spPr bwMode="auto">
            <a:xfrm>
              <a:off x="5009" y="2696"/>
              <a:ext cx="164" cy="173"/>
            </a:xfrm>
            <a:prstGeom prst="rect">
              <a:avLst/>
            </a:prstGeom>
            <a:noFill/>
            <a:ln w="12700">
              <a:noFill/>
              <a:miter lim="800000"/>
              <a:headEnd/>
              <a:tailEnd/>
            </a:ln>
          </p:spPr>
          <p:txBody>
            <a:bodyPr>
              <a:spAutoFit/>
            </a:bodyPr>
            <a:lstStyle/>
            <a:p>
              <a:pPr eaLnBrk="0" hangingPunct="0"/>
              <a:r>
                <a:rPr lang="en-US" sz="1200"/>
                <a:t>y</a:t>
              </a:r>
            </a:p>
          </p:txBody>
        </p:sp>
        <p:sp>
          <p:nvSpPr>
            <p:cNvPr id="53" name="Text Box 51"/>
            <p:cNvSpPr txBox="1">
              <a:spLocks noChangeArrowheads="1"/>
            </p:cNvSpPr>
            <p:nvPr/>
          </p:nvSpPr>
          <p:spPr bwMode="auto">
            <a:xfrm>
              <a:off x="4121" y="3368"/>
              <a:ext cx="164" cy="173"/>
            </a:xfrm>
            <a:prstGeom prst="rect">
              <a:avLst/>
            </a:prstGeom>
            <a:noFill/>
            <a:ln w="12700">
              <a:noFill/>
              <a:miter lim="800000"/>
              <a:headEnd/>
              <a:tailEnd/>
            </a:ln>
          </p:spPr>
          <p:txBody>
            <a:bodyPr wrap="none">
              <a:spAutoFit/>
            </a:bodyPr>
            <a:lstStyle/>
            <a:p>
              <a:pPr eaLnBrk="0" hangingPunct="0"/>
              <a:r>
                <a:rPr lang="en-US" sz="1200"/>
                <a:t>x</a:t>
              </a:r>
            </a:p>
          </p:txBody>
        </p:sp>
      </p:grpSp>
      <p:sp>
        <p:nvSpPr>
          <p:cNvPr id="54" name="Text Box 52"/>
          <p:cNvSpPr txBox="1">
            <a:spLocks noChangeArrowheads="1"/>
          </p:cNvSpPr>
          <p:nvPr/>
        </p:nvSpPr>
        <p:spPr bwMode="auto">
          <a:xfrm>
            <a:off x="7400738" y="4413250"/>
            <a:ext cx="379413" cy="274637"/>
          </a:xfrm>
          <a:prstGeom prst="rect">
            <a:avLst/>
          </a:prstGeom>
          <a:noFill/>
          <a:ln w="12700">
            <a:noFill/>
            <a:miter lim="800000"/>
            <a:headEnd/>
            <a:tailEnd/>
          </a:ln>
        </p:spPr>
        <p:txBody>
          <a:bodyPr wrap="none">
            <a:spAutoFit/>
          </a:bodyPr>
          <a:lstStyle/>
          <a:p>
            <a:pPr eaLnBrk="0" hangingPunct="0"/>
            <a:r>
              <a:rPr lang="en-US" sz="1200"/>
              <a:t>y/x</a:t>
            </a:r>
          </a:p>
        </p:txBody>
      </p:sp>
      <p:sp>
        <p:nvSpPr>
          <p:cNvPr id="55" name="Text Box 2057"/>
          <p:cNvSpPr txBox="1">
            <a:spLocks noChangeArrowheads="1"/>
          </p:cNvSpPr>
          <p:nvPr/>
        </p:nvSpPr>
        <p:spPr bwMode="auto">
          <a:xfrm>
            <a:off x="2552513" y="5964237"/>
            <a:ext cx="4679950" cy="461963"/>
          </a:xfrm>
          <a:prstGeom prst="rect">
            <a:avLst/>
          </a:prstGeom>
          <a:noFill/>
          <a:ln w="9525" algn="ctr">
            <a:noFill/>
            <a:miter lim="800000"/>
            <a:headEnd/>
            <a:tailEnd/>
          </a:ln>
        </p:spPr>
        <p:txBody>
          <a:bodyPr>
            <a:spAutoFit/>
          </a:bodyPr>
          <a:lstStyle/>
          <a:p>
            <a:pPr>
              <a:spcBef>
                <a:spcPct val="50000"/>
              </a:spcBef>
            </a:pPr>
            <a:r>
              <a:rPr lang="en-US" sz="2400" dirty="0"/>
              <a:t>Using ratios =&gt; E(</a:t>
            </a:r>
            <a:r>
              <a:rPr lang="en-US" sz="2400" i="1" dirty="0" err="1"/>
              <a:t>Y</a:t>
            </a:r>
            <a:r>
              <a:rPr lang="en-US" sz="2400" dirty="0" err="1"/>
              <a:t>|</a:t>
            </a:r>
            <a:r>
              <a:rPr lang="en-US" sz="2400" i="1" dirty="0" err="1"/>
              <a:t>x</a:t>
            </a:r>
            <a:r>
              <a:rPr lang="en-US" sz="2400" dirty="0"/>
              <a:t>) = </a:t>
            </a:r>
            <a:r>
              <a:rPr lang="en-US" sz="2400" dirty="0">
                <a:sym typeface="Symbol" pitchFamily="18" charset="2"/>
              </a:rPr>
              <a:t>b</a:t>
            </a:r>
            <a:r>
              <a:rPr lang="en-US" sz="2400" i="1" dirty="0">
                <a:sym typeface="Symbol" pitchFamily="18" charset="2"/>
              </a:rPr>
              <a:t>x</a:t>
            </a:r>
            <a:r>
              <a:rPr lang="en-US" sz="2400" dirty="0"/>
              <a:t> </a:t>
            </a:r>
          </a:p>
        </p:txBody>
      </p:sp>
      <p:sp>
        <p:nvSpPr>
          <p:cNvPr id="56" name="TextBox 55"/>
          <p:cNvSpPr txBox="1">
            <a:spLocks noChangeArrowheads="1"/>
          </p:cNvSpPr>
          <p:nvPr/>
        </p:nvSpPr>
        <p:spPr bwMode="auto">
          <a:xfrm>
            <a:off x="1519051" y="1978818"/>
            <a:ext cx="7273925" cy="369888"/>
          </a:xfrm>
          <a:prstGeom prst="rect">
            <a:avLst/>
          </a:prstGeom>
          <a:noFill/>
          <a:ln w="9525">
            <a:noFill/>
            <a:miter lim="800000"/>
            <a:headEnd/>
            <a:tailEnd/>
          </a:ln>
        </p:spPr>
        <p:txBody>
          <a:bodyPr>
            <a:spAutoFit/>
          </a:bodyPr>
          <a:lstStyle/>
          <a:p>
            <a:r>
              <a:rPr lang="en-US" dirty="0"/>
              <a:t>x is cumulative at dev. j-1 and y is cumulative at dev. j</a:t>
            </a:r>
          </a:p>
        </p:txBody>
      </p:sp>
      <p:sp>
        <p:nvSpPr>
          <p:cNvPr id="62" name="TextBox 61">
            <a:extLst>
              <a:ext uri="{FF2B5EF4-FFF2-40B4-BE49-F238E27FC236}">
                <a16:creationId xmlns:a16="http://schemas.microsoft.com/office/drawing/2014/main" id="{470C54B0-AE02-4512-BD16-1079AF000733}"/>
              </a:ext>
            </a:extLst>
          </p:cNvPr>
          <p:cNvSpPr txBox="1"/>
          <p:nvPr/>
        </p:nvSpPr>
        <p:spPr>
          <a:xfrm>
            <a:off x="838200" y="55525"/>
            <a:ext cx="6638738" cy="369332"/>
          </a:xfrm>
          <a:prstGeom prst="rect">
            <a:avLst/>
          </a:prstGeom>
          <a:noFill/>
        </p:spPr>
        <p:txBody>
          <a:bodyPr wrap="square" rtlCol="0">
            <a:spAutoFit/>
          </a:bodyPr>
          <a:lstStyle/>
          <a:p>
            <a:r>
              <a:rPr lang="en-US">
                <a:solidFill>
                  <a:schemeClr val="bg1"/>
                </a:solidFill>
              </a:rPr>
              <a:t>Regression formulation of standard link ratio methods and extensions</a:t>
            </a:r>
            <a:endParaRPr lang="en-AU">
              <a:solidFill>
                <a:schemeClr val="bg1"/>
              </a:solidFill>
            </a:endParaRPr>
          </a:p>
        </p:txBody>
      </p:sp>
    </p:spTree>
    <p:extLst>
      <p:ext uri="{BB962C8B-B14F-4D97-AF65-F5344CB8AC3E}">
        <p14:creationId xmlns:p14="http://schemas.microsoft.com/office/powerpoint/2010/main" val="4211543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dissolve">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up)">
                                      <p:cBhvr>
                                        <p:cTn id="12" dur="500"/>
                                        <p:tgtEl>
                                          <p:spTgt spid="31"/>
                                        </p:tgtEl>
                                      </p:cBhvr>
                                    </p:animEffect>
                                  </p:childTnLst>
                                </p:cTn>
                              </p:par>
                            </p:childTnLst>
                          </p:cTn>
                        </p:par>
                        <p:par>
                          <p:cTn id="13" fill="hold">
                            <p:stCondLst>
                              <p:cond delay="500"/>
                            </p:stCondLst>
                            <p:childTnLst>
                              <p:par>
                                <p:cTn id="14" presetID="22" presetClass="entr" presetSubtype="1"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wipe(up)">
                                      <p:cBhvr>
                                        <p:cTn id="16" dur="500"/>
                                        <p:tgtEl>
                                          <p:spTgt spid="22"/>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dissolve">
                                      <p:cBhvr>
                                        <p:cTn id="21" dur="500"/>
                                        <p:tgtEl>
                                          <p:spTgt spid="42"/>
                                        </p:tgtEl>
                                      </p:cBhvr>
                                    </p:animEffect>
                                  </p:childTnLst>
                                </p:cTn>
                              </p:par>
                            </p:childTnLst>
                          </p:cTn>
                        </p:par>
                        <p:par>
                          <p:cTn id="22" fill="hold">
                            <p:stCondLst>
                              <p:cond delay="500"/>
                            </p:stCondLst>
                            <p:childTnLst>
                              <p:par>
                                <p:cTn id="23" presetID="9"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dissolve">
                                      <p:cBhvr>
                                        <p:cTn id="25" dur="500"/>
                                        <p:tgtEl>
                                          <p:spTgt spid="36"/>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45"/>
                                        </p:tgtEl>
                                        <p:attrNameLst>
                                          <p:attrName>style.visibility</p:attrName>
                                        </p:attrNameLst>
                                      </p:cBhvr>
                                      <p:to>
                                        <p:strVal val="visible"/>
                                      </p:to>
                                    </p:set>
                                    <p:animEffect transition="in" filter="wipe(down)">
                                      <p:cBhvr>
                                        <p:cTn id="30" dur="500"/>
                                        <p:tgtEl>
                                          <p:spTgt spid="45"/>
                                        </p:tgtEl>
                                      </p:cBhvr>
                                    </p:animEffect>
                                  </p:childTnLst>
                                </p:cTn>
                              </p:par>
                            </p:childTnLst>
                          </p:cTn>
                        </p:par>
                        <p:par>
                          <p:cTn id="31" fill="hold">
                            <p:stCondLst>
                              <p:cond delay="500"/>
                            </p:stCondLst>
                            <p:childTnLst>
                              <p:par>
                                <p:cTn id="32" presetID="9" presetClass="entr" presetSubtype="0" fill="hold" nodeType="after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dissolve">
                                      <p:cBhvr>
                                        <p:cTn id="34" dur="500"/>
                                        <p:tgtEl>
                                          <p:spTgt spid="7"/>
                                        </p:tgtEl>
                                      </p:cBhvr>
                                    </p:animEffect>
                                  </p:childTnLst>
                                </p:cTn>
                              </p:par>
                            </p:childTnLst>
                          </p:cTn>
                        </p:par>
                        <p:par>
                          <p:cTn id="35" fill="hold">
                            <p:stCondLst>
                              <p:cond delay="1000"/>
                            </p:stCondLst>
                            <p:childTnLst>
                              <p:par>
                                <p:cTn id="36" presetID="22" presetClass="entr" presetSubtype="1" fill="hold" grpId="0" nodeType="afterEffect">
                                  <p:stCondLst>
                                    <p:cond delay="0"/>
                                  </p:stCondLst>
                                  <p:childTnLst>
                                    <p:set>
                                      <p:cBhvr>
                                        <p:cTn id="37" dur="1" fill="hold">
                                          <p:stCondLst>
                                            <p:cond delay="0"/>
                                          </p:stCondLst>
                                        </p:cTn>
                                        <p:tgtEl>
                                          <p:spTgt spid="43"/>
                                        </p:tgtEl>
                                        <p:attrNameLst>
                                          <p:attrName>style.visibility</p:attrName>
                                        </p:attrNameLst>
                                      </p:cBhvr>
                                      <p:to>
                                        <p:strVal val="visible"/>
                                      </p:to>
                                    </p:set>
                                    <p:animEffect transition="in" filter="wipe(up)">
                                      <p:cBhvr>
                                        <p:cTn id="38" dur="500"/>
                                        <p:tgtEl>
                                          <p:spTgt spid="43"/>
                                        </p:tgtEl>
                                      </p:cBhvr>
                                    </p:animEffect>
                                  </p:childTnLst>
                                </p:cTn>
                              </p:par>
                            </p:childTnLst>
                          </p:cTn>
                        </p:par>
                        <p:par>
                          <p:cTn id="39" fill="hold">
                            <p:stCondLst>
                              <p:cond delay="1500"/>
                            </p:stCondLst>
                            <p:childTnLst>
                              <p:par>
                                <p:cTn id="40" presetID="9" presetClass="entr" presetSubtype="0" fill="hold" grpId="0" nodeType="after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dissolve">
                                      <p:cBhvr>
                                        <p:cTn id="42" dur="500"/>
                                        <p:tgtEl>
                                          <p:spTgt spid="44"/>
                                        </p:tgtEl>
                                      </p:cBhvr>
                                    </p:animEffect>
                                  </p:childTnLst>
                                </p:cTn>
                              </p:par>
                            </p:childTnLst>
                          </p:cTn>
                        </p:par>
                        <p:par>
                          <p:cTn id="43" fill="hold">
                            <p:stCondLst>
                              <p:cond delay="2000"/>
                            </p:stCondLst>
                            <p:childTnLst>
                              <p:par>
                                <p:cTn id="44" presetID="22" presetClass="entr" presetSubtype="4" fill="hold" nodeType="afterEffect">
                                  <p:stCondLst>
                                    <p:cond delay="0"/>
                                  </p:stCondLst>
                                  <p:childTnLst>
                                    <p:set>
                                      <p:cBhvr>
                                        <p:cTn id="45" dur="1" fill="hold">
                                          <p:stCondLst>
                                            <p:cond delay="0"/>
                                          </p:stCondLst>
                                        </p:cTn>
                                        <p:tgtEl>
                                          <p:spTgt spid="50"/>
                                        </p:tgtEl>
                                        <p:attrNameLst>
                                          <p:attrName>style.visibility</p:attrName>
                                        </p:attrNameLst>
                                      </p:cBhvr>
                                      <p:to>
                                        <p:strVal val="visible"/>
                                      </p:to>
                                    </p:set>
                                    <p:animEffect transition="in" filter="wipe(down)">
                                      <p:cBhvr>
                                        <p:cTn id="46" dur="500"/>
                                        <p:tgtEl>
                                          <p:spTgt spid="50"/>
                                        </p:tgtEl>
                                      </p:cBhvr>
                                    </p:animEffect>
                                  </p:childTnLst>
                                </p:cTn>
                              </p:par>
                            </p:childTnLst>
                          </p:cTn>
                        </p:par>
                        <p:par>
                          <p:cTn id="47" fill="hold">
                            <p:stCondLst>
                              <p:cond delay="2500"/>
                            </p:stCondLst>
                            <p:childTnLst>
                              <p:par>
                                <p:cTn id="48" presetID="9" presetClass="entr" presetSubtype="0" fill="hold" nodeType="after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dissolve">
                                      <p:cBhvr>
                                        <p:cTn id="50" dur="500"/>
                                        <p:tgtEl>
                                          <p:spTgt spid="18"/>
                                        </p:tgtEl>
                                      </p:cBhvr>
                                    </p:animEffect>
                                  </p:childTnLst>
                                </p:cTn>
                              </p:par>
                            </p:childTnLst>
                          </p:cTn>
                        </p:par>
                        <p:par>
                          <p:cTn id="51" fill="hold">
                            <p:stCondLst>
                              <p:cond delay="3000"/>
                            </p:stCondLst>
                            <p:childTnLst>
                              <p:par>
                                <p:cTn id="52" presetID="22" presetClass="entr" presetSubtype="1" fill="hold" grpId="0" nodeType="afterEffect">
                                  <p:stCondLst>
                                    <p:cond delay="0"/>
                                  </p:stCondLst>
                                  <p:childTnLst>
                                    <p:set>
                                      <p:cBhvr>
                                        <p:cTn id="53" dur="1" fill="hold">
                                          <p:stCondLst>
                                            <p:cond delay="0"/>
                                          </p:stCondLst>
                                        </p:cTn>
                                        <p:tgtEl>
                                          <p:spTgt spid="49"/>
                                        </p:tgtEl>
                                        <p:attrNameLst>
                                          <p:attrName>style.visibility</p:attrName>
                                        </p:attrNameLst>
                                      </p:cBhvr>
                                      <p:to>
                                        <p:strVal val="visible"/>
                                      </p:to>
                                    </p:set>
                                    <p:animEffect transition="in" filter="wipe(up)">
                                      <p:cBhvr>
                                        <p:cTn id="54" dur="500"/>
                                        <p:tgtEl>
                                          <p:spTgt spid="49"/>
                                        </p:tgtEl>
                                      </p:cBhvr>
                                    </p:animEffect>
                                  </p:childTnLst>
                                </p:cTn>
                              </p:par>
                            </p:childTnLst>
                          </p:cTn>
                        </p:par>
                        <p:par>
                          <p:cTn id="55" fill="hold">
                            <p:stCondLst>
                              <p:cond delay="3500"/>
                            </p:stCondLst>
                            <p:childTnLst>
                              <p:par>
                                <p:cTn id="56" presetID="9" presetClass="entr" presetSubtype="0" fill="hold" grpId="0" nodeType="afterEffect">
                                  <p:stCondLst>
                                    <p:cond delay="0"/>
                                  </p:stCondLst>
                                  <p:childTnLst>
                                    <p:set>
                                      <p:cBhvr>
                                        <p:cTn id="57" dur="1" fill="hold">
                                          <p:stCondLst>
                                            <p:cond delay="0"/>
                                          </p:stCondLst>
                                        </p:cTn>
                                        <p:tgtEl>
                                          <p:spTgt spid="54"/>
                                        </p:tgtEl>
                                        <p:attrNameLst>
                                          <p:attrName>style.visibility</p:attrName>
                                        </p:attrNameLst>
                                      </p:cBhvr>
                                      <p:to>
                                        <p:strVal val="visible"/>
                                      </p:to>
                                    </p:set>
                                    <p:animEffect transition="in" filter="dissolve">
                                      <p:cBhvr>
                                        <p:cTn id="58" dur="500"/>
                                        <p:tgtEl>
                                          <p:spTgt spid="54"/>
                                        </p:tgtEl>
                                      </p:cBhvr>
                                    </p:animEffect>
                                  </p:childTnLst>
                                </p:cTn>
                              </p:par>
                            </p:childTnLst>
                          </p:cTn>
                        </p:par>
                        <p:par>
                          <p:cTn id="59" fill="hold">
                            <p:stCondLst>
                              <p:cond delay="4000"/>
                            </p:stCondLst>
                            <p:childTnLst>
                              <p:par>
                                <p:cTn id="60" presetID="9" presetClass="entr" presetSubtype="0" fill="hold" nodeType="after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dissolve">
                                      <p:cBhvr>
                                        <p:cTn id="62" dur="500"/>
                                        <p:tgtEl>
                                          <p:spTgt spid="6"/>
                                        </p:tgtEl>
                                      </p:cBhvr>
                                    </p:animEffect>
                                  </p:childTnLst>
                                </p:cTn>
                              </p:par>
                            </p:childTnLst>
                          </p:cTn>
                        </p:par>
                        <p:par>
                          <p:cTn id="63" fill="hold">
                            <p:stCondLst>
                              <p:cond delay="4500"/>
                            </p:stCondLst>
                            <p:childTnLst>
                              <p:par>
                                <p:cTn id="64" presetID="9" presetClass="entr" presetSubtype="0" fill="hold" nodeType="afterEffect">
                                  <p:stCondLst>
                                    <p:cond delay="0"/>
                                  </p:stCondLst>
                                  <p:childTnLst>
                                    <p:set>
                                      <p:cBhvr>
                                        <p:cTn id="65" dur="1" fill="hold">
                                          <p:stCondLst>
                                            <p:cond delay="0"/>
                                          </p:stCondLst>
                                        </p:cTn>
                                        <p:tgtEl>
                                          <p:spTgt spid="8"/>
                                        </p:tgtEl>
                                        <p:attrNameLst>
                                          <p:attrName>style.visibility</p:attrName>
                                        </p:attrNameLst>
                                      </p:cBhvr>
                                      <p:to>
                                        <p:strVal val="visible"/>
                                      </p:to>
                                    </p:set>
                                    <p:animEffect transition="in" filter="dissolve">
                                      <p:cBhvr>
                                        <p:cTn id="66" dur="500"/>
                                        <p:tgtEl>
                                          <p:spTgt spid="8"/>
                                        </p:tgtEl>
                                      </p:cBhvr>
                                    </p:animEffect>
                                  </p:childTnLst>
                                </p:cTn>
                              </p:par>
                            </p:childTnLst>
                          </p:cTn>
                        </p:par>
                        <p:par>
                          <p:cTn id="67" fill="hold">
                            <p:stCondLst>
                              <p:cond delay="5000"/>
                            </p:stCondLst>
                            <p:childTnLst>
                              <p:par>
                                <p:cTn id="68" presetID="9" presetClass="entr" presetSubtype="0" fill="hold" nodeType="afterEffect">
                                  <p:stCondLst>
                                    <p:cond delay="0"/>
                                  </p:stCondLst>
                                  <p:childTnLst>
                                    <p:set>
                                      <p:cBhvr>
                                        <p:cTn id="69" dur="1" fill="hold">
                                          <p:stCondLst>
                                            <p:cond delay="0"/>
                                          </p:stCondLst>
                                        </p:cTn>
                                        <p:tgtEl>
                                          <p:spTgt spid="9"/>
                                        </p:tgtEl>
                                        <p:attrNameLst>
                                          <p:attrName>style.visibility</p:attrName>
                                        </p:attrNameLst>
                                      </p:cBhvr>
                                      <p:to>
                                        <p:strVal val="visible"/>
                                      </p:to>
                                    </p:set>
                                    <p:animEffect transition="in" filter="dissolve">
                                      <p:cBhvr>
                                        <p:cTn id="70" dur="500"/>
                                        <p:tgtEl>
                                          <p:spTgt spid="9"/>
                                        </p:tgtEl>
                                      </p:cBhvr>
                                    </p:animEffect>
                                  </p:childTnLst>
                                </p:cTn>
                              </p:par>
                            </p:childTnLst>
                          </p:cTn>
                        </p:par>
                        <p:par>
                          <p:cTn id="71" fill="hold">
                            <p:stCondLst>
                              <p:cond delay="5500"/>
                            </p:stCondLst>
                            <p:childTnLst>
                              <p:par>
                                <p:cTn id="72" presetID="9" presetClass="entr" presetSubtype="0" fill="hold" nodeType="afterEffect">
                                  <p:stCondLst>
                                    <p:cond delay="0"/>
                                  </p:stCondLst>
                                  <p:childTnLst>
                                    <p:set>
                                      <p:cBhvr>
                                        <p:cTn id="73" dur="1" fill="hold">
                                          <p:stCondLst>
                                            <p:cond delay="0"/>
                                          </p:stCondLst>
                                        </p:cTn>
                                        <p:tgtEl>
                                          <p:spTgt spid="10"/>
                                        </p:tgtEl>
                                        <p:attrNameLst>
                                          <p:attrName>style.visibility</p:attrName>
                                        </p:attrNameLst>
                                      </p:cBhvr>
                                      <p:to>
                                        <p:strVal val="visible"/>
                                      </p:to>
                                    </p:set>
                                    <p:animEffect transition="in" filter="dissolve">
                                      <p:cBhvr>
                                        <p:cTn id="74" dur="500"/>
                                        <p:tgtEl>
                                          <p:spTgt spid="10"/>
                                        </p:tgtEl>
                                      </p:cBhvr>
                                    </p:animEffect>
                                  </p:childTnLst>
                                </p:cTn>
                              </p:par>
                            </p:childTnLst>
                          </p:cTn>
                        </p:par>
                        <p:par>
                          <p:cTn id="75" fill="hold">
                            <p:stCondLst>
                              <p:cond delay="6000"/>
                            </p:stCondLst>
                            <p:childTnLst>
                              <p:par>
                                <p:cTn id="76" presetID="9" presetClass="entr" presetSubtype="0" fill="hold" nodeType="afterEffect">
                                  <p:stCondLst>
                                    <p:cond delay="0"/>
                                  </p:stCondLst>
                                  <p:childTnLst>
                                    <p:set>
                                      <p:cBhvr>
                                        <p:cTn id="77" dur="1" fill="hold">
                                          <p:stCondLst>
                                            <p:cond delay="0"/>
                                          </p:stCondLst>
                                        </p:cTn>
                                        <p:tgtEl>
                                          <p:spTgt spid="11"/>
                                        </p:tgtEl>
                                        <p:attrNameLst>
                                          <p:attrName>style.visibility</p:attrName>
                                        </p:attrNameLst>
                                      </p:cBhvr>
                                      <p:to>
                                        <p:strVal val="visible"/>
                                      </p:to>
                                    </p:set>
                                    <p:animEffect transition="in" filter="dissolve">
                                      <p:cBhvr>
                                        <p:cTn id="78" dur="500"/>
                                        <p:tgtEl>
                                          <p:spTgt spid="11"/>
                                        </p:tgtEl>
                                      </p:cBhvr>
                                    </p:animEffect>
                                  </p:childTnLst>
                                </p:cTn>
                              </p:par>
                            </p:childTnLst>
                          </p:cTn>
                        </p:par>
                        <p:par>
                          <p:cTn id="79" fill="hold">
                            <p:stCondLst>
                              <p:cond delay="6500"/>
                            </p:stCondLst>
                            <p:childTnLst>
                              <p:par>
                                <p:cTn id="80" presetID="9" presetClass="entr" presetSubtype="0" fill="hold" nodeType="afterEffect">
                                  <p:stCondLst>
                                    <p:cond delay="0"/>
                                  </p:stCondLst>
                                  <p:childTnLst>
                                    <p:set>
                                      <p:cBhvr>
                                        <p:cTn id="81" dur="1" fill="hold">
                                          <p:stCondLst>
                                            <p:cond delay="0"/>
                                          </p:stCondLst>
                                        </p:cTn>
                                        <p:tgtEl>
                                          <p:spTgt spid="12"/>
                                        </p:tgtEl>
                                        <p:attrNameLst>
                                          <p:attrName>style.visibility</p:attrName>
                                        </p:attrNameLst>
                                      </p:cBhvr>
                                      <p:to>
                                        <p:strVal val="visible"/>
                                      </p:to>
                                    </p:set>
                                    <p:animEffect transition="in" filter="dissolve">
                                      <p:cBhvr>
                                        <p:cTn id="82" dur="500"/>
                                        <p:tgtEl>
                                          <p:spTgt spid="12"/>
                                        </p:tgtEl>
                                      </p:cBhvr>
                                    </p:animEffect>
                                  </p:childTnLst>
                                </p:cTn>
                              </p:par>
                            </p:childTnLst>
                          </p:cTn>
                        </p:par>
                        <p:par>
                          <p:cTn id="83" fill="hold">
                            <p:stCondLst>
                              <p:cond delay="7000"/>
                            </p:stCondLst>
                            <p:childTnLst>
                              <p:par>
                                <p:cTn id="84" presetID="9" presetClass="entr" presetSubtype="0" fill="hold" nodeType="afterEffect">
                                  <p:stCondLst>
                                    <p:cond delay="0"/>
                                  </p:stCondLst>
                                  <p:childTnLst>
                                    <p:set>
                                      <p:cBhvr>
                                        <p:cTn id="85" dur="1" fill="hold">
                                          <p:stCondLst>
                                            <p:cond delay="0"/>
                                          </p:stCondLst>
                                        </p:cTn>
                                        <p:tgtEl>
                                          <p:spTgt spid="13"/>
                                        </p:tgtEl>
                                        <p:attrNameLst>
                                          <p:attrName>style.visibility</p:attrName>
                                        </p:attrNameLst>
                                      </p:cBhvr>
                                      <p:to>
                                        <p:strVal val="visible"/>
                                      </p:to>
                                    </p:set>
                                    <p:animEffect transition="in" filter="dissolve">
                                      <p:cBhvr>
                                        <p:cTn id="86" dur="500"/>
                                        <p:tgtEl>
                                          <p:spTgt spid="13"/>
                                        </p:tgtEl>
                                      </p:cBhvr>
                                    </p:animEffect>
                                  </p:childTnLst>
                                </p:cTn>
                              </p:par>
                            </p:childTnLst>
                          </p:cTn>
                        </p:par>
                        <p:par>
                          <p:cTn id="87" fill="hold">
                            <p:stCondLst>
                              <p:cond delay="7500"/>
                            </p:stCondLst>
                            <p:childTnLst>
                              <p:par>
                                <p:cTn id="88" presetID="9" presetClass="entr" presetSubtype="0" fill="hold" nodeType="afterEffect">
                                  <p:stCondLst>
                                    <p:cond delay="0"/>
                                  </p:stCondLst>
                                  <p:childTnLst>
                                    <p:set>
                                      <p:cBhvr>
                                        <p:cTn id="89" dur="1" fill="hold">
                                          <p:stCondLst>
                                            <p:cond delay="0"/>
                                          </p:stCondLst>
                                        </p:cTn>
                                        <p:tgtEl>
                                          <p:spTgt spid="14"/>
                                        </p:tgtEl>
                                        <p:attrNameLst>
                                          <p:attrName>style.visibility</p:attrName>
                                        </p:attrNameLst>
                                      </p:cBhvr>
                                      <p:to>
                                        <p:strVal val="visible"/>
                                      </p:to>
                                    </p:set>
                                    <p:animEffect transition="in" filter="dissolve">
                                      <p:cBhvr>
                                        <p:cTn id="90" dur="500"/>
                                        <p:tgtEl>
                                          <p:spTgt spid="14"/>
                                        </p:tgtEl>
                                      </p:cBhvr>
                                    </p:animEffect>
                                  </p:childTnLst>
                                </p:cTn>
                              </p:par>
                            </p:childTnLst>
                          </p:cTn>
                        </p:par>
                        <p:par>
                          <p:cTn id="91" fill="hold">
                            <p:stCondLst>
                              <p:cond delay="8000"/>
                            </p:stCondLst>
                            <p:childTnLst>
                              <p:par>
                                <p:cTn id="92" presetID="9" presetClass="entr" presetSubtype="0" fill="hold" nodeType="afterEffect">
                                  <p:stCondLst>
                                    <p:cond delay="0"/>
                                  </p:stCondLst>
                                  <p:childTnLst>
                                    <p:set>
                                      <p:cBhvr>
                                        <p:cTn id="93" dur="1" fill="hold">
                                          <p:stCondLst>
                                            <p:cond delay="0"/>
                                          </p:stCondLst>
                                        </p:cTn>
                                        <p:tgtEl>
                                          <p:spTgt spid="15"/>
                                        </p:tgtEl>
                                        <p:attrNameLst>
                                          <p:attrName>style.visibility</p:attrName>
                                        </p:attrNameLst>
                                      </p:cBhvr>
                                      <p:to>
                                        <p:strVal val="visible"/>
                                      </p:to>
                                    </p:set>
                                    <p:animEffect transition="in" filter="dissolve">
                                      <p:cBhvr>
                                        <p:cTn id="94" dur="500"/>
                                        <p:tgtEl>
                                          <p:spTgt spid="15"/>
                                        </p:tgtEl>
                                      </p:cBhvr>
                                    </p:animEffect>
                                  </p:childTnLst>
                                </p:cTn>
                              </p:par>
                            </p:childTnLst>
                          </p:cTn>
                        </p:par>
                        <p:par>
                          <p:cTn id="95" fill="hold">
                            <p:stCondLst>
                              <p:cond delay="8500"/>
                            </p:stCondLst>
                            <p:childTnLst>
                              <p:par>
                                <p:cTn id="96" presetID="9" presetClass="entr" presetSubtype="0" fill="hold" nodeType="afterEffect">
                                  <p:stCondLst>
                                    <p:cond delay="0"/>
                                  </p:stCondLst>
                                  <p:childTnLst>
                                    <p:set>
                                      <p:cBhvr>
                                        <p:cTn id="97" dur="1" fill="hold">
                                          <p:stCondLst>
                                            <p:cond delay="0"/>
                                          </p:stCondLst>
                                        </p:cTn>
                                        <p:tgtEl>
                                          <p:spTgt spid="16"/>
                                        </p:tgtEl>
                                        <p:attrNameLst>
                                          <p:attrName>style.visibility</p:attrName>
                                        </p:attrNameLst>
                                      </p:cBhvr>
                                      <p:to>
                                        <p:strVal val="visible"/>
                                      </p:to>
                                    </p:set>
                                    <p:animEffect transition="in" filter="dissolve">
                                      <p:cBhvr>
                                        <p:cTn id="98" dur="500"/>
                                        <p:tgtEl>
                                          <p:spTgt spid="16"/>
                                        </p:tgtEl>
                                      </p:cBhvr>
                                    </p:animEffect>
                                  </p:childTnLst>
                                </p:cTn>
                              </p:par>
                            </p:childTnLst>
                          </p:cTn>
                        </p:par>
                        <p:par>
                          <p:cTn id="99" fill="hold">
                            <p:stCondLst>
                              <p:cond delay="9000"/>
                            </p:stCondLst>
                            <p:childTnLst>
                              <p:par>
                                <p:cTn id="100" presetID="9" presetClass="entr" presetSubtype="0" fill="hold" nodeType="afterEffect">
                                  <p:stCondLst>
                                    <p:cond delay="0"/>
                                  </p:stCondLst>
                                  <p:childTnLst>
                                    <p:set>
                                      <p:cBhvr>
                                        <p:cTn id="101" dur="1" fill="hold">
                                          <p:stCondLst>
                                            <p:cond delay="0"/>
                                          </p:stCondLst>
                                        </p:cTn>
                                        <p:tgtEl>
                                          <p:spTgt spid="17"/>
                                        </p:tgtEl>
                                        <p:attrNameLst>
                                          <p:attrName>style.visibility</p:attrName>
                                        </p:attrNameLst>
                                      </p:cBhvr>
                                      <p:to>
                                        <p:strVal val="visible"/>
                                      </p:to>
                                    </p:set>
                                    <p:animEffect transition="in" filter="dissolve">
                                      <p:cBhvr>
                                        <p:cTn id="102" dur="500"/>
                                        <p:tgtEl>
                                          <p:spTgt spid="17"/>
                                        </p:tgtEl>
                                      </p:cBhvr>
                                    </p:animEffect>
                                  </p:childTnLst>
                                </p:cTn>
                              </p:par>
                            </p:childTnLst>
                          </p:cTn>
                        </p:par>
                        <p:par>
                          <p:cTn id="103" fill="hold">
                            <p:stCondLst>
                              <p:cond delay="9500"/>
                            </p:stCondLst>
                            <p:childTnLst>
                              <p:par>
                                <p:cTn id="104" presetID="9" presetClass="entr" presetSubtype="0" fill="hold" nodeType="afterEffect">
                                  <p:stCondLst>
                                    <p:cond delay="0"/>
                                  </p:stCondLst>
                                  <p:childTnLst>
                                    <p:set>
                                      <p:cBhvr>
                                        <p:cTn id="105" dur="1" fill="hold">
                                          <p:stCondLst>
                                            <p:cond delay="0"/>
                                          </p:stCondLst>
                                        </p:cTn>
                                        <p:tgtEl>
                                          <p:spTgt spid="19"/>
                                        </p:tgtEl>
                                        <p:attrNameLst>
                                          <p:attrName>style.visibility</p:attrName>
                                        </p:attrNameLst>
                                      </p:cBhvr>
                                      <p:to>
                                        <p:strVal val="visible"/>
                                      </p:to>
                                    </p:set>
                                    <p:animEffect transition="in" filter="dissolve">
                                      <p:cBhvr>
                                        <p:cTn id="106" dur="500"/>
                                        <p:tgtEl>
                                          <p:spTgt spid="19"/>
                                        </p:tgtEl>
                                      </p:cBhvr>
                                    </p:animEffect>
                                  </p:childTnLst>
                                </p:cTn>
                              </p:par>
                            </p:childTnLst>
                          </p:cTn>
                        </p:par>
                        <p:par>
                          <p:cTn id="107" fill="hold">
                            <p:stCondLst>
                              <p:cond delay="10000"/>
                            </p:stCondLst>
                            <p:childTnLst>
                              <p:par>
                                <p:cTn id="108" presetID="9" presetClass="entr" presetSubtype="0" fill="hold" nodeType="afterEffect">
                                  <p:stCondLst>
                                    <p:cond delay="0"/>
                                  </p:stCondLst>
                                  <p:childTnLst>
                                    <p:set>
                                      <p:cBhvr>
                                        <p:cTn id="109" dur="1" fill="hold">
                                          <p:stCondLst>
                                            <p:cond delay="0"/>
                                          </p:stCondLst>
                                        </p:cTn>
                                        <p:tgtEl>
                                          <p:spTgt spid="20"/>
                                        </p:tgtEl>
                                        <p:attrNameLst>
                                          <p:attrName>style.visibility</p:attrName>
                                        </p:attrNameLst>
                                      </p:cBhvr>
                                      <p:to>
                                        <p:strVal val="visible"/>
                                      </p:to>
                                    </p:set>
                                    <p:animEffect transition="in" filter="dissolve">
                                      <p:cBhvr>
                                        <p:cTn id="110" dur="500"/>
                                        <p:tgtEl>
                                          <p:spTgt spid="20"/>
                                        </p:tgtEl>
                                      </p:cBhvr>
                                    </p:animEffect>
                                  </p:childTnLst>
                                </p:cTn>
                              </p:par>
                            </p:childTnLst>
                          </p:cTn>
                        </p:par>
                        <p:par>
                          <p:cTn id="111" fill="hold">
                            <p:stCondLst>
                              <p:cond delay="10500"/>
                            </p:stCondLst>
                            <p:childTnLst>
                              <p:par>
                                <p:cTn id="112" presetID="9" presetClass="entr" presetSubtype="0" fill="hold" nodeType="afterEffect">
                                  <p:stCondLst>
                                    <p:cond delay="0"/>
                                  </p:stCondLst>
                                  <p:childTnLst>
                                    <p:set>
                                      <p:cBhvr>
                                        <p:cTn id="113" dur="1" fill="hold">
                                          <p:stCondLst>
                                            <p:cond delay="0"/>
                                          </p:stCondLst>
                                        </p:cTn>
                                        <p:tgtEl>
                                          <p:spTgt spid="21"/>
                                        </p:tgtEl>
                                        <p:attrNameLst>
                                          <p:attrName>style.visibility</p:attrName>
                                        </p:attrNameLst>
                                      </p:cBhvr>
                                      <p:to>
                                        <p:strVal val="visible"/>
                                      </p:to>
                                    </p:set>
                                    <p:animEffect transition="in" filter="dissolve">
                                      <p:cBhvr>
                                        <p:cTn id="114" dur="500"/>
                                        <p:tgtEl>
                                          <p:spTgt spid="21"/>
                                        </p:tgtEl>
                                      </p:cBhvr>
                                    </p:animEffect>
                                  </p:childTnLst>
                                </p:cTn>
                              </p:par>
                            </p:childTnLst>
                          </p:cTn>
                        </p:par>
                      </p:childTnLst>
                    </p:cTn>
                  </p:par>
                  <p:par>
                    <p:cTn id="115" fill="hold">
                      <p:stCondLst>
                        <p:cond delay="indefinite"/>
                      </p:stCondLst>
                      <p:childTnLst>
                        <p:par>
                          <p:cTn id="116" fill="hold">
                            <p:stCondLst>
                              <p:cond delay="0"/>
                            </p:stCondLst>
                            <p:childTnLst>
                              <p:par>
                                <p:cTn id="117" presetID="22" presetClass="entr" presetSubtype="4" fill="hold" grpId="0" nodeType="clickEffect">
                                  <p:stCondLst>
                                    <p:cond delay="0"/>
                                  </p:stCondLst>
                                  <p:childTnLst>
                                    <p:set>
                                      <p:cBhvr>
                                        <p:cTn id="118" dur="1" fill="hold">
                                          <p:stCondLst>
                                            <p:cond delay="0"/>
                                          </p:stCondLst>
                                        </p:cTn>
                                        <p:tgtEl>
                                          <p:spTgt spid="41"/>
                                        </p:tgtEl>
                                        <p:attrNameLst>
                                          <p:attrName>style.visibility</p:attrName>
                                        </p:attrNameLst>
                                      </p:cBhvr>
                                      <p:to>
                                        <p:strVal val="visible"/>
                                      </p:to>
                                    </p:set>
                                    <p:animEffect transition="in" filter="wipe(down)">
                                      <p:cBhvr>
                                        <p:cTn id="11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utoUpdateAnimBg="0"/>
      <p:bldP spid="41" grpId="0" animBg="1"/>
      <p:bldP spid="42" grpId="0" autoUpdateAnimBg="0"/>
      <p:bldP spid="43" grpId="0" animBg="1"/>
      <p:bldP spid="44" grpId="0" autoUpdateAnimBg="0"/>
      <p:bldP spid="49" grpId="0" animBg="1"/>
      <p:bldP spid="54" grpId="0" autoUpdateAnimBg="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 Tale of Two </a:t>
            </a:r>
            <a:r>
              <a:rPr lang="en-AU" dirty="0" err="1"/>
              <a:t>LOBs</a:t>
            </a:r>
            <a:r>
              <a:rPr lang="en-AU" dirty="0"/>
              <a:t>: LOB1 and LOB3</a:t>
            </a:r>
            <a:endParaRPr lang="en-GB" dirty="0"/>
          </a:p>
        </p:txBody>
      </p:sp>
      <p:sp>
        <p:nvSpPr>
          <p:cNvPr id="3" name="Slide Number Placeholder 2">
            <a:extLst>
              <a:ext uri="{FF2B5EF4-FFF2-40B4-BE49-F238E27FC236}">
                <a16:creationId xmlns:a16="http://schemas.microsoft.com/office/drawing/2014/main" id="{85E092E6-6B7A-4FB8-A628-C447FE3318FD}"/>
              </a:ext>
            </a:extLst>
          </p:cNvPr>
          <p:cNvSpPr>
            <a:spLocks noGrp="1"/>
          </p:cNvSpPr>
          <p:nvPr>
            <p:ph type="sldNum" sz="quarter" idx="12"/>
          </p:nvPr>
        </p:nvSpPr>
        <p:spPr/>
        <p:txBody>
          <a:bodyPr/>
          <a:lstStyle/>
          <a:p>
            <a:fld id="{C7ACDD62-8CD5-47D4-8C3E-0C8675E64E7F}" type="slidenum">
              <a:rPr lang="en-AU" smtClean="0"/>
              <a:pPr/>
              <a:t>70</a:t>
            </a:fld>
            <a:endParaRPr lang="en-AU"/>
          </a:p>
        </p:txBody>
      </p:sp>
      <p:sp>
        <p:nvSpPr>
          <p:cNvPr id="4" name="Rectangle 3"/>
          <p:cNvSpPr/>
          <p:nvPr/>
        </p:nvSpPr>
        <p:spPr>
          <a:xfrm>
            <a:off x="5265280" y="5554351"/>
            <a:ext cx="2309447" cy="369332"/>
          </a:xfrm>
          <a:prstGeom prst="rect">
            <a:avLst/>
          </a:prstGeom>
        </p:spPr>
        <p:txBody>
          <a:bodyPr wrap="square">
            <a:spAutoFit/>
          </a:bodyPr>
          <a:lstStyle/>
          <a:p>
            <a:r>
              <a:rPr lang="en-AU" u="sng" dirty="0">
                <a:solidFill>
                  <a:srgbClr val="113458"/>
                </a:solidFill>
              </a:rPr>
              <a:t>Full model display</a:t>
            </a:r>
          </a:p>
        </p:txBody>
      </p:sp>
      <p:sp>
        <p:nvSpPr>
          <p:cNvPr id="5" name="TextBox 4"/>
          <p:cNvSpPr txBox="1"/>
          <p:nvPr/>
        </p:nvSpPr>
        <p:spPr>
          <a:xfrm>
            <a:off x="7633260" y="1511147"/>
            <a:ext cx="2599010" cy="338554"/>
          </a:xfrm>
          <a:prstGeom prst="rect">
            <a:avLst/>
          </a:prstGeom>
          <a:solidFill>
            <a:srgbClr val="D9AB16"/>
          </a:solidFill>
        </p:spPr>
        <p:txBody>
          <a:bodyPr wrap="square" rtlCol="0">
            <a:spAutoFit/>
          </a:bodyPr>
          <a:lstStyle/>
          <a:p>
            <a:pPr algn="ctr"/>
            <a:r>
              <a:rPr lang="en-AU" sz="1600"/>
              <a:t>LOB   3</a:t>
            </a:r>
          </a:p>
        </p:txBody>
      </p:sp>
      <p:sp>
        <p:nvSpPr>
          <p:cNvPr id="6" name="TextBox 5"/>
          <p:cNvSpPr txBox="1"/>
          <p:nvPr/>
        </p:nvSpPr>
        <p:spPr>
          <a:xfrm>
            <a:off x="3061228" y="1511147"/>
            <a:ext cx="2599010" cy="338554"/>
          </a:xfrm>
          <a:prstGeom prst="rect">
            <a:avLst/>
          </a:prstGeom>
          <a:solidFill>
            <a:srgbClr val="D9AB16"/>
          </a:solidFill>
        </p:spPr>
        <p:txBody>
          <a:bodyPr wrap="square" rtlCol="0">
            <a:spAutoFit/>
          </a:bodyPr>
          <a:lstStyle/>
          <a:p>
            <a:pPr algn="ctr"/>
            <a:r>
              <a:rPr lang="en-AU" sz="1600" dirty="0"/>
              <a:t>LOB   1</a:t>
            </a:r>
          </a:p>
        </p:txBody>
      </p:sp>
      <p:pic>
        <p:nvPicPr>
          <p:cNvPr id="7" name="Picture 3"/>
          <p:cNvPicPr>
            <a:picLocks noChangeAspect="1" noChangeArrowheads="1"/>
          </p:cNvPicPr>
          <p:nvPr/>
        </p:nvPicPr>
        <p:blipFill>
          <a:blip r:embed="rId2"/>
          <a:srcRect/>
          <a:stretch>
            <a:fillRect/>
          </a:stretch>
        </p:blipFill>
        <p:spPr bwMode="auto">
          <a:xfrm>
            <a:off x="6263384" y="1849701"/>
            <a:ext cx="5338762" cy="3779367"/>
          </a:xfrm>
          <a:prstGeom prst="rect">
            <a:avLst/>
          </a:prstGeom>
          <a:noFill/>
          <a:ln w="9525">
            <a:noFill/>
            <a:miter lim="800000"/>
            <a:headEnd/>
            <a:tailEnd/>
          </a:ln>
          <a:effectLst/>
        </p:spPr>
      </p:pic>
      <p:pic>
        <p:nvPicPr>
          <p:cNvPr id="8" name="Picture 4"/>
          <p:cNvPicPr>
            <a:picLocks noChangeAspect="1" noChangeArrowheads="1"/>
          </p:cNvPicPr>
          <p:nvPr/>
        </p:nvPicPr>
        <p:blipFill>
          <a:blip r:embed="rId3"/>
          <a:srcRect/>
          <a:stretch>
            <a:fillRect/>
          </a:stretch>
        </p:blipFill>
        <p:spPr bwMode="auto">
          <a:xfrm>
            <a:off x="687143" y="1849701"/>
            <a:ext cx="5338762" cy="3779367"/>
          </a:xfrm>
          <a:prstGeom prst="rect">
            <a:avLst/>
          </a:prstGeom>
          <a:noFill/>
          <a:ln w="9525">
            <a:noFill/>
            <a:miter lim="800000"/>
            <a:headEnd/>
            <a:tailEnd/>
          </a:ln>
          <a:effectLst/>
        </p:spPr>
      </p:pic>
      <p:sp>
        <p:nvSpPr>
          <p:cNvPr id="9" name="TextBox 8"/>
          <p:cNvSpPr txBox="1"/>
          <p:nvPr/>
        </p:nvSpPr>
        <p:spPr>
          <a:xfrm>
            <a:off x="1886082" y="6187520"/>
            <a:ext cx="8514178" cy="369332"/>
          </a:xfrm>
          <a:prstGeom prst="rect">
            <a:avLst/>
          </a:prstGeom>
          <a:noFill/>
        </p:spPr>
        <p:txBody>
          <a:bodyPr wrap="square" rtlCol="0">
            <a:spAutoFit/>
          </a:bodyPr>
          <a:lstStyle/>
          <a:p>
            <a:pPr algn="ctr"/>
            <a:r>
              <a:rPr lang="en-AU" dirty="0"/>
              <a:t>Trends in each direction and variance of normal distributions</a:t>
            </a:r>
          </a:p>
        </p:txBody>
      </p:sp>
      <p:sp>
        <p:nvSpPr>
          <p:cNvPr id="11" name="TextBox 10">
            <a:extLst>
              <a:ext uri="{FF2B5EF4-FFF2-40B4-BE49-F238E27FC236}">
                <a16:creationId xmlns:a16="http://schemas.microsoft.com/office/drawing/2014/main" id="{07C31D4C-C3C0-4720-8AF6-4C76692A562E}"/>
              </a:ext>
            </a:extLst>
          </p:cNvPr>
          <p:cNvSpPr txBox="1"/>
          <p:nvPr/>
        </p:nvSpPr>
        <p:spPr>
          <a:xfrm>
            <a:off x="838199" y="55525"/>
            <a:ext cx="4752976" cy="369332"/>
          </a:xfrm>
          <a:prstGeom prst="rect">
            <a:avLst/>
          </a:prstGeom>
          <a:noFill/>
        </p:spPr>
        <p:txBody>
          <a:bodyPr wrap="square" rtlCol="0">
            <a:spAutoFit/>
          </a:bodyPr>
          <a:lstStyle/>
          <a:p>
            <a:r>
              <a:rPr lang="en-US">
                <a:solidFill>
                  <a:schemeClr val="bg1"/>
                </a:solidFill>
              </a:rPr>
              <a:t>Common calendar year drivers – an example</a:t>
            </a:r>
            <a:endParaRPr lang="en-AU">
              <a:solidFill>
                <a:schemeClr val="bg1"/>
              </a:solidFill>
            </a:endParaRPr>
          </a:p>
        </p:txBody>
      </p:sp>
    </p:spTree>
    <p:extLst>
      <p:ext uri="{BB962C8B-B14F-4D97-AF65-F5344CB8AC3E}">
        <p14:creationId xmlns:p14="http://schemas.microsoft.com/office/powerpoint/2010/main" val="51065584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 Tale of Two </a:t>
            </a:r>
            <a:r>
              <a:rPr lang="en-AU" dirty="0" err="1"/>
              <a:t>LOBs</a:t>
            </a:r>
            <a:r>
              <a:rPr lang="en-AU" dirty="0"/>
              <a:t>: LOB1 and LOB3</a:t>
            </a:r>
            <a:endParaRPr lang="en-GB" dirty="0"/>
          </a:p>
        </p:txBody>
      </p:sp>
      <p:sp>
        <p:nvSpPr>
          <p:cNvPr id="3" name="Slide Number Placeholder 2">
            <a:extLst>
              <a:ext uri="{FF2B5EF4-FFF2-40B4-BE49-F238E27FC236}">
                <a16:creationId xmlns:a16="http://schemas.microsoft.com/office/drawing/2014/main" id="{15CAC997-DFED-4CAF-9337-9160554D5684}"/>
              </a:ext>
            </a:extLst>
          </p:cNvPr>
          <p:cNvSpPr>
            <a:spLocks noGrp="1"/>
          </p:cNvSpPr>
          <p:nvPr>
            <p:ph type="sldNum" sz="quarter" idx="12"/>
          </p:nvPr>
        </p:nvSpPr>
        <p:spPr/>
        <p:txBody>
          <a:bodyPr/>
          <a:lstStyle/>
          <a:p>
            <a:fld id="{C7ACDD62-8CD5-47D4-8C3E-0C8675E64E7F}" type="slidenum">
              <a:rPr lang="en-AU" smtClean="0"/>
              <a:pPr/>
              <a:t>71</a:t>
            </a:fld>
            <a:endParaRPr lang="en-AU"/>
          </a:p>
        </p:txBody>
      </p:sp>
      <p:sp>
        <p:nvSpPr>
          <p:cNvPr id="4" name="TextBox 5"/>
          <p:cNvSpPr txBox="1">
            <a:spLocks noChangeArrowheads="1"/>
          </p:cNvSpPr>
          <p:nvPr/>
        </p:nvSpPr>
        <p:spPr bwMode="auto">
          <a:xfrm>
            <a:off x="3519124" y="1956922"/>
            <a:ext cx="838200" cy="369887"/>
          </a:xfrm>
          <a:prstGeom prst="rect">
            <a:avLst/>
          </a:prstGeom>
          <a:noFill/>
          <a:ln w="9525">
            <a:noFill/>
            <a:miter lim="800000"/>
            <a:headEnd/>
            <a:tailEnd/>
          </a:ln>
        </p:spPr>
        <p:txBody>
          <a:bodyPr>
            <a:spAutoFit/>
          </a:bodyPr>
          <a:lstStyle/>
          <a:p>
            <a:r>
              <a:rPr lang="en-US" dirty="0">
                <a:solidFill>
                  <a:srgbClr val="113458"/>
                </a:solidFill>
              </a:rPr>
              <a:t>LOB1</a:t>
            </a:r>
            <a:r>
              <a:rPr lang="en-US" dirty="0"/>
              <a:t> </a:t>
            </a:r>
          </a:p>
        </p:txBody>
      </p:sp>
      <p:sp>
        <p:nvSpPr>
          <p:cNvPr id="5" name="TextBox 7"/>
          <p:cNvSpPr txBox="1">
            <a:spLocks noChangeArrowheads="1"/>
          </p:cNvSpPr>
          <p:nvPr/>
        </p:nvSpPr>
        <p:spPr bwMode="auto">
          <a:xfrm>
            <a:off x="8175362" y="1901149"/>
            <a:ext cx="838200" cy="646331"/>
          </a:xfrm>
          <a:prstGeom prst="rect">
            <a:avLst/>
          </a:prstGeom>
          <a:noFill/>
          <a:ln w="9525">
            <a:noFill/>
            <a:miter lim="800000"/>
            <a:headEnd/>
            <a:tailEnd/>
          </a:ln>
        </p:spPr>
        <p:txBody>
          <a:bodyPr wrap="square">
            <a:spAutoFit/>
          </a:bodyPr>
          <a:lstStyle/>
          <a:p>
            <a:r>
              <a:rPr lang="en-US" dirty="0">
                <a:solidFill>
                  <a:srgbClr val="113458"/>
                </a:solidFill>
              </a:rPr>
              <a:t>LOB3</a:t>
            </a:r>
          </a:p>
          <a:p>
            <a:endParaRPr lang="en-US" dirty="0"/>
          </a:p>
        </p:txBody>
      </p:sp>
      <p:sp>
        <p:nvSpPr>
          <p:cNvPr id="6" name="TextBox 9"/>
          <p:cNvSpPr txBox="1">
            <a:spLocks noChangeArrowheads="1"/>
          </p:cNvSpPr>
          <p:nvPr/>
        </p:nvSpPr>
        <p:spPr bwMode="auto">
          <a:xfrm>
            <a:off x="1925486" y="1304909"/>
            <a:ext cx="8873583" cy="830997"/>
          </a:xfrm>
          <a:prstGeom prst="rect">
            <a:avLst/>
          </a:prstGeom>
          <a:noFill/>
          <a:ln w="9525">
            <a:noFill/>
            <a:miter lim="800000"/>
            <a:headEnd/>
            <a:tailEnd/>
          </a:ln>
        </p:spPr>
        <p:txBody>
          <a:bodyPr wrap="none">
            <a:spAutoFit/>
          </a:bodyPr>
          <a:lstStyle/>
          <a:p>
            <a:pPr algn="ctr"/>
            <a:r>
              <a:rPr lang="en-US" sz="2400" dirty="0">
                <a:solidFill>
                  <a:srgbClr val="113458"/>
                </a:solidFill>
              </a:rPr>
              <a:t>Volatility correlation = Process correlation = 0.35 = Correlation in</a:t>
            </a:r>
          </a:p>
          <a:p>
            <a:pPr algn="ctr"/>
            <a:r>
              <a:rPr lang="en-US" sz="2400" dirty="0">
                <a:solidFill>
                  <a:srgbClr val="113458"/>
                </a:solidFill>
              </a:rPr>
              <a:t> normal distributed residuals</a:t>
            </a:r>
          </a:p>
        </p:txBody>
      </p:sp>
      <p:sp>
        <p:nvSpPr>
          <p:cNvPr id="7" name="TextBox 8"/>
          <p:cNvSpPr txBox="1">
            <a:spLocks noChangeArrowheads="1"/>
          </p:cNvSpPr>
          <p:nvPr/>
        </p:nvSpPr>
        <p:spPr bwMode="auto">
          <a:xfrm>
            <a:off x="1149627" y="5704662"/>
            <a:ext cx="10336694" cy="830997"/>
          </a:xfrm>
          <a:prstGeom prst="rect">
            <a:avLst/>
          </a:prstGeom>
          <a:noFill/>
          <a:ln w="9525">
            <a:noFill/>
            <a:miter lim="800000"/>
            <a:headEnd/>
            <a:tailEnd/>
          </a:ln>
        </p:spPr>
        <p:txBody>
          <a:bodyPr wrap="square">
            <a:spAutoFit/>
          </a:bodyPr>
          <a:lstStyle/>
          <a:p>
            <a:r>
              <a:rPr lang="en-US" sz="2400" dirty="0"/>
              <a:t>                 </a:t>
            </a:r>
            <a:r>
              <a:rPr lang="en-US" sz="2400" dirty="0">
                <a:solidFill>
                  <a:srgbClr val="113458"/>
                </a:solidFill>
              </a:rPr>
              <a:t>Note 98-00 common negative trend, 00-02 common positive trend </a:t>
            </a:r>
          </a:p>
          <a:p>
            <a:r>
              <a:rPr lang="en-US" sz="2400" dirty="0">
                <a:solidFill>
                  <a:srgbClr val="113458"/>
                </a:solidFill>
              </a:rPr>
              <a:t>                        and 02-03  zero trend for LOB1 and negative trend LOB3.</a:t>
            </a:r>
          </a:p>
        </p:txBody>
      </p:sp>
      <p:pic>
        <p:nvPicPr>
          <p:cNvPr id="8" name="Picture 4"/>
          <p:cNvPicPr>
            <a:picLocks noChangeAspect="1" noChangeArrowheads="1"/>
          </p:cNvPicPr>
          <p:nvPr/>
        </p:nvPicPr>
        <p:blipFill>
          <a:blip r:embed="rId2"/>
          <a:srcRect/>
          <a:stretch>
            <a:fillRect/>
          </a:stretch>
        </p:blipFill>
        <p:spPr bwMode="auto">
          <a:xfrm>
            <a:off x="1674504" y="2357463"/>
            <a:ext cx="4476750" cy="3181350"/>
          </a:xfrm>
          <a:prstGeom prst="rect">
            <a:avLst/>
          </a:prstGeom>
          <a:noFill/>
          <a:ln w="9525">
            <a:noFill/>
            <a:miter lim="800000"/>
            <a:headEnd/>
            <a:tailEnd/>
          </a:ln>
          <a:effectLst/>
        </p:spPr>
      </p:pic>
      <p:pic>
        <p:nvPicPr>
          <p:cNvPr id="9" name="Picture 6"/>
          <p:cNvPicPr>
            <a:picLocks noChangeAspect="1" noChangeArrowheads="1"/>
          </p:cNvPicPr>
          <p:nvPr/>
        </p:nvPicPr>
        <p:blipFill>
          <a:blip r:embed="rId3"/>
          <a:srcRect/>
          <a:stretch>
            <a:fillRect/>
          </a:stretch>
        </p:blipFill>
        <p:spPr bwMode="auto">
          <a:xfrm>
            <a:off x="6460850" y="2328888"/>
            <a:ext cx="4448175" cy="3209925"/>
          </a:xfrm>
          <a:prstGeom prst="rect">
            <a:avLst/>
          </a:prstGeom>
          <a:noFill/>
          <a:ln w="9525">
            <a:noFill/>
            <a:miter lim="800000"/>
            <a:headEnd/>
            <a:tailEnd/>
          </a:ln>
          <a:effectLst/>
        </p:spPr>
      </p:pic>
      <p:sp>
        <p:nvSpPr>
          <p:cNvPr id="11" name="TextBox 10">
            <a:extLst>
              <a:ext uri="{FF2B5EF4-FFF2-40B4-BE49-F238E27FC236}">
                <a16:creationId xmlns:a16="http://schemas.microsoft.com/office/drawing/2014/main" id="{8C374D58-268F-436E-BADD-86F92B283DBA}"/>
              </a:ext>
            </a:extLst>
          </p:cNvPr>
          <p:cNvSpPr txBox="1"/>
          <p:nvPr/>
        </p:nvSpPr>
        <p:spPr>
          <a:xfrm>
            <a:off x="838199" y="55525"/>
            <a:ext cx="4752976" cy="369332"/>
          </a:xfrm>
          <a:prstGeom prst="rect">
            <a:avLst/>
          </a:prstGeom>
          <a:noFill/>
        </p:spPr>
        <p:txBody>
          <a:bodyPr wrap="square" rtlCol="0">
            <a:spAutoFit/>
          </a:bodyPr>
          <a:lstStyle/>
          <a:p>
            <a:r>
              <a:rPr lang="en-US">
                <a:solidFill>
                  <a:schemeClr val="bg1"/>
                </a:solidFill>
              </a:rPr>
              <a:t>Common calendar year drivers – an example</a:t>
            </a:r>
            <a:endParaRPr lang="en-AU">
              <a:solidFill>
                <a:schemeClr val="bg1"/>
              </a:solidFill>
            </a:endParaRPr>
          </a:p>
        </p:txBody>
      </p:sp>
    </p:spTree>
    <p:extLst>
      <p:ext uri="{BB962C8B-B14F-4D97-AF65-F5344CB8AC3E}">
        <p14:creationId xmlns:p14="http://schemas.microsoft.com/office/powerpoint/2010/main" val="185957375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p:txBody>
          <a:bodyPr>
            <a:noAutofit/>
          </a:bodyPr>
          <a:lstStyle/>
          <a:p>
            <a:r>
              <a:rPr lang="en-US" altLang="en-US" sz="3600" dirty="0"/>
              <a:t>Model Displays for LOB1 and LOB3 for Calendar Years</a:t>
            </a:r>
            <a:endParaRPr lang="en-AU" altLang="en-US" sz="3600" dirty="0"/>
          </a:p>
        </p:txBody>
      </p:sp>
      <p:sp>
        <p:nvSpPr>
          <p:cNvPr id="3" name="Slide Number Placeholder 2">
            <a:extLst>
              <a:ext uri="{FF2B5EF4-FFF2-40B4-BE49-F238E27FC236}">
                <a16:creationId xmlns:a16="http://schemas.microsoft.com/office/drawing/2014/main" id="{AAC47ACD-69BF-42B0-B9E0-AC6CED8D670B}"/>
              </a:ext>
            </a:extLst>
          </p:cNvPr>
          <p:cNvSpPr>
            <a:spLocks noGrp="1"/>
          </p:cNvSpPr>
          <p:nvPr>
            <p:ph type="sldNum" sz="quarter" idx="12"/>
          </p:nvPr>
        </p:nvSpPr>
        <p:spPr/>
        <p:txBody>
          <a:bodyPr/>
          <a:lstStyle/>
          <a:p>
            <a:fld id="{C7ACDD62-8CD5-47D4-8C3E-0C8675E64E7F}" type="slidenum">
              <a:rPr lang="en-AU" smtClean="0"/>
              <a:pPr/>
              <a:t>72</a:t>
            </a:fld>
            <a:endParaRPr lang="en-AU"/>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30474" y="1374086"/>
            <a:ext cx="4292600" cy="2303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9585" y="3736286"/>
            <a:ext cx="2677715" cy="26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Picture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7422" y="1374086"/>
            <a:ext cx="4292600" cy="225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67272" y="3736286"/>
            <a:ext cx="2746508" cy="26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a:extLst>
              <a:ext uri="{FF2B5EF4-FFF2-40B4-BE49-F238E27FC236}">
                <a16:creationId xmlns:a16="http://schemas.microsoft.com/office/drawing/2014/main" id="{8553E779-4DA1-4656-B8C5-188C7F14B040}"/>
              </a:ext>
            </a:extLst>
          </p:cNvPr>
          <p:cNvSpPr txBox="1"/>
          <p:nvPr/>
        </p:nvSpPr>
        <p:spPr>
          <a:xfrm>
            <a:off x="838199" y="55525"/>
            <a:ext cx="4752976" cy="369332"/>
          </a:xfrm>
          <a:prstGeom prst="rect">
            <a:avLst/>
          </a:prstGeom>
          <a:noFill/>
        </p:spPr>
        <p:txBody>
          <a:bodyPr wrap="square" rtlCol="0">
            <a:spAutoFit/>
          </a:bodyPr>
          <a:lstStyle/>
          <a:p>
            <a:r>
              <a:rPr lang="en-US">
                <a:solidFill>
                  <a:schemeClr val="bg1"/>
                </a:solidFill>
              </a:rPr>
              <a:t>Common calendar year drivers – an example</a:t>
            </a:r>
            <a:endParaRPr lang="en-AU">
              <a:solidFill>
                <a:schemeClr val="bg1"/>
              </a:solidFill>
            </a:endParaRPr>
          </a:p>
        </p:txBody>
      </p:sp>
    </p:spTree>
    <p:extLst>
      <p:ext uri="{BB962C8B-B14F-4D97-AF65-F5344CB8AC3E}">
        <p14:creationId xmlns:p14="http://schemas.microsoft.com/office/powerpoint/2010/main" val="291044188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3200" dirty="0"/>
              <a:t>Reserve distribution correlations between two distinct </a:t>
            </a:r>
            <a:r>
              <a:rPr lang="en-AU" sz="3200"/>
              <a:t>LOBs – </a:t>
            </a:r>
            <a:br>
              <a:rPr lang="en-AU" sz="3200"/>
            </a:br>
            <a:r>
              <a:rPr lang="en-AU" sz="3200"/>
              <a:t>	a </a:t>
            </a:r>
            <a:r>
              <a:rPr lang="en-AU" sz="3200" dirty="0"/>
              <a:t>very different story</a:t>
            </a:r>
            <a:endParaRPr lang="en-GB" sz="3200" dirty="0"/>
          </a:p>
        </p:txBody>
      </p:sp>
      <p:sp>
        <p:nvSpPr>
          <p:cNvPr id="5" name="Content Placeholder 4">
            <a:extLst>
              <a:ext uri="{FF2B5EF4-FFF2-40B4-BE49-F238E27FC236}">
                <a16:creationId xmlns:a16="http://schemas.microsoft.com/office/drawing/2014/main" id="{FB07C16B-A11C-49E0-B6EE-FFAB19D7757A}"/>
              </a:ext>
            </a:extLst>
          </p:cNvPr>
          <p:cNvSpPr>
            <a:spLocks noGrp="1"/>
          </p:cNvSpPr>
          <p:nvPr>
            <p:ph idx="1"/>
          </p:nvPr>
        </p:nvSpPr>
        <p:spPr/>
        <p:txBody>
          <a:bodyPr/>
          <a:lstStyle/>
          <a:p>
            <a:r>
              <a:rPr lang="en-AU"/>
              <a:t> Highest process correlation observed between two different LOBs is about 0.6 (in our experience)</a:t>
            </a:r>
          </a:p>
          <a:p>
            <a:r>
              <a:rPr lang="en-AU"/>
              <a:t> But Reserve distribution correlation is typically lower.</a:t>
            </a:r>
          </a:p>
          <a:p>
            <a:r>
              <a:rPr lang="en-AU"/>
              <a:t> Trend structures for two LOBs typically different</a:t>
            </a:r>
          </a:p>
          <a:p>
            <a:r>
              <a:rPr lang="en-AU"/>
              <a:t> Parameter correlations low or zero</a:t>
            </a:r>
          </a:p>
          <a:p>
            <a:r>
              <a:rPr lang="en-AU"/>
              <a:t> See Private Passenger Automobile (PPA) versus Commercial Auto Liability (CAL)</a:t>
            </a:r>
            <a:endParaRPr lang="en-AU" dirty="0"/>
          </a:p>
        </p:txBody>
      </p:sp>
      <p:sp>
        <p:nvSpPr>
          <p:cNvPr id="3" name="Slide Number Placeholder 2">
            <a:extLst>
              <a:ext uri="{FF2B5EF4-FFF2-40B4-BE49-F238E27FC236}">
                <a16:creationId xmlns:a16="http://schemas.microsoft.com/office/drawing/2014/main" id="{243AFDAA-6170-4025-A38B-5A129BF25D17}"/>
              </a:ext>
            </a:extLst>
          </p:cNvPr>
          <p:cNvSpPr>
            <a:spLocks noGrp="1"/>
          </p:cNvSpPr>
          <p:nvPr>
            <p:ph type="sldNum" sz="quarter" idx="12"/>
          </p:nvPr>
        </p:nvSpPr>
        <p:spPr/>
        <p:txBody>
          <a:bodyPr/>
          <a:lstStyle/>
          <a:p>
            <a:fld id="{C7ACDD62-8CD5-47D4-8C3E-0C8675E64E7F}" type="slidenum">
              <a:rPr lang="en-AU" smtClean="0"/>
              <a:pPr/>
              <a:t>73</a:t>
            </a:fld>
            <a:endParaRPr lang="en-AU"/>
          </a:p>
        </p:txBody>
      </p:sp>
      <p:sp>
        <p:nvSpPr>
          <p:cNvPr id="9" name="TextBox 8">
            <a:extLst>
              <a:ext uri="{FF2B5EF4-FFF2-40B4-BE49-F238E27FC236}">
                <a16:creationId xmlns:a16="http://schemas.microsoft.com/office/drawing/2014/main" id="{FF289F0C-6576-49F4-84BB-C3805EDA7468}"/>
              </a:ext>
            </a:extLst>
          </p:cNvPr>
          <p:cNvSpPr txBox="1"/>
          <p:nvPr/>
        </p:nvSpPr>
        <p:spPr>
          <a:xfrm>
            <a:off x="838199" y="55525"/>
            <a:ext cx="4752976" cy="369332"/>
          </a:xfrm>
          <a:prstGeom prst="rect">
            <a:avLst/>
          </a:prstGeom>
          <a:noFill/>
        </p:spPr>
        <p:txBody>
          <a:bodyPr wrap="square" rtlCol="0">
            <a:spAutoFit/>
          </a:bodyPr>
          <a:lstStyle/>
          <a:p>
            <a:r>
              <a:rPr lang="en-US">
                <a:solidFill>
                  <a:schemeClr val="bg1"/>
                </a:solidFill>
              </a:rPr>
              <a:t>Correlations in the reserve distribution</a:t>
            </a:r>
            <a:endParaRPr lang="en-AU">
              <a:solidFill>
                <a:schemeClr val="bg1"/>
              </a:solidFill>
            </a:endParaRPr>
          </a:p>
        </p:txBody>
      </p:sp>
    </p:spTree>
    <p:extLst>
      <p:ext uri="{BB962C8B-B14F-4D97-AF65-F5344CB8AC3E}">
        <p14:creationId xmlns:p14="http://schemas.microsoft.com/office/powerpoint/2010/main" val="197762406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AU" dirty="0"/>
              <a:t>Correlations and Other Relationships</a:t>
            </a:r>
            <a:endParaRPr lang="en-GB" dirty="0"/>
          </a:p>
        </p:txBody>
      </p:sp>
      <p:sp>
        <p:nvSpPr>
          <p:cNvPr id="5" name="Content Placeholder 4">
            <a:extLst>
              <a:ext uri="{FF2B5EF4-FFF2-40B4-BE49-F238E27FC236}">
                <a16:creationId xmlns:a16="http://schemas.microsoft.com/office/drawing/2014/main" id="{0DDEB21D-E03B-41E1-B972-EE59684D3645}"/>
              </a:ext>
            </a:extLst>
          </p:cNvPr>
          <p:cNvSpPr>
            <a:spLocks noGrp="1"/>
          </p:cNvSpPr>
          <p:nvPr>
            <p:ph idx="1"/>
          </p:nvPr>
        </p:nvSpPr>
        <p:spPr/>
        <p:txBody>
          <a:bodyPr>
            <a:normAutofit fontScale="62500" lnSpcReduction="20000"/>
          </a:bodyPr>
          <a:lstStyle/>
          <a:p>
            <a:pPr>
              <a:lnSpc>
                <a:spcPct val="130000"/>
              </a:lnSpc>
            </a:pPr>
            <a:r>
              <a:rPr lang="en-US" altLang="en-US"/>
              <a:t>There are five types of relationships.</a:t>
            </a:r>
          </a:p>
          <a:p>
            <a:pPr>
              <a:lnSpc>
                <a:spcPct val="130000"/>
              </a:lnSpc>
            </a:pPr>
            <a:endParaRPr lang="en-US" altLang="en-US"/>
          </a:p>
          <a:p>
            <a:pPr>
              <a:lnSpc>
                <a:spcPct val="130000"/>
              </a:lnSpc>
            </a:pPr>
            <a:r>
              <a:rPr lang="en-US" altLang="en-US"/>
              <a:t>#1 Process Correlation between two sets of (random) residuals</a:t>
            </a:r>
          </a:p>
          <a:p>
            <a:pPr>
              <a:lnSpc>
                <a:spcPct val="130000"/>
              </a:lnSpc>
            </a:pPr>
            <a:r>
              <a:rPr lang="en-US" altLang="en-US"/>
              <a:t>#2 Parameter Correlation</a:t>
            </a:r>
          </a:p>
          <a:p>
            <a:pPr>
              <a:lnSpc>
                <a:spcPct val="130000"/>
              </a:lnSpc>
            </a:pPr>
            <a:r>
              <a:rPr lang="en-US" altLang="en-US"/>
              <a:t>#3 Same Trend Structure - Common calendar year drivers. This is stronger than correlations.</a:t>
            </a:r>
          </a:p>
          <a:p>
            <a:pPr>
              <a:lnSpc>
                <a:spcPct val="130000"/>
              </a:lnSpc>
            </a:pPr>
            <a:r>
              <a:rPr lang="en-US" altLang="en-US"/>
              <a:t>#4 Common Accident-Year Drivers - Major implications for pricing future accident years. This relationship is also stronger than correlations.</a:t>
            </a:r>
          </a:p>
          <a:p>
            <a:pPr>
              <a:lnSpc>
                <a:spcPct val="130000"/>
              </a:lnSpc>
            </a:pPr>
            <a:r>
              <a:rPr lang="en-US" altLang="en-US"/>
              <a:t>#5 Reserve Distribution Correlations by total, accident years and calendar years.</a:t>
            </a:r>
          </a:p>
          <a:p>
            <a:pPr marL="0" indent="0">
              <a:lnSpc>
                <a:spcPct val="130000"/>
              </a:lnSpc>
              <a:buNone/>
            </a:pPr>
            <a:endParaRPr lang="en-US" altLang="en-US"/>
          </a:p>
          <a:p>
            <a:pPr marL="0" indent="0">
              <a:lnSpc>
                <a:spcPct val="130000"/>
              </a:lnSpc>
              <a:buNone/>
            </a:pPr>
            <a:r>
              <a:rPr lang="en-US" altLang="en-US"/>
              <a:t>The optimal single composite model may also involve cross dataset parameter constraints</a:t>
            </a:r>
          </a:p>
        </p:txBody>
      </p:sp>
      <p:sp>
        <p:nvSpPr>
          <p:cNvPr id="3" name="Slide Number Placeholder 2">
            <a:extLst>
              <a:ext uri="{FF2B5EF4-FFF2-40B4-BE49-F238E27FC236}">
                <a16:creationId xmlns:a16="http://schemas.microsoft.com/office/drawing/2014/main" id="{BF9BD26C-CEDE-4C7B-B23E-F6CEE0B92053}"/>
              </a:ext>
            </a:extLst>
          </p:cNvPr>
          <p:cNvSpPr>
            <a:spLocks noGrp="1"/>
          </p:cNvSpPr>
          <p:nvPr>
            <p:ph type="sldNum" sz="quarter" idx="12"/>
          </p:nvPr>
        </p:nvSpPr>
        <p:spPr/>
        <p:txBody>
          <a:bodyPr/>
          <a:lstStyle/>
          <a:p>
            <a:fld id="{C7ACDD62-8CD5-47D4-8C3E-0C8675E64E7F}" type="slidenum">
              <a:rPr lang="en-AU" smtClean="0"/>
              <a:pPr/>
              <a:t>74</a:t>
            </a:fld>
            <a:endParaRPr lang="en-AU"/>
          </a:p>
        </p:txBody>
      </p:sp>
      <p:sp>
        <p:nvSpPr>
          <p:cNvPr id="9" name="TextBox 8">
            <a:extLst>
              <a:ext uri="{FF2B5EF4-FFF2-40B4-BE49-F238E27FC236}">
                <a16:creationId xmlns:a16="http://schemas.microsoft.com/office/drawing/2014/main" id="{5D3EBBDE-2D53-4BFB-B4C2-04F1C6E96B87}"/>
              </a:ext>
            </a:extLst>
          </p:cNvPr>
          <p:cNvSpPr txBox="1"/>
          <p:nvPr/>
        </p:nvSpPr>
        <p:spPr>
          <a:xfrm>
            <a:off x="838199" y="55525"/>
            <a:ext cx="4752976" cy="369332"/>
          </a:xfrm>
          <a:prstGeom prst="rect">
            <a:avLst/>
          </a:prstGeom>
          <a:noFill/>
        </p:spPr>
        <p:txBody>
          <a:bodyPr wrap="square" rtlCol="0">
            <a:spAutoFit/>
          </a:bodyPr>
          <a:lstStyle/>
          <a:p>
            <a:r>
              <a:rPr lang="en-US">
                <a:solidFill>
                  <a:schemeClr val="bg1"/>
                </a:solidFill>
              </a:rPr>
              <a:t>Correlations and other relationships</a:t>
            </a:r>
            <a:endParaRPr lang="en-AU">
              <a:solidFill>
                <a:schemeClr val="bg1"/>
              </a:solidFill>
            </a:endParaRPr>
          </a:p>
        </p:txBody>
      </p:sp>
    </p:spTree>
    <p:extLst>
      <p:ext uri="{BB962C8B-B14F-4D97-AF65-F5344CB8AC3E}">
        <p14:creationId xmlns:p14="http://schemas.microsoft.com/office/powerpoint/2010/main" val="180239395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p:txBody>
          <a:bodyPr/>
          <a:lstStyle/>
          <a:p>
            <a:r>
              <a:rPr lang="en-AU" dirty="0"/>
              <a:t>Correlations and Other Relationships</a:t>
            </a:r>
            <a:endParaRPr lang="en-GB" dirty="0"/>
          </a:p>
        </p:txBody>
      </p:sp>
      <p:sp>
        <p:nvSpPr>
          <p:cNvPr id="8" name="Content Placeholder 7">
            <a:extLst>
              <a:ext uri="{FF2B5EF4-FFF2-40B4-BE49-F238E27FC236}">
                <a16:creationId xmlns:a16="http://schemas.microsoft.com/office/drawing/2014/main" id="{9CC9DE33-3EA1-4C08-B5E2-E0EA2BC2A258}"/>
              </a:ext>
            </a:extLst>
          </p:cNvPr>
          <p:cNvSpPr>
            <a:spLocks noGrp="1"/>
          </p:cNvSpPr>
          <p:nvPr>
            <p:ph idx="1"/>
          </p:nvPr>
        </p:nvSpPr>
        <p:spPr/>
        <p:txBody>
          <a:bodyPr>
            <a:normAutofit/>
          </a:bodyPr>
          <a:lstStyle/>
          <a:p>
            <a:pPr marL="285750" indent="-285750"/>
            <a:r>
              <a:rPr lang="en-US" altLang="en-US" sz="2000"/>
              <a:t>#1 induces #2. </a:t>
            </a:r>
          </a:p>
          <a:p>
            <a:pPr marL="285750" indent="-285750"/>
            <a:r>
              <a:rPr lang="en-US" altLang="en-US" sz="2000"/>
              <a:t>#3 is the 'worst' kind of relationship you can have between two LOBs</a:t>
            </a:r>
          </a:p>
          <a:p>
            <a:pPr marL="742950" lvl="1" indent="-285750"/>
            <a:r>
              <a:rPr lang="en-US" altLang="en-US" sz="2000"/>
              <a:t>Very little, if any, risk diversification.</a:t>
            </a:r>
          </a:p>
          <a:p>
            <a:pPr marL="742950" lvl="1" indent="-285750"/>
            <a:r>
              <a:rPr lang="en-US" altLang="en-US" sz="2000"/>
              <a:t>For future calendar year trends, the two LOBs move together.</a:t>
            </a:r>
            <a:br>
              <a:rPr lang="en-US" altLang="en-US" sz="2000"/>
            </a:br>
            <a:r>
              <a:rPr lang="en-US" altLang="en-US" sz="2000"/>
              <a:t>i.e. trend changes in one LOB mean trend changes in the other LOB.</a:t>
            </a:r>
          </a:p>
          <a:p>
            <a:pPr marL="285750" indent="-285750"/>
            <a:r>
              <a:rPr lang="en-US" altLang="en-US" sz="2000"/>
              <a:t> If two LOBs satisfy #3, then #1 and #2 are typically not far from 1.</a:t>
            </a:r>
          </a:p>
          <a:p>
            <a:pPr marL="285750" indent="-285750"/>
            <a:r>
              <a:rPr lang="en-US" altLang="en-US" sz="2000"/>
              <a:t>#3 – Only ever observed between layers of the same LOB, between segments of the same LOB, and between net of reinsurance and gross data (of the same LOB). </a:t>
            </a:r>
          </a:p>
        </p:txBody>
      </p:sp>
      <p:sp>
        <p:nvSpPr>
          <p:cNvPr id="2" name="Slide Number Placeholder 2"/>
          <p:cNvSpPr>
            <a:spLocks noGrp="1"/>
          </p:cNvSpPr>
          <p:nvPr>
            <p:ph type="sldNum" sz="quarter" idx="12"/>
          </p:nvPr>
        </p:nvSpPr>
        <p:spPr/>
        <p:txBody>
          <a:bodyPr/>
          <a:lstStyle/>
          <a:p>
            <a:fld id="{22D29D89-28D6-400C-BE2E-4CB4EC7E1F86}" type="slidenum">
              <a:rPr lang="en-GB" smtClean="0"/>
              <a:pPr/>
              <a:t>75</a:t>
            </a:fld>
            <a:endParaRPr lang="en-GB"/>
          </a:p>
        </p:txBody>
      </p:sp>
      <p:sp>
        <p:nvSpPr>
          <p:cNvPr id="9" name="TextBox 8">
            <a:extLst>
              <a:ext uri="{FF2B5EF4-FFF2-40B4-BE49-F238E27FC236}">
                <a16:creationId xmlns:a16="http://schemas.microsoft.com/office/drawing/2014/main" id="{7300DB64-D3C2-4942-A37F-40F3E44FBFBA}"/>
              </a:ext>
            </a:extLst>
          </p:cNvPr>
          <p:cNvSpPr txBox="1"/>
          <p:nvPr/>
        </p:nvSpPr>
        <p:spPr>
          <a:xfrm>
            <a:off x="838199" y="55525"/>
            <a:ext cx="4752976" cy="369332"/>
          </a:xfrm>
          <a:prstGeom prst="rect">
            <a:avLst/>
          </a:prstGeom>
          <a:noFill/>
        </p:spPr>
        <p:txBody>
          <a:bodyPr wrap="square" rtlCol="0">
            <a:spAutoFit/>
          </a:bodyPr>
          <a:lstStyle/>
          <a:p>
            <a:r>
              <a:rPr lang="en-US">
                <a:solidFill>
                  <a:schemeClr val="bg1"/>
                </a:solidFill>
              </a:rPr>
              <a:t>Correlations and other relationships</a:t>
            </a:r>
            <a:endParaRPr lang="en-AU">
              <a:solidFill>
                <a:schemeClr val="bg1"/>
              </a:solidFill>
            </a:endParaRPr>
          </a:p>
        </p:txBody>
      </p:sp>
    </p:spTree>
    <p:extLst>
      <p:ext uri="{BB962C8B-B14F-4D97-AF65-F5344CB8AC3E}">
        <p14:creationId xmlns:p14="http://schemas.microsoft.com/office/powerpoint/2010/main" val="179038541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24056AC-C09E-477A-8984-0E9B59876331}"/>
              </a:ext>
            </a:extLst>
          </p:cNvPr>
          <p:cNvSpPr>
            <a:spLocks noGrp="1"/>
          </p:cNvSpPr>
          <p:nvPr>
            <p:ph idx="1"/>
          </p:nvPr>
        </p:nvSpPr>
        <p:spPr/>
        <p:txBody>
          <a:bodyPr>
            <a:normAutofit lnSpcReduction="10000"/>
          </a:bodyPr>
          <a:lstStyle/>
          <a:p>
            <a:pPr marL="285750" indent="-285750">
              <a:lnSpc>
                <a:spcPct val="120000"/>
              </a:lnSpc>
              <a:spcAft>
                <a:spcPts val="1200"/>
              </a:spcAft>
            </a:pPr>
            <a:r>
              <a:rPr lang="en-US" altLang="en-US" sz="2000" dirty="0"/>
              <a:t>#1, #2, #3 induce #5.</a:t>
            </a:r>
          </a:p>
          <a:p>
            <a:pPr marL="742950" lvl="1" indent="-285750">
              <a:lnSpc>
                <a:spcPct val="120000"/>
              </a:lnSpc>
              <a:spcBef>
                <a:spcPts val="0"/>
              </a:spcBef>
              <a:spcAft>
                <a:spcPts val="1200"/>
              </a:spcAft>
            </a:pPr>
            <a:r>
              <a:rPr lang="en-US" altLang="en-US" sz="2000" dirty="0"/>
              <a:t>#5 is typically much less than #1 in the absence of #3.</a:t>
            </a:r>
          </a:p>
          <a:p>
            <a:pPr marL="285750" indent="-285750">
              <a:lnSpc>
                <a:spcPct val="120000"/>
              </a:lnSpc>
              <a:spcBef>
                <a:spcPts val="0"/>
              </a:spcBef>
              <a:spcAft>
                <a:spcPts val="600"/>
              </a:spcAft>
            </a:pPr>
            <a:r>
              <a:rPr lang="en-US" altLang="en-US" sz="2000" dirty="0"/>
              <a:t>#4 results in mean ultimates by accident year moving synchronously. </a:t>
            </a:r>
          </a:p>
          <a:p>
            <a:pPr marL="742950" lvl="1" indent="-285750">
              <a:lnSpc>
                <a:spcPct val="120000"/>
              </a:lnSpc>
              <a:spcBef>
                <a:spcPts val="0"/>
              </a:spcBef>
              <a:spcAft>
                <a:spcPts val="600"/>
              </a:spcAft>
            </a:pPr>
            <a:r>
              <a:rPr lang="en-US" altLang="en-US" sz="2000" dirty="0"/>
              <a:t>Relationship may be close to linear- this is stronger than correlations and has implications for pricing. </a:t>
            </a:r>
          </a:p>
          <a:p>
            <a:pPr marL="742950" lvl="1" indent="-285750">
              <a:lnSpc>
                <a:spcPct val="120000"/>
              </a:lnSpc>
              <a:spcBef>
                <a:spcPts val="0"/>
              </a:spcBef>
              <a:spcAft>
                <a:spcPts val="600"/>
              </a:spcAft>
            </a:pPr>
            <a:r>
              <a:rPr lang="en-US" altLang="en-US" sz="2000" dirty="0"/>
              <a:t>Synchronous mean ultimates are already incorporated in the reserving model.</a:t>
            </a:r>
          </a:p>
          <a:p>
            <a:pPr marL="742950" lvl="1" indent="-285750">
              <a:lnSpc>
                <a:spcPct val="120000"/>
              </a:lnSpc>
              <a:spcBef>
                <a:spcPts val="0"/>
              </a:spcBef>
              <a:spcAft>
                <a:spcPts val="600"/>
              </a:spcAft>
            </a:pPr>
            <a:r>
              <a:rPr lang="en-US" altLang="en-US" sz="2000" dirty="0"/>
              <a:t>Sometimes only one or two accident years move synchronously due to a major event like Katrina. The process correlation about the new levels (trends) is usually low.</a:t>
            </a:r>
          </a:p>
          <a:p>
            <a:pPr marL="0" indent="0">
              <a:lnSpc>
                <a:spcPct val="120000"/>
              </a:lnSpc>
              <a:spcBef>
                <a:spcPts val="0"/>
              </a:spcBef>
              <a:spcAft>
                <a:spcPts val="1200"/>
              </a:spcAft>
              <a:buNone/>
            </a:pPr>
            <a:r>
              <a:rPr lang="en-US" altLang="en-US" sz="2000" b="1" u="sng" dirty="0"/>
              <a:t>You cannot measure the relationship between two LOBs unless you first identify the trend structure and process variability in each LOB.</a:t>
            </a:r>
            <a:r>
              <a:rPr lang="en-US" altLang="en-US" sz="2000" dirty="0"/>
              <a:t> </a:t>
            </a:r>
            <a:endParaRPr lang="en-US" altLang="en-US" dirty="0"/>
          </a:p>
        </p:txBody>
      </p:sp>
      <p:sp>
        <p:nvSpPr>
          <p:cNvPr id="3" name="Slide Number Placeholder 2">
            <a:extLst>
              <a:ext uri="{FF2B5EF4-FFF2-40B4-BE49-F238E27FC236}">
                <a16:creationId xmlns:a16="http://schemas.microsoft.com/office/drawing/2014/main" id="{84287B68-33D8-4EA8-9122-7E1FB9698B7E}"/>
              </a:ext>
            </a:extLst>
          </p:cNvPr>
          <p:cNvSpPr>
            <a:spLocks noGrp="1"/>
          </p:cNvSpPr>
          <p:nvPr>
            <p:ph type="sldNum" sz="quarter" idx="12"/>
          </p:nvPr>
        </p:nvSpPr>
        <p:spPr/>
        <p:txBody>
          <a:bodyPr/>
          <a:lstStyle/>
          <a:p>
            <a:fld id="{C7ACDD62-8CD5-47D4-8C3E-0C8675E64E7F}" type="slidenum">
              <a:rPr lang="en-AU" smtClean="0"/>
              <a:t>76</a:t>
            </a:fld>
            <a:endParaRPr lang="en-AU"/>
          </a:p>
        </p:txBody>
      </p:sp>
      <p:sp>
        <p:nvSpPr>
          <p:cNvPr id="6" name="TextBox 5">
            <a:extLst>
              <a:ext uri="{FF2B5EF4-FFF2-40B4-BE49-F238E27FC236}">
                <a16:creationId xmlns:a16="http://schemas.microsoft.com/office/drawing/2014/main" id="{916819F3-42BA-4DAE-A0CB-EE1612B9198E}"/>
              </a:ext>
            </a:extLst>
          </p:cNvPr>
          <p:cNvSpPr txBox="1"/>
          <p:nvPr/>
        </p:nvSpPr>
        <p:spPr>
          <a:xfrm>
            <a:off x="838199" y="55525"/>
            <a:ext cx="4752976" cy="369332"/>
          </a:xfrm>
          <a:prstGeom prst="rect">
            <a:avLst/>
          </a:prstGeom>
          <a:noFill/>
        </p:spPr>
        <p:txBody>
          <a:bodyPr wrap="square" rtlCol="0">
            <a:spAutoFit/>
          </a:bodyPr>
          <a:lstStyle/>
          <a:p>
            <a:r>
              <a:rPr lang="en-US">
                <a:solidFill>
                  <a:schemeClr val="bg1"/>
                </a:solidFill>
              </a:rPr>
              <a:t>Correlations and other relationships</a:t>
            </a:r>
            <a:endParaRPr lang="en-AU">
              <a:solidFill>
                <a:schemeClr val="bg1"/>
              </a:solidFill>
            </a:endParaRPr>
          </a:p>
        </p:txBody>
      </p:sp>
    </p:spTree>
    <p:extLst>
      <p:ext uri="{BB962C8B-B14F-4D97-AF65-F5344CB8AC3E}">
        <p14:creationId xmlns:p14="http://schemas.microsoft.com/office/powerpoint/2010/main" val="338327077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6E9F41A6-8409-4BFB-B10F-52357BB9E40E}"/>
              </a:ext>
            </a:extLst>
          </p:cNvPr>
          <p:cNvSpPr>
            <a:spLocks noGrp="1"/>
          </p:cNvSpPr>
          <p:nvPr>
            <p:ph idx="1"/>
          </p:nvPr>
        </p:nvSpPr>
        <p:spPr/>
        <p:txBody>
          <a:bodyPr>
            <a:normAutofit fontScale="92500"/>
          </a:bodyPr>
          <a:lstStyle/>
          <a:p>
            <a:pPr>
              <a:lnSpc>
                <a:spcPct val="130000"/>
              </a:lnSpc>
            </a:pPr>
            <a:r>
              <a:rPr lang="en-US" altLang="en-US" sz="2400"/>
              <a:t>Only in the Probabilistic Trend Family (PTF) modelling framework can you</a:t>
            </a:r>
            <a:endParaRPr lang="en-US" altLang="en-US"/>
          </a:p>
          <a:p>
            <a:pPr marL="742950" lvl="1" indent="-285750">
              <a:lnSpc>
                <a:spcPct val="130000"/>
              </a:lnSpc>
            </a:pPr>
            <a:r>
              <a:rPr lang="en-US" altLang="en-US"/>
              <a:t>Identify a parsimonious model that</a:t>
            </a:r>
          </a:p>
          <a:p>
            <a:pPr marL="742950" lvl="1" indent="-285750">
              <a:lnSpc>
                <a:spcPct val="130000"/>
              </a:lnSpc>
            </a:pPr>
            <a:r>
              <a:rPr lang="en-US" altLang="en-US"/>
              <a:t>Separates the trend structure in the three directions from the process variability</a:t>
            </a:r>
          </a:p>
          <a:p>
            <a:pPr marL="742950" lvl="1" indent="-285750">
              <a:lnSpc>
                <a:spcPct val="130000"/>
              </a:lnSpc>
            </a:pPr>
            <a:r>
              <a:rPr lang="en-US" altLang="en-US"/>
              <a:t>Obtain the full set of metrics required for IFRS 17 </a:t>
            </a:r>
            <a:endParaRPr lang="en-US" altLang="en-US" sz="2400"/>
          </a:p>
          <a:p>
            <a:pPr>
              <a:lnSpc>
                <a:spcPct val="130000"/>
              </a:lnSpc>
            </a:pPr>
            <a:r>
              <a:rPr lang="en-US" altLang="en-US" sz="2400"/>
              <a:t>The data triangle (real data) is regarded as a </a:t>
            </a:r>
            <a:r>
              <a:rPr lang="en-US" altLang="en-US" sz="2400" u="sng"/>
              <a:t>sample path</a:t>
            </a:r>
            <a:r>
              <a:rPr lang="en-US" altLang="en-US" sz="2400"/>
              <a:t> from the identified model that fits (different) normal distributions to each cell. </a:t>
            </a:r>
            <a:endParaRPr lang="en-US" altLang="en-US" sz="2400" b="1" u="sng"/>
          </a:p>
          <a:p>
            <a:pPr>
              <a:lnSpc>
                <a:spcPct val="130000"/>
              </a:lnSpc>
            </a:pPr>
            <a:r>
              <a:rPr lang="en-US" altLang="en-US" sz="2400" b="1" u="sng"/>
              <a:t>Simulated triangles from the identified good model are indistinguishable from the real data.</a:t>
            </a:r>
          </a:p>
          <a:p>
            <a:pPr marL="285750" indent="-285750">
              <a:lnSpc>
                <a:spcPct val="130000"/>
              </a:lnSpc>
            </a:pPr>
            <a:endParaRPr lang="en-US" altLang="en-US"/>
          </a:p>
          <a:p>
            <a:pPr>
              <a:lnSpc>
                <a:spcPct val="130000"/>
              </a:lnSpc>
            </a:pPr>
            <a:endParaRPr lang="en-AU"/>
          </a:p>
        </p:txBody>
      </p:sp>
      <p:sp>
        <p:nvSpPr>
          <p:cNvPr id="3" name="Slide Number Placeholder 2">
            <a:extLst>
              <a:ext uri="{FF2B5EF4-FFF2-40B4-BE49-F238E27FC236}">
                <a16:creationId xmlns:a16="http://schemas.microsoft.com/office/drawing/2014/main" id="{D12759FC-A318-4738-93D6-572313AD8337}"/>
              </a:ext>
            </a:extLst>
          </p:cNvPr>
          <p:cNvSpPr>
            <a:spLocks noGrp="1"/>
          </p:cNvSpPr>
          <p:nvPr>
            <p:ph type="sldNum" sz="quarter" idx="12"/>
          </p:nvPr>
        </p:nvSpPr>
        <p:spPr/>
        <p:txBody>
          <a:bodyPr/>
          <a:lstStyle/>
          <a:p>
            <a:fld id="{C7ACDD62-8CD5-47D4-8C3E-0C8675E64E7F}" type="slidenum">
              <a:rPr lang="en-AU" smtClean="0"/>
              <a:t>77</a:t>
            </a:fld>
            <a:endParaRPr lang="en-AU"/>
          </a:p>
        </p:txBody>
      </p:sp>
      <p:sp>
        <p:nvSpPr>
          <p:cNvPr id="6" name="TextBox 5">
            <a:extLst>
              <a:ext uri="{FF2B5EF4-FFF2-40B4-BE49-F238E27FC236}">
                <a16:creationId xmlns:a16="http://schemas.microsoft.com/office/drawing/2014/main" id="{4F33FE6D-B3BC-4912-815E-3EAAAA85C50E}"/>
              </a:ext>
            </a:extLst>
          </p:cNvPr>
          <p:cNvSpPr txBox="1"/>
          <p:nvPr/>
        </p:nvSpPr>
        <p:spPr>
          <a:xfrm>
            <a:off x="838199" y="55525"/>
            <a:ext cx="4752976" cy="369332"/>
          </a:xfrm>
          <a:prstGeom prst="rect">
            <a:avLst/>
          </a:prstGeom>
          <a:noFill/>
        </p:spPr>
        <p:txBody>
          <a:bodyPr wrap="square" rtlCol="0">
            <a:spAutoFit/>
          </a:bodyPr>
          <a:lstStyle/>
          <a:p>
            <a:r>
              <a:rPr lang="en-US">
                <a:solidFill>
                  <a:schemeClr val="bg1"/>
                </a:solidFill>
              </a:rPr>
              <a:t>Correlations and modeling frameworks summary</a:t>
            </a:r>
            <a:endParaRPr lang="en-AU">
              <a:solidFill>
                <a:schemeClr val="bg1"/>
              </a:solidFill>
            </a:endParaRPr>
          </a:p>
        </p:txBody>
      </p:sp>
    </p:spTree>
    <p:extLst>
      <p:ext uri="{BB962C8B-B14F-4D97-AF65-F5344CB8AC3E}">
        <p14:creationId xmlns:p14="http://schemas.microsoft.com/office/powerpoint/2010/main" val="374737366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4"/>
          <p:cNvSpPr>
            <a:spLocks noGrp="1"/>
          </p:cNvSpPr>
          <p:nvPr>
            <p:ph type="title"/>
          </p:nvPr>
        </p:nvSpPr>
        <p:spPr/>
        <p:txBody>
          <a:bodyPr/>
          <a:lstStyle/>
          <a:p>
            <a:pPr algn="ctr"/>
            <a:r>
              <a:rPr lang="en-AU" sz="3200" dirty="0">
                <a:solidFill>
                  <a:schemeClr val="accent1"/>
                </a:solidFill>
              </a:rPr>
              <a:t>Summary: Part Four</a:t>
            </a:r>
            <a:endParaRPr lang="en-GB" sz="3200" dirty="0">
              <a:solidFill>
                <a:schemeClr val="accent1"/>
              </a:solidFill>
            </a:endParaRPr>
          </a:p>
        </p:txBody>
      </p:sp>
      <p:sp>
        <p:nvSpPr>
          <p:cNvPr id="5" name="Content Placeholder 4">
            <a:extLst>
              <a:ext uri="{FF2B5EF4-FFF2-40B4-BE49-F238E27FC236}">
                <a16:creationId xmlns:a16="http://schemas.microsoft.com/office/drawing/2014/main" id="{D1CB7088-DDF7-4BD3-A46C-F4BDA09FFFB2}"/>
              </a:ext>
            </a:extLst>
          </p:cNvPr>
          <p:cNvSpPr>
            <a:spLocks noGrp="1"/>
          </p:cNvSpPr>
          <p:nvPr>
            <p:ph idx="1"/>
          </p:nvPr>
        </p:nvSpPr>
        <p:spPr/>
        <p:txBody>
          <a:bodyPr>
            <a:normAutofit/>
          </a:bodyPr>
          <a:lstStyle/>
          <a:p>
            <a:pPr marL="457200" indent="-457200"/>
            <a:r>
              <a:rPr lang="en-AU" sz="2000" dirty="0">
                <a:solidFill>
                  <a:srgbClr val="113458"/>
                </a:solidFill>
                <a:latin typeface="Calibri" panose="020F0502020204030204" pitchFamily="34" charset="0"/>
              </a:rPr>
              <a:t>One year ahead statistics(CDR)</a:t>
            </a:r>
          </a:p>
          <a:p>
            <a:pPr marL="904875" lvl="1" indent="-457200"/>
            <a:r>
              <a:rPr lang="en-AU" sz="1600" dirty="0">
                <a:solidFill>
                  <a:srgbClr val="113458"/>
                </a:solidFill>
                <a:latin typeface="Calibri" panose="020F0502020204030204" pitchFamily="34" charset="0"/>
              </a:rPr>
              <a:t>Variation in mean ultimates one year hence</a:t>
            </a:r>
          </a:p>
          <a:p>
            <a:pPr marL="904875" lvl="1" indent="-457200"/>
            <a:r>
              <a:rPr lang="en-AU" sz="1600" dirty="0">
                <a:solidFill>
                  <a:srgbClr val="113458"/>
                </a:solidFill>
                <a:latin typeface="Calibri" panose="020F0502020204030204" pitchFamily="34" charset="0"/>
              </a:rPr>
              <a:t>Risk Margins for IFRS 17 and Solvency II</a:t>
            </a:r>
            <a:endParaRPr lang="en-AU" sz="2000" dirty="0">
              <a:solidFill>
                <a:srgbClr val="113458"/>
              </a:solidFill>
              <a:latin typeface="Calibri" panose="020F0502020204030204" pitchFamily="34" charset="0"/>
            </a:endParaRPr>
          </a:p>
          <a:p>
            <a:pPr marL="457200" indent="-457200"/>
            <a:r>
              <a:rPr lang="en-AU" sz="2000" dirty="0">
                <a:solidFill>
                  <a:srgbClr val="113458"/>
                </a:solidFill>
                <a:latin typeface="Calibri" panose="020F0502020204030204" pitchFamily="34" charset="0"/>
              </a:rPr>
              <a:t>Risk Capital Allocation</a:t>
            </a:r>
            <a:endParaRPr lang="en-AU" sz="1600" dirty="0">
              <a:solidFill>
                <a:srgbClr val="113458"/>
              </a:solidFill>
              <a:latin typeface="Calibri" panose="020F0502020204030204" pitchFamily="34" charset="0"/>
            </a:endParaRPr>
          </a:p>
          <a:p>
            <a:pPr marL="457200" indent="-457200"/>
            <a:r>
              <a:rPr lang="en-AU" sz="2000" dirty="0">
                <a:solidFill>
                  <a:srgbClr val="113458"/>
                </a:solidFill>
                <a:latin typeface="Calibri" panose="020F0502020204030204" pitchFamily="34" charset="0"/>
              </a:rPr>
              <a:t>Economic Balance Sheet and Solvency II one year risk horizon metrics</a:t>
            </a:r>
          </a:p>
          <a:p>
            <a:pPr marL="0" indent="0">
              <a:buNone/>
            </a:pPr>
            <a:r>
              <a:rPr lang="en-AU" sz="2000" dirty="0">
                <a:solidFill>
                  <a:srgbClr val="113458"/>
                </a:solidFill>
                <a:latin typeface="Calibri" panose="020F0502020204030204" pitchFamily="34" charset="0"/>
              </a:rPr>
              <a:t>See paper “</a:t>
            </a:r>
            <a:r>
              <a:rPr lang="en-AU" sz="2000" i="1" dirty="0">
                <a:solidFill>
                  <a:srgbClr val="113458"/>
                </a:solidFill>
                <a:latin typeface="Calibri" panose="020F0502020204030204" pitchFamily="34" charset="0"/>
              </a:rPr>
              <a:t>Solvency Capital Requirement and the Claims Development Result</a:t>
            </a:r>
            <a:r>
              <a:rPr lang="en-AU" sz="2000" dirty="0">
                <a:solidFill>
                  <a:srgbClr val="113458"/>
                </a:solidFill>
                <a:latin typeface="Calibri" panose="020F0502020204030204" pitchFamily="34" charset="0"/>
              </a:rPr>
              <a:t>”, by David Munroe, Ben Zehnwirth and Igor Goldenberg. British Actuarial Journal Vol. 23, 20-18</a:t>
            </a:r>
            <a:endParaRPr lang="en-AU" dirty="0">
              <a:solidFill>
                <a:srgbClr val="113458"/>
              </a:solidFill>
            </a:endParaRPr>
          </a:p>
        </p:txBody>
      </p:sp>
      <p:sp>
        <p:nvSpPr>
          <p:cNvPr id="4" name="Slide Number Placeholder 3">
            <a:extLst>
              <a:ext uri="{FF2B5EF4-FFF2-40B4-BE49-F238E27FC236}">
                <a16:creationId xmlns:a16="http://schemas.microsoft.com/office/drawing/2014/main" id="{19CFD229-1BC1-4A4A-A649-D98E62F05A03}"/>
              </a:ext>
            </a:extLst>
          </p:cNvPr>
          <p:cNvSpPr>
            <a:spLocks noGrp="1"/>
          </p:cNvSpPr>
          <p:nvPr>
            <p:ph type="sldNum" sz="quarter" idx="12"/>
          </p:nvPr>
        </p:nvSpPr>
        <p:spPr/>
        <p:txBody>
          <a:bodyPr/>
          <a:lstStyle/>
          <a:p>
            <a:fld id="{C7ACDD62-8CD5-47D4-8C3E-0C8675E64E7F}" type="slidenum">
              <a:rPr lang="en-AU" smtClean="0"/>
              <a:t>78</a:t>
            </a:fld>
            <a:endParaRPr lang="en-AU"/>
          </a:p>
        </p:txBody>
      </p:sp>
      <p:sp>
        <p:nvSpPr>
          <p:cNvPr id="3" name="Subtitle 5"/>
          <p:cNvSpPr txBox="1">
            <a:spLocks/>
          </p:cNvSpPr>
          <p:nvPr/>
        </p:nvSpPr>
        <p:spPr>
          <a:xfrm>
            <a:off x="1732148" y="2108121"/>
            <a:ext cx="8447276" cy="392960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solidFill>
                <a:srgbClr val="113458"/>
              </a:solidFill>
            </a:endParaRPr>
          </a:p>
        </p:txBody>
      </p:sp>
    </p:spTree>
    <p:extLst>
      <p:ext uri="{BB962C8B-B14F-4D97-AF65-F5344CB8AC3E}">
        <p14:creationId xmlns:p14="http://schemas.microsoft.com/office/powerpoint/2010/main" val="306017957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lstStyle/>
          <a:p>
            <a:r>
              <a:rPr lang="en-GB" dirty="0"/>
              <a:t>Updating, monitoring and the VMU (CDR)</a:t>
            </a:r>
            <a:endParaRPr lang="en-US" dirty="0"/>
          </a:p>
        </p:txBody>
      </p:sp>
      <p:sp>
        <p:nvSpPr>
          <p:cNvPr id="8196" name="Slide Number Placeholder 4"/>
          <p:cNvSpPr>
            <a:spLocks noGrp="1"/>
          </p:cNvSpPr>
          <p:nvPr>
            <p:ph type="sldNum" sz="quarter" idx="12"/>
          </p:nvPr>
        </p:nvSpPr>
        <p:spPr/>
        <p:txBody>
          <a:bodyPr/>
          <a:lstStyle/>
          <a:p>
            <a:fld id="{DEAC2D0F-53BF-45CD-8AA0-FC688D0DB8D1}" type="slidenum">
              <a:rPr lang="en-US"/>
              <a:pPr/>
              <a:t>79</a:t>
            </a:fld>
            <a:endParaRPr lang="en-US"/>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27648" y="1292100"/>
            <a:ext cx="6125156" cy="4945213"/>
          </a:xfrm>
          <a:prstGeom prst="rect">
            <a:avLst/>
          </a:prstGeom>
        </p:spPr>
      </p:pic>
      <p:sp>
        <p:nvSpPr>
          <p:cNvPr id="7" name="TextBox 6">
            <a:extLst>
              <a:ext uri="{FF2B5EF4-FFF2-40B4-BE49-F238E27FC236}">
                <a16:creationId xmlns:a16="http://schemas.microsoft.com/office/drawing/2014/main" id="{DCFDD3AA-6F16-47C7-B74E-82B24E7D65F0}"/>
              </a:ext>
            </a:extLst>
          </p:cNvPr>
          <p:cNvSpPr txBox="1"/>
          <p:nvPr/>
        </p:nvSpPr>
        <p:spPr>
          <a:xfrm>
            <a:off x="838199" y="55525"/>
            <a:ext cx="4752976" cy="369332"/>
          </a:xfrm>
          <a:prstGeom prst="rect">
            <a:avLst/>
          </a:prstGeom>
          <a:noFill/>
        </p:spPr>
        <p:txBody>
          <a:bodyPr wrap="square" rtlCol="0">
            <a:spAutoFit/>
          </a:bodyPr>
          <a:lstStyle/>
          <a:p>
            <a:r>
              <a:rPr lang="en-GB">
                <a:solidFill>
                  <a:schemeClr val="bg1"/>
                </a:solidFill>
              </a:rPr>
              <a:t>What is the CDR? “Claims development result”</a:t>
            </a:r>
            <a:endParaRPr lang="en-AU" dirty="0">
              <a:solidFill>
                <a:schemeClr val="bg1"/>
              </a:solidFill>
            </a:endParaRPr>
          </a:p>
        </p:txBody>
      </p:sp>
    </p:spTree>
    <p:extLst>
      <p:ext uri="{BB962C8B-B14F-4D97-AF65-F5344CB8AC3E}">
        <p14:creationId xmlns:p14="http://schemas.microsoft.com/office/powerpoint/2010/main" val="16991789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554439"/>
            <a:ext cx="10515600" cy="784853"/>
          </a:xfrm>
        </p:spPr>
        <p:txBody>
          <a:bodyPr>
            <a:normAutofit/>
          </a:bodyPr>
          <a:lstStyle/>
          <a:p>
            <a:pPr algn="ctr"/>
            <a:r>
              <a:rPr lang="en-US" sz="2800" dirty="0"/>
              <a:t>Weighted Least </a:t>
            </a:r>
            <a:r>
              <a:rPr lang="en-US" sz="2800"/>
              <a:t>Square Regression</a:t>
            </a:r>
            <a:endParaRPr lang="en-US" sz="2400" dirty="0"/>
          </a:p>
        </p:txBody>
      </p:sp>
      <p:sp>
        <p:nvSpPr>
          <p:cNvPr id="2" name="Slide Number Placeholder 1">
            <a:extLst>
              <a:ext uri="{FF2B5EF4-FFF2-40B4-BE49-F238E27FC236}">
                <a16:creationId xmlns:a16="http://schemas.microsoft.com/office/drawing/2014/main" id="{E1E151DD-C952-45DD-BE90-2626CFEC67AB}"/>
              </a:ext>
            </a:extLst>
          </p:cNvPr>
          <p:cNvSpPr>
            <a:spLocks noGrp="1"/>
          </p:cNvSpPr>
          <p:nvPr>
            <p:ph type="sldNum" sz="quarter" idx="12"/>
          </p:nvPr>
        </p:nvSpPr>
        <p:spPr/>
        <p:txBody>
          <a:bodyPr/>
          <a:lstStyle/>
          <a:p>
            <a:fld id="{C7ACDD62-8CD5-47D4-8C3E-0C8675E64E7F}" type="slidenum">
              <a:rPr lang="en-AU" smtClean="0"/>
              <a:t>8</a:t>
            </a:fld>
            <a:endParaRPr lang="en-AU"/>
          </a:p>
        </p:txBody>
      </p:sp>
      <p:pic>
        <p:nvPicPr>
          <p:cNvPr id="5" name="Picture 4"/>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052568" y="2407358"/>
            <a:ext cx="2926261" cy="648072"/>
          </a:xfrm>
          <a:prstGeom prst="rect">
            <a:avLst/>
          </a:prstGeom>
          <a:noFill/>
        </p:spPr>
      </p:pic>
      <p:pic>
        <p:nvPicPr>
          <p:cNvPr id="6" name="Picture 7"/>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973669" y="2398721"/>
            <a:ext cx="3962529" cy="648072"/>
          </a:xfrm>
          <a:prstGeom prst="rect">
            <a:avLst/>
          </a:prstGeom>
          <a:noFill/>
        </p:spPr>
      </p:pic>
      <p:pic>
        <p:nvPicPr>
          <p:cNvPr id="7" name="Picture 10"/>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782871" y="3469374"/>
            <a:ext cx="1482164" cy="836400"/>
          </a:xfrm>
          <a:prstGeom prst="rect">
            <a:avLst/>
          </a:prstGeom>
          <a:noFill/>
        </p:spPr>
      </p:pic>
      <p:pic>
        <p:nvPicPr>
          <p:cNvPr id="8" name="Picture 17"/>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2300705" y="4764684"/>
            <a:ext cx="4922500" cy="720080"/>
          </a:xfrm>
          <a:prstGeom prst="rect">
            <a:avLst/>
          </a:prstGeom>
          <a:noFill/>
        </p:spPr>
      </p:pic>
      <p:sp>
        <p:nvSpPr>
          <p:cNvPr id="10" name="TextBox 9"/>
          <p:cNvSpPr txBox="1"/>
          <p:nvPr/>
        </p:nvSpPr>
        <p:spPr>
          <a:xfrm>
            <a:off x="1130575" y="1836406"/>
            <a:ext cx="3978442" cy="400110"/>
          </a:xfrm>
          <a:prstGeom prst="rect">
            <a:avLst/>
          </a:prstGeom>
          <a:noFill/>
        </p:spPr>
        <p:txBody>
          <a:bodyPr wrap="square" rtlCol="0">
            <a:spAutoFit/>
          </a:bodyPr>
          <a:lstStyle/>
          <a:p>
            <a:pPr fontAlgn="auto">
              <a:spcBef>
                <a:spcPts val="0"/>
              </a:spcBef>
              <a:spcAft>
                <a:spcPts val="0"/>
              </a:spcAft>
            </a:pPr>
            <a:r>
              <a:rPr lang="en-US" sz="2000" dirty="0">
                <a:solidFill>
                  <a:prstClr val="black"/>
                </a:solidFill>
                <a:latin typeface="Calibri"/>
              </a:rPr>
              <a:t>Observed data: Number of pairs</a:t>
            </a:r>
          </a:p>
        </p:txBody>
      </p:sp>
      <p:pic>
        <p:nvPicPr>
          <p:cNvPr id="11" name="Picture 20"/>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4953451" y="1862733"/>
            <a:ext cx="2350726" cy="360040"/>
          </a:xfrm>
          <a:prstGeom prst="rect">
            <a:avLst/>
          </a:prstGeom>
          <a:noFill/>
        </p:spPr>
      </p:pic>
      <p:pic>
        <p:nvPicPr>
          <p:cNvPr id="12" name="Picture 1"/>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3204895" y="1253074"/>
            <a:ext cx="3808243" cy="432048"/>
          </a:xfrm>
          <a:prstGeom prst="rect">
            <a:avLst/>
          </a:prstGeom>
          <a:noFill/>
        </p:spPr>
      </p:pic>
      <p:sp>
        <p:nvSpPr>
          <p:cNvPr id="13" name="TextBox 12"/>
          <p:cNvSpPr txBox="1"/>
          <p:nvPr/>
        </p:nvSpPr>
        <p:spPr>
          <a:xfrm>
            <a:off x="396743" y="1253074"/>
            <a:ext cx="2723053" cy="461665"/>
          </a:xfrm>
          <a:prstGeom prst="rect">
            <a:avLst/>
          </a:prstGeom>
          <a:noFill/>
        </p:spPr>
        <p:txBody>
          <a:bodyPr wrap="none" rtlCol="0">
            <a:spAutoFit/>
          </a:bodyPr>
          <a:lstStyle/>
          <a:p>
            <a:pPr fontAlgn="auto">
              <a:spcBef>
                <a:spcPts val="0"/>
              </a:spcBef>
              <a:spcAft>
                <a:spcPts val="0"/>
              </a:spcAft>
            </a:pPr>
            <a:r>
              <a:rPr lang="en-US" sz="2400" dirty="0">
                <a:solidFill>
                  <a:prstClr val="black"/>
                </a:solidFill>
                <a:latin typeface="Calibri"/>
              </a:rPr>
              <a:t>Case 1 – no weights:</a:t>
            </a:r>
          </a:p>
        </p:txBody>
      </p:sp>
      <p:sp>
        <p:nvSpPr>
          <p:cNvPr id="15" name="TextBox 14">
            <a:extLst>
              <a:ext uri="{FF2B5EF4-FFF2-40B4-BE49-F238E27FC236}">
                <a16:creationId xmlns:a16="http://schemas.microsoft.com/office/drawing/2014/main" id="{99061457-3F77-4741-9DC8-A2A8C907F25A}"/>
              </a:ext>
            </a:extLst>
          </p:cNvPr>
          <p:cNvSpPr txBox="1"/>
          <p:nvPr/>
        </p:nvSpPr>
        <p:spPr>
          <a:xfrm>
            <a:off x="838200" y="55525"/>
            <a:ext cx="6638738" cy="369332"/>
          </a:xfrm>
          <a:prstGeom prst="rect">
            <a:avLst/>
          </a:prstGeom>
          <a:noFill/>
        </p:spPr>
        <p:txBody>
          <a:bodyPr wrap="square" rtlCol="0">
            <a:spAutoFit/>
          </a:bodyPr>
          <a:lstStyle/>
          <a:p>
            <a:r>
              <a:rPr lang="en-US">
                <a:solidFill>
                  <a:schemeClr val="bg1"/>
                </a:solidFill>
              </a:rPr>
              <a:t>Regression formulation of standard link ratio methods and extensions</a:t>
            </a:r>
            <a:endParaRPr lang="en-AU">
              <a:solidFill>
                <a:schemeClr val="bg1"/>
              </a:solidFill>
            </a:endParaRPr>
          </a:p>
        </p:txBody>
      </p:sp>
    </p:spTree>
    <p:extLst>
      <p:ext uri="{BB962C8B-B14F-4D97-AF65-F5344CB8AC3E}">
        <p14:creationId xmlns:p14="http://schemas.microsoft.com/office/powerpoint/2010/main" val="93400097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3200" b="1" kern="0">
                <a:latin typeface="Arial"/>
                <a:cs typeface="Arial"/>
              </a:rPr>
              <a:t>Peter England’s “CDR” is simply Var[E[Ult.|CY1]]</a:t>
            </a:r>
            <a:endParaRPr lang="en-AU" sz="3200" dirty="0"/>
          </a:p>
        </p:txBody>
      </p:sp>
      <p:sp>
        <p:nvSpPr>
          <p:cNvPr id="9" name="Content Placeholder 8">
            <a:extLst>
              <a:ext uri="{FF2B5EF4-FFF2-40B4-BE49-F238E27FC236}">
                <a16:creationId xmlns:a16="http://schemas.microsoft.com/office/drawing/2014/main" id="{76F3A5AA-8802-424C-9E42-03DB57DF375E}"/>
              </a:ext>
            </a:extLst>
          </p:cNvPr>
          <p:cNvSpPr>
            <a:spLocks noGrp="1"/>
          </p:cNvSpPr>
          <p:nvPr>
            <p:ph idx="1"/>
          </p:nvPr>
        </p:nvSpPr>
        <p:spPr>
          <a:xfrm>
            <a:off x="838200" y="1825625"/>
            <a:ext cx="7848600" cy="4168217"/>
          </a:xfrm>
        </p:spPr>
        <p:txBody>
          <a:bodyPr/>
          <a:lstStyle/>
          <a:p>
            <a:pPr marL="0" indent="0">
              <a:buNone/>
            </a:pPr>
            <a:r>
              <a:rPr lang="en-US" altLang="en-US" dirty="0"/>
              <a:t>When do estimates of prior year ultimates stay consistent on updating (next valuation period)?</a:t>
            </a:r>
            <a:br>
              <a:rPr lang="en-US" altLang="en-US" dirty="0"/>
            </a:br>
            <a:br>
              <a:rPr lang="en-US" altLang="en-US" dirty="0"/>
            </a:br>
            <a:r>
              <a:rPr lang="en-AU" dirty="0"/>
              <a:t>With identified optimal parametric distribution models that are tested from the data, it is relatively straightforward to compute the CDR. </a:t>
            </a:r>
            <a:br>
              <a:rPr lang="en-AU" dirty="0"/>
            </a:br>
            <a:endParaRPr lang="en-AU"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80</a:t>
            </a:fld>
            <a:endParaRPr lang="en-GB"/>
          </a:p>
        </p:txBody>
      </p:sp>
      <p:sp>
        <p:nvSpPr>
          <p:cNvPr id="4" name="TextBox 3"/>
          <p:cNvSpPr txBox="1"/>
          <p:nvPr/>
        </p:nvSpPr>
        <p:spPr>
          <a:xfrm>
            <a:off x="8535517" y="1908448"/>
            <a:ext cx="3382947" cy="3428759"/>
          </a:xfrm>
          <a:prstGeom prst="rect">
            <a:avLst/>
          </a:prstGeom>
          <a:noFill/>
        </p:spPr>
        <p:txBody>
          <a:bodyPr wrap="square" rtlCol="0">
            <a:spAutoFit/>
          </a:bodyPr>
          <a:lstStyle/>
          <a:p>
            <a:pPr algn="ctr">
              <a:lnSpc>
                <a:spcPct val="110000"/>
              </a:lnSpc>
            </a:pPr>
            <a:r>
              <a:rPr lang="en-AU"/>
              <a:t>Note Pythagoras’s theorem:</a:t>
            </a:r>
            <a:br>
              <a:rPr lang="en-AU"/>
            </a:br>
            <a:br>
              <a:rPr lang="en-AU"/>
            </a:br>
            <a:r>
              <a:rPr lang="en-AU"/>
              <a:t>Var[Ult.] = </a:t>
            </a:r>
          </a:p>
          <a:p>
            <a:pPr algn="ctr">
              <a:lnSpc>
                <a:spcPct val="110000"/>
              </a:lnSpc>
            </a:pPr>
            <a:r>
              <a:rPr lang="en-AU"/>
              <a:t>E[Var[Ult.|CY1]] +</a:t>
            </a:r>
          </a:p>
          <a:p>
            <a:pPr algn="ctr">
              <a:lnSpc>
                <a:spcPct val="110000"/>
              </a:lnSpc>
            </a:pPr>
            <a:r>
              <a:rPr lang="en-AU"/>
              <a:t>Var[E[Ult.|CY1]]</a:t>
            </a:r>
            <a:br>
              <a:rPr lang="en-AU"/>
            </a:br>
            <a:endParaRPr lang="en-AU"/>
          </a:p>
          <a:p>
            <a:pPr algn="ctr">
              <a:lnSpc>
                <a:spcPct val="110000"/>
              </a:lnSpc>
            </a:pPr>
            <a:r>
              <a:rPr lang="en-AU"/>
              <a:t>Analogous to One-Way ANOVA</a:t>
            </a:r>
          </a:p>
          <a:p>
            <a:pPr algn="ctr">
              <a:lnSpc>
                <a:spcPct val="110000"/>
              </a:lnSpc>
            </a:pPr>
            <a:br>
              <a:rPr lang="en-AU"/>
            </a:br>
            <a:r>
              <a:rPr lang="en-AU"/>
              <a:t>Total SS = </a:t>
            </a:r>
          </a:p>
          <a:p>
            <a:pPr algn="ctr">
              <a:lnSpc>
                <a:spcPct val="110000"/>
              </a:lnSpc>
            </a:pPr>
            <a:r>
              <a:rPr lang="en-AU"/>
              <a:t>Within Group SS +</a:t>
            </a:r>
          </a:p>
          <a:p>
            <a:pPr algn="ctr">
              <a:lnSpc>
                <a:spcPct val="110000"/>
              </a:lnSpc>
            </a:pPr>
            <a:r>
              <a:rPr lang="en-AU"/>
              <a:t> Between Group SS</a:t>
            </a:r>
            <a:endParaRPr lang="en-AU" dirty="0"/>
          </a:p>
        </p:txBody>
      </p:sp>
      <p:sp>
        <p:nvSpPr>
          <p:cNvPr id="10" name="TextBox 9">
            <a:extLst>
              <a:ext uri="{FF2B5EF4-FFF2-40B4-BE49-F238E27FC236}">
                <a16:creationId xmlns:a16="http://schemas.microsoft.com/office/drawing/2014/main" id="{E3BE3CCC-1132-44D1-8869-89D7F5C62CED}"/>
              </a:ext>
            </a:extLst>
          </p:cNvPr>
          <p:cNvSpPr txBox="1"/>
          <p:nvPr/>
        </p:nvSpPr>
        <p:spPr>
          <a:xfrm>
            <a:off x="838199" y="55525"/>
            <a:ext cx="4752976" cy="369332"/>
          </a:xfrm>
          <a:prstGeom prst="rect">
            <a:avLst/>
          </a:prstGeom>
          <a:noFill/>
        </p:spPr>
        <p:txBody>
          <a:bodyPr wrap="square" rtlCol="0">
            <a:spAutoFit/>
          </a:bodyPr>
          <a:lstStyle/>
          <a:p>
            <a:r>
              <a:rPr lang="en-GB">
                <a:solidFill>
                  <a:schemeClr val="bg1"/>
                </a:solidFill>
              </a:rPr>
              <a:t>What is the CDR? “Claims development result”</a:t>
            </a:r>
            <a:endParaRPr lang="en-AU" dirty="0">
              <a:solidFill>
                <a:schemeClr val="bg1"/>
              </a:solidFill>
            </a:endParaRPr>
          </a:p>
        </p:txBody>
      </p:sp>
    </p:spTree>
    <p:extLst>
      <p:ext uri="{BB962C8B-B14F-4D97-AF65-F5344CB8AC3E}">
        <p14:creationId xmlns:p14="http://schemas.microsoft.com/office/powerpoint/2010/main" val="98704447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Slide Number Placeholder 4"/>
          <p:cNvSpPr>
            <a:spLocks noGrp="1"/>
          </p:cNvSpPr>
          <p:nvPr>
            <p:ph type="sldNum" sz="quarter" idx="12"/>
          </p:nvPr>
        </p:nvSpPr>
        <p:spPr/>
        <p:txBody>
          <a:bodyPr/>
          <a:lstStyle/>
          <a:p>
            <a:fld id="{4B7307C6-2082-49A9-8863-6AACDDF0F5EF}" type="slidenum">
              <a:rPr lang="en-US"/>
              <a:pPr/>
              <a:t>81</a:t>
            </a:fld>
            <a:endParaRPr lang="en-US"/>
          </a:p>
        </p:txBody>
      </p:sp>
      <p:sp>
        <p:nvSpPr>
          <p:cNvPr id="7" name="TextBox 6"/>
          <p:cNvSpPr txBox="1"/>
          <p:nvPr/>
        </p:nvSpPr>
        <p:spPr>
          <a:xfrm>
            <a:off x="2170084" y="609523"/>
            <a:ext cx="3816424" cy="369332"/>
          </a:xfrm>
          <a:prstGeom prst="rect">
            <a:avLst/>
          </a:prstGeom>
          <a:noFill/>
        </p:spPr>
        <p:txBody>
          <a:bodyPr wrap="square" rtlCol="0">
            <a:spAutoFit/>
          </a:bodyPr>
          <a:lstStyle/>
          <a:p>
            <a:endParaRPr lang="en-AU" dirty="0"/>
          </a:p>
        </p:txBody>
      </p:sp>
      <p:sp>
        <p:nvSpPr>
          <p:cNvPr id="15" name="TextBox 14">
            <a:extLst>
              <a:ext uri="{FF2B5EF4-FFF2-40B4-BE49-F238E27FC236}">
                <a16:creationId xmlns:a16="http://schemas.microsoft.com/office/drawing/2014/main" id="{C6761255-74F9-4813-909F-2C0E26EB91AB}"/>
              </a:ext>
            </a:extLst>
          </p:cNvPr>
          <p:cNvSpPr txBox="1"/>
          <p:nvPr/>
        </p:nvSpPr>
        <p:spPr>
          <a:xfrm>
            <a:off x="838198" y="55525"/>
            <a:ext cx="5695951" cy="369332"/>
          </a:xfrm>
          <a:prstGeom prst="rect">
            <a:avLst/>
          </a:prstGeom>
          <a:noFill/>
        </p:spPr>
        <p:txBody>
          <a:bodyPr wrap="square" rtlCol="0">
            <a:spAutoFit/>
          </a:bodyPr>
          <a:lstStyle/>
          <a:p>
            <a:r>
              <a:rPr lang="en-GB">
                <a:solidFill>
                  <a:schemeClr val="bg1"/>
                </a:solidFill>
              </a:rPr>
              <a:t>Consistent estimates of prior year ultimates and SII metrics</a:t>
            </a:r>
            <a:endParaRPr lang="en-AU" dirty="0">
              <a:solidFill>
                <a:schemeClr val="bg1"/>
              </a:solidFill>
            </a:endParaRPr>
          </a:p>
        </p:txBody>
      </p:sp>
      <p:pic>
        <p:nvPicPr>
          <p:cNvPr id="3" name="Picture 2">
            <a:extLst>
              <a:ext uri="{FF2B5EF4-FFF2-40B4-BE49-F238E27FC236}">
                <a16:creationId xmlns:a16="http://schemas.microsoft.com/office/drawing/2014/main" id="{FC82E015-C25E-4EC5-847C-F119E4B3AD62}"/>
              </a:ext>
            </a:extLst>
          </p:cNvPr>
          <p:cNvPicPr>
            <a:picLocks noChangeAspect="1"/>
          </p:cNvPicPr>
          <p:nvPr/>
        </p:nvPicPr>
        <p:blipFill>
          <a:blip r:embed="rId2"/>
          <a:stretch>
            <a:fillRect/>
          </a:stretch>
        </p:blipFill>
        <p:spPr>
          <a:xfrm>
            <a:off x="1283553" y="643648"/>
            <a:ext cx="9624894" cy="5570703"/>
          </a:xfrm>
          <a:prstGeom prst="rect">
            <a:avLst/>
          </a:prstGeom>
        </p:spPr>
      </p:pic>
    </p:spTree>
    <p:extLst>
      <p:ext uri="{BB962C8B-B14F-4D97-AF65-F5344CB8AC3E}">
        <p14:creationId xmlns:p14="http://schemas.microsoft.com/office/powerpoint/2010/main" val="190617610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p:txBody>
          <a:bodyPr>
            <a:noAutofit/>
          </a:bodyPr>
          <a:lstStyle/>
          <a:p>
            <a:r>
              <a:rPr lang="en-US" sz="3600" dirty="0"/>
              <a:t>Consistent Estimates of prior year </a:t>
            </a:r>
            <a:r>
              <a:rPr lang="en-US" sz="3600" dirty="0" err="1"/>
              <a:t>ultimates</a:t>
            </a:r>
            <a:r>
              <a:rPr lang="en-US" sz="3600" dirty="0"/>
              <a:t> on updating</a:t>
            </a:r>
          </a:p>
        </p:txBody>
      </p:sp>
      <p:sp>
        <p:nvSpPr>
          <p:cNvPr id="4" name="Slide Number Placeholder 3"/>
          <p:cNvSpPr>
            <a:spLocks noGrp="1"/>
          </p:cNvSpPr>
          <p:nvPr>
            <p:ph type="sldNum" sz="quarter" idx="12"/>
          </p:nvPr>
        </p:nvSpPr>
        <p:spPr/>
        <p:txBody>
          <a:bodyPr/>
          <a:lstStyle/>
          <a:p>
            <a:fld id="{B63F4655-6401-4478-96EB-17E196BE6765}" type="slidenum">
              <a:rPr lang="en-US"/>
              <a:pPr/>
              <a:t>82</a:t>
            </a:fld>
            <a:endParaRPr lang="en-US"/>
          </a:p>
        </p:txBody>
      </p:sp>
      <p:sp>
        <p:nvSpPr>
          <p:cNvPr id="13" name="TextBox 12"/>
          <p:cNvSpPr txBox="1"/>
          <p:nvPr/>
        </p:nvSpPr>
        <p:spPr>
          <a:xfrm>
            <a:off x="1797966" y="1246287"/>
            <a:ext cx="1959942" cy="369332"/>
          </a:xfrm>
          <a:prstGeom prst="rect">
            <a:avLst/>
          </a:prstGeom>
          <a:noFill/>
        </p:spPr>
        <p:txBody>
          <a:bodyPr wrap="square" rtlCol="0">
            <a:spAutoFit/>
          </a:bodyPr>
          <a:lstStyle/>
          <a:p>
            <a:r>
              <a:rPr lang="en-AU" u="sng" dirty="0"/>
              <a:t>Original Forecast</a:t>
            </a:r>
          </a:p>
        </p:txBody>
      </p:sp>
      <p:sp>
        <p:nvSpPr>
          <p:cNvPr id="19" name="TextBox 18"/>
          <p:cNvSpPr txBox="1"/>
          <p:nvPr/>
        </p:nvSpPr>
        <p:spPr>
          <a:xfrm>
            <a:off x="6672064" y="1246287"/>
            <a:ext cx="1959942" cy="369332"/>
          </a:xfrm>
          <a:prstGeom prst="rect">
            <a:avLst/>
          </a:prstGeom>
          <a:noFill/>
        </p:spPr>
        <p:txBody>
          <a:bodyPr wrap="square" rtlCol="0">
            <a:spAutoFit/>
          </a:bodyPr>
          <a:lstStyle/>
          <a:p>
            <a:r>
              <a:rPr lang="en-AU" u="sng" dirty="0"/>
              <a:t>On Updating</a:t>
            </a:r>
          </a:p>
        </p:txBody>
      </p:sp>
      <p:sp>
        <p:nvSpPr>
          <p:cNvPr id="14" name="TextBox 13"/>
          <p:cNvSpPr txBox="1"/>
          <p:nvPr/>
        </p:nvSpPr>
        <p:spPr>
          <a:xfrm>
            <a:off x="1885700" y="5275689"/>
            <a:ext cx="1872208" cy="276999"/>
          </a:xfrm>
          <a:prstGeom prst="rect">
            <a:avLst/>
          </a:prstGeom>
          <a:noFill/>
        </p:spPr>
        <p:txBody>
          <a:bodyPr wrap="square" rtlCol="0">
            <a:spAutoFit/>
          </a:bodyPr>
          <a:lstStyle/>
          <a:p>
            <a:r>
              <a:rPr lang="en-AU" sz="1200" dirty="0"/>
              <a:t>9% projected CY trend</a:t>
            </a:r>
          </a:p>
        </p:txBody>
      </p:sp>
      <p:sp>
        <p:nvSpPr>
          <p:cNvPr id="20" name="TextBox 19"/>
          <p:cNvSpPr txBox="1"/>
          <p:nvPr/>
        </p:nvSpPr>
        <p:spPr>
          <a:xfrm>
            <a:off x="4550805" y="5422770"/>
            <a:ext cx="1872208" cy="276999"/>
          </a:xfrm>
          <a:prstGeom prst="rect">
            <a:avLst/>
          </a:prstGeom>
          <a:noFill/>
        </p:spPr>
        <p:txBody>
          <a:bodyPr wrap="square" rtlCol="0">
            <a:spAutoFit/>
          </a:bodyPr>
          <a:lstStyle/>
          <a:p>
            <a:r>
              <a:rPr lang="en-AU" sz="1200" dirty="0"/>
              <a:t>0% projected CY trend</a:t>
            </a:r>
          </a:p>
        </p:txBody>
      </p:sp>
      <p:sp>
        <p:nvSpPr>
          <p:cNvPr id="21" name="TextBox 20"/>
          <p:cNvSpPr txBox="1"/>
          <p:nvPr/>
        </p:nvSpPr>
        <p:spPr>
          <a:xfrm>
            <a:off x="6549039" y="5422770"/>
            <a:ext cx="1872208" cy="276999"/>
          </a:xfrm>
          <a:prstGeom prst="rect">
            <a:avLst/>
          </a:prstGeom>
          <a:noFill/>
        </p:spPr>
        <p:txBody>
          <a:bodyPr wrap="square" rtlCol="0">
            <a:spAutoFit/>
          </a:bodyPr>
          <a:lstStyle/>
          <a:p>
            <a:r>
              <a:rPr lang="en-AU" sz="1200" dirty="0"/>
              <a:t>9% projected CY trend</a:t>
            </a:r>
          </a:p>
        </p:txBody>
      </p:sp>
      <p:sp>
        <p:nvSpPr>
          <p:cNvPr id="22" name="TextBox 21"/>
          <p:cNvSpPr txBox="1"/>
          <p:nvPr/>
        </p:nvSpPr>
        <p:spPr>
          <a:xfrm>
            <a:off x="8557865" y="5422770"/>
            <a:ext cx="1872208" cy="276999"/>
          </a:xfrm>
          <a:prstGeom prst="rect">
            <a:avLst/>
          </a:prstGeom>
          <a:noFill/>
        </p:spPr>
        <p:txBody>
          <a:bodyPr wrap="square" rtlCol="0">
            <a:spAutoFit/>
          </a:bodyPr>
          <a:lstStyle/>
          <a:p>
            <a:r>
              <a:rPr lang="en-AU" sz="1200" dirty="0"/>
              <a:t>20% projected CY trend</a:t>
            </a:r>
          </a:p>
        </p:txBody>
      </p:sp>
      <p:sp>
        <p:nvSpPr>
          <p:cNvPr id="15" name="TextBox 14"/>
          <p:cNvSpPr txBox="1"/>
          <p:nvPr/>
        </p:nvSpPr>
        <p:spPr>
          <a:xfrm>
            <a:off x="1885700" y="5782791"/>
            <a:ext cx="8384234" cy="707886"/>
          </a:xfrm>
          <a:prstGeom prst="rect">
            <a:avLst/>
          </a:prstGeom>
          <a:noFill/>
        </p:spPr>
        <p:txBody>
          <a:bodyPr wrap="square" rtlCol="0">
            <a:spAutoFit/>
          </a:bodyPr>
          <a:lstStyle/>
          <a:p>
            <a:r>
              <a:rPr lang="en-AU" sz="2000" dirty="0"/>
              <a:t>For forecast mean ultimates to be consistent you require a </a:t>
            </a:r>
            <a:r>
              <a:rPr lang="en-AU" sz="2000" u="sng" dirty="0"/>
              <a:t>consistent model</a:t>
            </a:r>
            <a:r>
              <a:rPr lang="en-AU" sz="2000" dirty="0"/>
              <a:t> and </a:t>
            </a:r>
            <a:r>
              <a:rPr lang="en-AU" sz="2000" u="sng" dirty="0"/>
              <a:t>consistent assumptions about the future</a:t>
            </a:r>
            <a:r>
              <a:rPr lang="en-AU" sz="2000" dirty="0"/>
              <a:t>.</a:t>
            </a:r>
          </a:p>
        </p:txBody>
      </p:sp>
      <p:sp>
        <p:nvSpPr>
          <p:cNvPr id="23" name="TextBox 22">
            <a:extLst>
              <a:ext uri="{FF2B5EF4-FFF2-40B4-BE49-F238E27FC236}">
                <a16:creationId xmlns:a16="http://schemas.microsoft.com/office/drawing/2014/main" id="{93D2B045-1F8F-468C-BA36-F9920B330836}"/>
              </a:ext>
            </a:extLst>
          </p:cNvPr>
          <p:cNvSpPr txBox="1"/>
          <p:nvPr/>
        </p:nvSpPr>
        <p:spPr>
          <a:xfrm>
            <a:off x="838198" y="55525"/>
            <a:ext cx="5695951" cy="369332"/>
          </a:xfrm>
          <a:prstGeom prst="rect">
            <a:avLst/>
          </a:prstGeom>
          <a:noFill/>
        </p:spPr>
        <p:txBody>
          <a:bodyPr wrap="square" rtlCol="0">
            <a:spAutoFit/>
          </a:bodyPr>
          <a:lstStyle/>
          <a:p>
            <a:r>
              <a:rPr lang="en-GB">
                <a:solidFill>
                  <a:schemeClr val="bg1"/>
                </a:solidFill>
              </a:rPr>
              <a:t>Consistent estimates of prior year ultimates and SII metrics</a:t>
            </a:r>
            <a:endParaRPr lang="en-AU" dirty="0">
              <a:solidFill>
                <a:schemeClr val="bg1"/>
              </a:solidFill>
            </a:endParaRPr>
          </a:p>
        </p:txBody>
      </p:sp>
      <p:pic>
        <p:nvPicPr>
          <p:cNvPr id="8" name="Picture 7">
            <a:extLst>
              <a:ext uri="{FF2B5EF4-FFF2-40B4-BE49-F238E27FC236}">
                <a16:creationId xmlns:a16="http://schemas.microsoft.com/office/drawing/2014/main" id="{A5BF946D-DE99-438A-9829-C80D1E70D38F}"/>
              </a:ext>
            </a:extLst>
          </p:cNvPr>
          <p:cNvPicPr>
            <a:picLocks noChangeAspect="1"/>
          </p:cNvPicPr>
          <p:nvPr/>
        </p:nvPicPr>
        <p:blipFill>
          <a:blip r:embed="rId2"/>
          <a:stretch>
            <a:fillRect/>
          </a:stretch>
        </p:blipFill>
        <p:spPr>
          <a:xfrm>
            <a:off x="1687461" y="1647118"/>
            <a:ext cx="2180952" cy="3628571"/>
          </a:xfrm>
          <a:prstGeom prst="rect">
            <a:avLst/>
          </a:prstGeom>
        </p:spPr>
      </p:pic>
      <p:sp>
        <p:nvSpPr>
          <p:cNvPr id="28" name="Rectangle 27">
            <a:extLst>
              <a:ext uri="{FF2B5EF4-FFF2-40B4-BE49-F238E27FC236}">
                <a16:creationId xmlns:a16="http://schemas.microsoft.com/office/drawing/2014/main" id="{CC780527-559C-4BCD-B7FF-69984CF2FCE4}"/>
              </a:ext>
            </a:extLst>
          </p:cNvPr>
          <p:cNvSpPr/>
          <p:nvPr/>
        </p:nvSpPr>
        <p:spPr>
          <a:xfrm>
            <a:off x="2990303" y="4710557"/>
            <a:ext cx="822137" cy="194239"/>
          </a:xfrm>
          <a:prstGeom prst="rect">
            <a:avLst/>
          </a:prstGeom>
          <a:noFill/>
          <a:ln w="57150">
            <a:solidFill>
              <a:srgbClr val="C81E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10" name="Picture 9">
            <a:extLst>
              <a:ext uri="{FF2B5EF4-FFF2-40B4-BE49-F238E27FC236}">
                <a16:creationId xmlns:a16="http://schemas.microsoft.com/office/drawing/2014/main" id="{EE79745D-CF24-474B-B471-404AB6ABA756}"/>
              </a:ext>
            </a:extLst>
          </p:cNvPr>
          <p:cNvPicPr>
            <a:picLocks noChangeAspect="1"/>
          </p:cNvPicPr>
          <p:nvPr/>
        </p:nvPicPr>
        <p:blipFill>
          <a:blip r:embed="rId3"/>
          <a:stretch>
            <a:fillRect/>
          </a:stretch>
        </p:blipFill>
        <p:spPr>
          <a:xfrm>
            <a:off x="4320686" y="1678733"/>
            <a:ext cx="2117990" cy="3769463"/>
          </a:xfrm>
          <a:prstGeom prst="rect">
            <a:avLst/>
          </a:prstGeom>
        </p:spPr>
      </p:pic>
      <p:sp>
        <p:nvSpPr>
          <p:cNvPr id="29" name="Rectangle 28">
            <a:extLst>
              <a:ext uri="{FF2B5EF4-FFF2-40B4-BE49-F238E27FC236}">
                <a16:creationId xmlns:a16="http://schemas.microsoft.com/office/drawing/2014/main" id="{D2D7FAA9-50FE-4557-BA75-762BA0639AC4}"/>
              </a:ext>
            </a:extLst>
          </p:cNvPr>
          <p:cNvSpPr/>
          <p:nvPr/>
        </p:nvSpPr>
        <p:spPr>
          <a:xfrm>
            <a:off x="5615357" y="4676416"/>
            <a:ext cx="776106" cy="184010"/>
          </a:xfrm>
          <a:prstGeom prst="rect">
            <a:avLst/>
          </a:prstGeom>
          <a:noFill/>
          <a:ln w="57150">
            <a:solidFill>
              <a:srgbClr val="C81E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11" name="Picture 10">
            <a:extLst>
              <a:ext uri="{FF2B5EF4-FFF2-40B4-BE49-F238E27FC236}">
                <a16:creationId xmlns:a16="http://schemas.microsoft.com/office/drawing/2014/main" id="{31FEB405-8AF7-4ECC-9B62-7F129542B5F3}"/>
              </a:ext>
            </a:extLst>
          </p:cNvPr>
          <p:cNvPicPr>
            <a:picLocks noChangeAspect="1"/>
          </p:cNvPicPr>
          <p:nvPr/>
        </p:nvPicPr>
        <p:blipFill>
          <a:blip r:embed="rId4"/>
          <a:stretch>
            <a:fillRect/>
          </a:stretch>
        </p:blipFill>
        <p:spPr>
          <a:xfrm>
            <a:off x="6423014" y="1678336"/>
            <a:ext cx="2134852" cy="3769464"/>
          </a:xfrm>
          <a:prstGeom prst="rect">
            <a:avLst/>
          </a:prstGeom>
        </p:spPr>
      </p:pic>
      <p:sp>
        <p:nvSpPr>
          <p:cNvPr id="30" name="Rectangle 29">
            <a:extLst>
              <a:ext uri="{FF2B5EF4-FFF2-40B4-BE49-F238E27FC236}">
                <a16:creationId xmlns:a16="http://schemas.microsoft.com/office/drawing/2014/main" id="{282DC6A3-2B43-4596-A7F9-B0BFD89C96FB}"/>
              </a:ext>
            </a:extLst>
          </p:cNvPr>
          <p:cNvSpPr/>
          <p:nvPr/>
        </p:nvSpPr>
        <p:spPr>
          <a:xfrm>
            <a:off x="7733346" y="4676416"/>
            <a:ext cx="767153" cy="190910"/>
          </a:xfrm>
          <a:prstGeom prst="rect">
            <a:avLst/>
          </a:prstGeom>
          <a:noFill/>
          <a:ln w="57150">
            <a:solidFill>
              <a:srgbClr val="C81E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12" name="Picture 11">
            <a:extLst>
              <a:ext uri="{FF2B5EF4-FFF2-40B4-BE49-F238E27FC236}">
                <a16:creationId xmlns:a16="http://schemas.microsoft.com/office/drawing/2014/main" id="{2AB0CFC6-390C-4674-BC8E-5A2BE3D226C9}"/>
              </a:ext>
            </a:extLst>
          </p:cNvPr>
          <p:cNvPicPr>
            <a:picLocks noChangeAspect="1"/>
          </p:cNvPicPr>
          <p:nvPr/>
        </p:nvPicPr>
        <p:blipFill>
          <a:blip r:embed="rId5"/>
          <a:stretch>
            <a:fillRect/>
          </a:stretch>
        </p:blipFill>
        <p:spPr>
          <a:xfrm>
            <a:off x="8570022" y="1684218"/>
            <a:ext cx="2030712" cy="3755427"/>
          </a:xfrm>
          <a:prstGeom prst="rect">
            <a:avLst/>
          </a:prstGeom>
        </p:spPr>
      </p:pic>
      <p:sp>
        <p:nvSpPr>
          <p:cNvPr id="31" name="Rectangle 30">
            <a:extLst>
              <a:ext uri="{FF2B5EF4-FFF2-40B4-BE49-F238E27FC236}">
                <a16:creationId xmlns:a16="http://schemas.microsoft.com/office/drawing/2014/main" id="{2786A243-1DAD-435C-8DA9-6C3071617683}"/>
              </a:ext>
            </a:extLst>
          </p:cNvPr>
          <p:cNvSpPr/>
          <p:nvPr/>
        </p:nvSpPr>
        <p:spPr>
          <a:xfrm>
            <a:off x="9784458" y="4683316"/>
            <a:ext cx="772131" cy="184010"/>
          </a:xfrm>
          <a:prstGeom prst="rect">
            <a:avLst/>
          </a:prstGeom>
          <a:noFill/>
          <a:ln w="57150">
            <a:solidFill>
              <a:srgbClr val="C81E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332091616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p:txBody>
          <a:bodyPr>
            <a:noAutofit/>
          </a:bodyPr>
          <a:lstStyle/>
          <a:p>
            <a:r>
              <a:rPr lang="en-US" sz="3600" dirty="0"/>
              <a:t>Consistent Estimates of prior year </a:t>
            </a:r>
            <a:r>
              <a:rPr lang="en-US" sz="3600" dirty="0" err="1"/>
              <a:t>ultimates</a:t>
            </a:r>
            <a:r>
              <a:rPr lang="en-US" sz="3600" dirty="0"/>
              <a:t> on updating</a:t>
            </a:r>
          </a:p>
        </p:txBody>
      </p:sp>
      <p:sp>
        <p:nvSpPr>
          <p:cNvPr id="4" name="Slide Number Placeholder 3"/>
          <p:cNvSpPr>
            <a:spLocks noGrp="1"/>
          </p:cNvSpPr>
          <p:nvPr>
            <p:ph type="sldNum" sz="quarter" idx="12"/>
          </p:nvPr>
        </p:nvSpPr>
        <p:spPr/>
        <p:txBody>
          <a:bodyPr/>
          <a:lstStyle/>
          <a:p>
            <a:fld id="{B63F4655-6401-4478-96EB-17E196BE6765}" type="slidenum">
              <a:rPr lang="en-US"/>
              <a:pPr/>
              <a:t>83</a:t>
            </a:fld>
            <a:endParaRPr lang="en-US"/>
          </a:p>
        </p:txBody>
      </p:sp>
      <p:sp>
        <p:nvSpPr>
          <p:cNvPr id="61446" name="TextBox 6"/>
          <p:cNvSpPr txBox="1">
            <a:spLocks noChangeArrowheads="1"/>
          </p:cNvSpPr>
          <p:nvPr/>
        </p:nvSpPr>
        <p:spPr bwMode="auto">
          <a:xfrm>
            <a:off x="1066106" y="5999621"/>
            <a:ext cx="9793088" cy="646331"/>
          </a:xfrm>
          <a:prstGeom prst="rect">
            <a:avLst/>
          </a:prstGeom>
          <a:noFill/>
          <a:ln w="9525">
            <a:noFill/>
            <a:miter lim="800000"/>
            <a:headEnd/>
            <a:tailEnd/>
          </a:ln>
        </p:spPr>
        <p:txBody>
          <a:bodyPr wrap="square">
            <a:spAutoFit/>
          </a:bodyPr>
          <a:lstStyle/>
          <a:p>
            <a:pPr algn="ctr"/>
            <a:r>
              <a:rPr lang="en-US" dirty="0"/>
              <a:t>At end 2012, Mean ultimate distribution 2012 = 64.6 and SD of ultimate distribution = 5.7</a:t>
            </a:r>
          </a:p>
          <a:p>
            <a:pPr algn="ctr"/>
            <a:r>
              <a:rPr lang="en-US" dirty="0"/>
              <a:t>At end 2013, Mean ultimate distribution 2012 = 66.2 and SD of ultimate distribution = 4.2</a:t>
            </a:r>
          </a:p>
        </p:txBody>
      </p:sp>
      <p:sp>
        <p:nvSpPr>
          <p:cNvPr id="2" name="TextBox 1"/>
          <p:cNvSpPr txBox="1"/>
          <p:nvPr/>
        </p:nvSpPr>
        <p:spPr>
          <a:xfrm>
            <a:off x="3946426" y="5207533"/>
            <a:ext cx="3240360" cy="646331"/>
          </a:xfrm>
          <a:prstGeom prst="rect">
            <a:avLst/>
          </a:prstGeom>
          <a:noFill/>
          <a:ln w="28575">
            <a:solidFill>
              <a:schemeClr val="tx1"/>
            </a:solidFill>
          </a:ln>
        </p:spPr>
        <p:txBody>
          <a:bodyPr wrap="square" rtlCol="0">
            <a:spAutoFit/>
          </a:bodyPr>
          <a:lstStyle/>
          <a:p>
            <a:r>
              <a:rPr lang="en-AU" dirty="0"/>
              <a:t>Notice: estimates increasing. Future CY trend 9%</a:t>
            </a:r>
          </a:p>
        </p:txBody>
      </p:sp>
      <p:sp>
        <p:nvSpPr>
          <p:cNvPr id="11" name="TextBox 10">
            <a:extLst>
              <a:ext uri="{FF2B5EF4-FFF2-40B4-BE49-F238E27FC236}">
                <a16:creationId xmlns:a16="http://schemas.microsoft.com/office/drawing/2014/main" id="{BAD33EEA-D5B7-410A-AC82-783E91999E2C}"/>
              </a:ext>
            </a:extLst>
          </p:cNvPr>
          <p:cNvSpPr txBox="1"/>
          <p:nvPr/>
        </p:nvSpPr>
        <p:spPr>
          <a:xfrm>
            <a:off x="838198" y="55525"/>
            <a:ext cx="5695951" cy="369332"/>
          </a:xfrm>
          <a:prstGeom prst="rect">
            <a:avLst/>
          </a:prstGeom>
          <a:noFill/>
        </p:spPr>
        <p:txBody>
          <a:bodyPr wrap="square" rtlCol="0">
            <a:spAutoFit/>
          </a:bodyPr>
          <a:lstStyle/>
          <a:p>
            <a:r>
              <a:rPr lang="en-GB">
                <a:solidFill>
                  <a:schemeClr val="bg1"/>
                </a:solidFill>
              </a:rPr>
              <a:t>Consistent estimates of prior year ultimates and SII metrics</a:t>
            </a:r>
            <a:endParaRPr lang="en-AU" dirty="0">
              <a:solidFill>
                <a:schemeClr val="bg1"/>
              </a:solidFill>
            </a:endParaRPr>
          </a:p>
        </p:txBody>
      </p:sp>
      <p:pic>
        <p:nvPicPr>
          <p:cNvPr id="5" name="Picture 4">
            <a:extLst>
              <a:ext uri="{FF2B5EF4-FFF2-40B4-BE49-F238E27FC236}">
                <a16:creationId xmlns:a16="http://schemas.microsoft.com/office/drawing/2014/main" id="{6C3EF820-E03F-490E-826F-6153CE73DD01}"/>
              </a:ext>
            </a:extLst>
          </p:cNvPr>
          <p:cNvPicPr>
            <a:picLocks noChangeAspect="1"/>
          </p:cNvPicPr>
          <p:nvPr/>
        </p:nvPicPr>
        <p:blipFill>
          <a:blip r:embed="rId2"/>
          <a:stretch>
            <a:fillRect/>
          </a:stretch>
        </p:blipFill>
        <p:spPr>
          <a:xfrm>
            <a:off x="973035" y="1462871"/>
            <a:ext cx="5277938" cy="3389368"/>
          </a:xfrm>
          <a:prstGeom prst="rect">
            <a:avLst/>
          </a:prstGeom>
        </p:spPr>
      </p:pic>
      <p:cxnSp>
        <p:nvCxnSpPr>
          <p:cNvPr id="13" name="Straight Arrow Connector 12">
            <a:extLst>
              <a:ext uri="{FF2B5EF4-FFF2-40B4-BE49-F238E27FC236}">
                <a16:creationId xmlns:a16="http://schemas.microsoft.com/office/drawing/2014/main" id="{C9986DDC-DC2C-4EEC-8308-FD160EC3AD8D}"/>
              </a:ext>
            </a:extLst>
          </p:cNvPr>
          <p:cNvCxnSpPr/>
          <p:nvPr/>
        </p:nvCxnSpPr>
        <p:spPr>
          <a:xfrm flipH="1" flipV="1">
            <a:off x="2471708" y="4335723"/>
            <a:ext cx="529822" cy="1661536"/>
          </a:xfrm>
          <a:prstGeom prst="straightConnector1">
            <a:avLst/>
          </a:prstGeom>
          <a:ln w="57150">
            <a:solidFill>
              <a:srgbClr val="FF0000"/>
            </a:solidFill>
            <a:tailEnd type="triangle"/>
          </a:ln>
        </p:spPr>
        <p:style>
          <a:lnRef idx="1">
            <a:schemeClr val="accent3"/>
          </a:lnRef>
          <a:fillRef idx="0">
            <a:schemeClr val="accent3"/>
          </a:fillRef>
          <a:effectRef idx="0">
            <a:schemeClr val="accent3"/>
          </a:effectRef>
          <a:fontRef idx="minor">
            <a:schemeClr val="tx1"/>
          </a:fontRef>
        </p:style>
      </p:cxnSp>
      <p:pic>
        <p:nvPicPr>
          <p:cNvPr id="7" name="Picture 6">
            <a:extLst>
              <a:ext uri="{FF2B5EF4-FFF2-40B4-BE49-F238E27FC236}">
                <a16:creationId xmlns:a16="http://schemas.microsoft.com/office/drawing/2014/main" id="{BA2E6C56-86EF-4B43-8107-2D0279EEF0C2}"/>
              </a:ext>
            </a:extLst>
          </p:cNvPr>
          <p:cNvPicPr>
            <a:picLocks noChangeAspect="1"/>
          </p:cNvPicPr>
          <p:nvPr/>
        </p:nvPicPr>
        <p:blipFill>
          <a:blip r:embed="rId3"/>
          <a:stretch>
            <a:fillRect/>
          </a:stretch>
        </p:blipFill>
        <p:spPr>
          <a:xfrm>
            <a:off x="6170380" y="1481115"/>
            <a:ext cx="5461640" cy="3353125"/>
          </a:xfrm>
          <a:prstGeom prst="rect">
            <a:avLst/>
          </a:prstGeom>
        </p:spPr>
      </p:pic>
      <p:cxnSp>
        <p:nvCxnSpPr>
          <p:cNvPr id="15" name="Straight Arrow Connector 14">
            <a:extLst>
              <a:ext uri="{FF2B5EF4-FFF2-40B4-BE49-F238E27FC236}">
                <a16:creationId xmlns:a16="http://schemas.microsoft.com/office/drawing/2014/main" id="{1CA404DF-5513-444D-9720-1F769BA4390A}"/>
              </a:ext>
            </a:extLst>
          </p:cNvPr>
          <p:cNvCxnSpPr>
            <a:cxnSpLocks/>
          </p:cNvCxnSpPr>
          <p:nvPr/>
        </p:nvCxnSpPr>
        <p:spPr>
          <a:xfrm flipH="1" flipV="1">
            <a:off x="7554954" y="4164157"/>
            <a:ext cx="1008875" cy="1817465"/>
          </a:xfrm>
          <a:prstGeom prst="straightConnector1">
            <a:avLst/>
          </a:prstGeom>
          <a:ln w="57150">
            <a:solidFill>
              <a:srgbClr val="FF0000"/>
            </a:solidFill>
            <a:tailEnd type="triangle"/>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272381270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p:txBody>
          <a:bodyPr/>
          <a:lstStyle/>
          <a:p>
            <a:r>
              <a:rPr lang="en-US" sz="2400" dirty="0"/>
              <a:t>Consistent Estimates of prior year </a:t>
            </a:r>
            <a:r>
              <a:rPr lang="en-US" sz="2400" dirty="0" err="1"/>
              <a:t>ultimates</a:t>
            </a:r>
            <a:r>
              <a:rPr lang="en-US" sz="2400" dirty="0"/>
              <a:t> on updating</a:t>
            </a:r>
          </a:p>
        </p:txBody>
      </p:sp>
      <p:sp>
        <p:nvSpPr>
          <p:cNvPr id="4" name="Slide Number Placeholder 3"/>
          <p:cNvSpPr>
            <a:spLocks noGrp="1"/>
          </p:cNvSpPr>
          <p:nvPr>
            <p:ph type="sldNum" sz="quarter" idx="12"/>
          </p:nvPr>
        </p:nvSpPr>
        <p:spPr/>
        <p:txBody>
          <a:bodyPr/>
          <a:lstStyle/>
          <a:p>
            <a:pPr>
              <a:defRPr/>
            </a:pPr>
            <a:fld id="{B63F4655-6401-4478-96EB-17E196BE6765}" type="slidenum">
              <a:rPr lang="en-US"/>
              <a:pPr>
                <a:defRPr/>
              </a:pPr>
              <a:t>84</a:t>
            </a:fld>
            <a:endParaRPr lang="en-US"/>
          </a:p>
        </p:txBody>
      </p:sp>
      <p:sp>
        <p:nvSpPr>
          <p:cNvPr id="61446" name="TextBox 6"/>
          <p:cNvSpPr txBox="1">
            <a:spLocks noChangeArrowheads="1"/>
          </p:cNvSpPr>
          <p:nvPr/>
        </p:nvSpPr>
        <p:spPr bwMode="auto">
          <a:xfrm>
            <a:off x="838200" y="5853629"/>
            <a:ext cx="9793088" cy="646331"/>
          </a:xfrm>
          <a:prstGeom prst="rect">
            <a:avLst/>
          </a:prstGeom>
          <a:noFill/>
          <a:ln w="9525">
            <a:noFill/>
            <a:miter lim="800000"/>
            <a:headEnd/>
            <a:tailEnd/>
          </a:ln>
        </p:spPr>
        <p:txBody>
          <a:bodyPr wrap="square">
            <a:spAutoFit/>
          </a:bodyPr>
          <a:lstStyle/>
          <a:p>
            <a:pPr algn="ctr"/>
            <a:r>
              <a:rPr lang="en-US" dirty="0"/>
              <a:t>At end 2012, Mean ultimate distribution 2012 = 64.6 and SD of ultimate distribution = 5.7</a:t>
            </a:r>
          </a:p>
          <a:p>
            <a:pPr algn="ctr"/>
            <a:r>
              <a:rPr lang="en-US" dirty="0"/>
              <a:t>At end 2013, Mean ultimate distribution 2012 = 66.2 and SD of ultimate distribution = 4.2</a:t>
            </a:r>
          </a:p>
        </p:txBody>
      </p:sp>
      <p:sp>
        <p:nvSpPr>
          <p:cNvPr id="11" name="TextBox 10"/>
          <p:cNvSpPr txBox="1"/>
          <p:nvPr/>
        </p:nvSpPr>
        <p:spPr>
          <a:xfrm>
            <a:off x="3881125" y="4990536"/>
            <a:ext cx="1297859" cy="738664"/>
          </a:xfrm>
          <a:prstGeom prst="rect">
            <a:avLst/>
          </a:prstGeom>
          <a:solidFill>
            <a:schemeClr val="accent6">
              <a:lumMod val="40000"/>
              <a:lumOff val="60000"/>
            </a:schemeClr>
          </a:solidFill>
          <a:ln>
            <a:solidFill>
              <a:schemeClr val="tx1"/>
            </a:solidFill>
          </a:ln>
        </p:spPr>
        <p:txBody>
          <a:bodyPr wrap="square" rtlCol="0">
            <a:spAutoFit/>
          </a:bodyPr>
          <a:lstStyle/>
          <a:p>
            <a:pPr algn="ctr"/>
            <a:r>
              <a:rPr lang="en-AU" sz="1400" dirty="0"/>
              <a:t>SD of </a:t>
            </a:r>
          </a:p>
          <a:p>
            <a:pPr algn="ctr"/>
            <a:r>
              <a:rPr lang="en-AU" sz="1400" dirty="0"/>
              <a:t>variation in mean ultimate</a:t>
            </a:r>
          </a:p>
        </p:txBody>
      </p:sp>
      <p:sp>
        <p:nvSpPr>
          <p:cNvPr id="12" name="TextBox 11"/>
          <p:cNvSpPr txBox="1"/>
          <p:nvPr/>
        </p:nvSpPr>
        <p:spPr>
          <a:xfrm>
            <a:off x="5375919" y="5071525"/>
            <a:ext cx="1440160" cy="523220"/>
          </a:xfrm>
          <a:prstGeom prst="rect">
            <a:avLst/>
          </a:prstGeom>
          <a:solidFill>
            <a:schemeClr val="accent5">
              <a:lumMod val="60000"/>
              <a:lumOff val="40000"/>
            </a:schemeClr>
          </a:solidFill>
          <a:ln>
            <a:solidFill>
              <a:schemeClr val="tx1"/>
            </a:solidFill>
          </a:ln>
        </p:spPr>
        <p:txBody>
          <a:bodyPr wrap="square" rtlCol="0">
            <a:spAutoFit/>
          </a:bodyPr>
          <a:lstStyle/>
          <a:p>
            <a:pPr algn="ctr"/>
            <a:r>
              <a:rPr lang="en-AU" sz="1400" dirty="0"/>
              <a:t>Average change in ultimate SD</a:t>
            </a:r>
          </a:p>
        </p:txBody>
      </p:sp>
      <p:sp>
        <p:nvSpPr>
          <p:cNvPr id="14" name="TextBox 13">
            <a:extLst>
              <a:ext uri="{FF2B5EF4-FFF2-40B4-BE49-F238E27FC236}">
                <a16:creationId xmlns:a16="http://schemas.microsoft.com/office/drawing/2014/main" id="{79248FF8-8490-47E1-B74A-EDC7743A04A1}"/>
              </a:ext>
            </a:extLst>
          </p:cNvPr>
          <p:cNvSpPr txBox="1"/>
          <p:nvPr/>
        </p:nvSpPr>
        <p:spPr>
          <a:xfrm>
            <a:off x="838198" y="55525"/>
            <a:ext cx="5695951" cy="369332"/>
          </a:xfrm>
          <a:prstGeom prst="rect">
            <a:avLst/>
          </a:prstGeom>
          <a:noFill/>
        </p:spPr>
        <p:txBody>
          <a:bodyPr wrap="square" rtlCol="0">
            <a:spAutoFit/>
          </a:bodyPr>
          <a:lstStyle/>
          <a:p>
            <a:r>
              <a:rPr lang="en-GB">
                <a:solidFill>
                  <a:schemeClr val="bg1"/>
                </a:solidFill>
              </a:rPr>
              <a:t>Consistent estimates of prior year ultimates and SII metrics</a:t>
            </a:r>
            <a:endParaRPr lang="en-AU" dirty="0">
              <a:solidFill>
                <a:schemeClr val="bg1"/>
              </a:solidFill>
            </a:endParaRPr>
          </a:p>
        </p:txBody>
      </p:sp>
      <p:pic>
        <p:nvPicPr>
          <p:cNvPr id="2" name="Picture 1">
            <a:extLst>
              <a:ext uri="{FF2B5EF4-FFF2-40B4-BE49-F238E27FC236}">
                <a16:creationId xmlns:a16="http://schemas.microsoft.com/office/drawing/2014/main" id="{457EA978-92C0-4C7E-A612-6BFAE657A4CF}"/>
              </a:ext>
            </a:extLst>
          </p:cNvPr>
          <p:cNvPicPr>
            <a:picLocks noChangeAspect="1"/>
          </p:cNvPicPr>
          <p:nvPr/>
        </p:nvPicPr>
        <p:blipFill>
          <a:blip r:embed="rId2"/>
          <a:stretch>
            <a:fillRect/>
          </a:stretch>
        </p:blipFill>
        <p:spPr>
          <a:xfrm>
            <a:off x="282675" y="1378904"/>
            <a:ext cx="5813324" cy="3433737"/>
          </a:xfrm>
          <a:prstGeom prst="rect">
            <a:avLst/>
          </a:prstGeom>
        </p:spPr>
      </p:pic>
      <p:cxnSp>
        <p:nvCxnSpPr>
          <p:cNvPr id="15" name="Straight Arrow Connector 14">
            <a:extLst>
              <a:ext uri="{FF2B5EF4-FFF2-40B4-BE49-F238E27FC236}">
                <a16:creationId xmlns:a16="http://schemas.microsoft.com/office/drawing/2014/main" id="{21BF121F-B4BB-4314-8F05-FB2E8AA70A16}"/>
              </a:ext>
            </a:extLst>
          </p:cNvPr>
          <p:cNvCxnSpPr/>
          <p:nvPr/>
        </p:nvCxnSpPr>
        <p:spPr>
          <a:xfrm flipH="1" flipV="1">
            <a:off x="1915371" y="4192093"/>
            <a:ext cx="529822" cy="1661536"/>
          </a:xfrm>
          <a:prstGeom prst="straightConnector1">
            <a:avLst/>
          </a:prstGeom>
          <a:ln w="57150">
            <a:solidFill>
              <a:srgbClr val="FF0000"/>
            </a:solidFill>
            <a:tailEnd type="triangle"/>
          </a:ln>
        </p:spPr>
        <p:style>
          <a:lnRef idx="1">
            <a:schemeClr val="accent3"/>
          </a:lnRef>
          <a:fillRef idx="0">
            <a:schemeClr val="accent3"/>
          </a:fillRef>
          <a:effectRef idx="0">
            <a:schemeClr val="accent3"/>
          </a:effectRef>
          <a:fontRef idx="minor">
            <a:schemeClr val="tx1"/>
          </a:fontRef>
        </p:style>
      </p:cxnSp>
      <p:cxnSp>
        <p:nvCxnSpPr>
          <p:cNvPr id="17" name="Straight Arrow Connector 16">
            <a:extLst>
              <a:ext uri="{FF2B5EF4-FFF2-40B4-BE49-F238E27FC236}">
                <a16:creationId xmlns:a16="http://schemas.microsoft.com/office/drawing/2014/main" id="{102D6CEE-E1A7-450B-8688-0AC2388178F2}"/>
              </a:ext>
            </a:extLst>
          </p:cNvPr>
          <p:cNvCxnSpPr>
            <a:cxnSpLocks/>
          </p:cNvCxnSpPr>
          <p:nvPr/>
        </p:nvCxnSpPr>
        <p:spPr>
          <a:xfrm flipV="1">
            <a:off x="4357589" y="4220704"/>
            <a:ext cx="434053" cy="741620"/>
          </a:xfrm>
          <a:prstGeom prst="straightConnector1">
            <a:avLst/>
          </a:prstGeom>
          <a:ln w="57150">
            <a:solidFill>
              <a:schemeClr val="accent6">
                <a:lumMod val="40000"/>
                <a:lumOff val="60000"/>
              </a:schemeClr>
            </a:solidFill>
            <a:tailEnd type="triangle"/>
          </a:ln>
        </p:spPr>
        <p:style>
          <a:lnRef idx="1">
            <a:schemeClr val="accent3"/>
          </a:lnRef>
          <a:fillRef idx="0">
            <a:schemeClr val="accent3"/>
          </a:fillRef>
          <a:effectRef idx="0">
            <a:schemeClr val="accent3"/>
          </a:effectRef>
          <a:fontRef idx="minor">
            <a:schemeClr val="tx1"/>
          </a:fontRef>
        </p:style>
      </p:cxnSp>
      <p:cxnSp>
        <p:nvCxnSpPr>
          <p:cNvPr id="19" name="Straight Arrow Connector 18">
            <a:extLst>
              <a:ext uri="{FF2B5EF4-FFF2-40B4-BE49-F238E27FC236}">
                <a16:creationId xmlns:a16="http://schemas.microsoft.com/office/drawing/2014/main" id="{68150825-9BC3-4C2B-9B8F-2BE7069A8667}"/>
              </a:ext>
            </a:extLst>
          </p:cNvPr>
          <p:cNvCxnSpPr>
            <a:cxnSpLocks/>
            <a:stCxn id="12" idx="0"/>
          </p:cNvCxnSpPr>
          <p:nvPr/>
        </p:nvCxnSpPr>
        <p:spPr>
          <a:xfrm flipH="1" flipV="1">
            <a:off x="5798423" y="4239633"/>
            <a:ext cx="297576" cy="831892"/>
          </a:xfrm>
          <a:prstGeom prst="straightConnector1">
            <a:avLst/>
          </a:prstGeom>
          <a:ln w="57150">
            <a:solidFill>
              <a:schemeClr val="accent5">
                <a:lumMod val="60000"/>
                <a:lumOff val="40000"/>
              </a:schemeClr>
            </a:solidFill>
            <a:tailEnd type="triangle"/>
          </a:ln>
        </p:spPr>
        <p:style>
          <a:lnRef idx="1">
            <a:schemeClr val="accent3"/>
          </a:lnRef>
          <a:fillRef idx="0">
            <a:schemeClr val="accent3"/>
          </a:fillRef>
          <a:effectRef idx="0">
            <a:schemeClr val="accent3"/>
          </a:effectRef>
          <a:fontRef idx="minor">
            <a:schemeClr val="tx1"/>
          </a:fontRef>
        </p:style>
      </p:cxnSp>
      <p:pic>
        <p:nvPicPr>
          <p:cNvPr id="13" name="Picture 12">
            <a:extLst>
              <a:ext uri="{FF2B5EF4-FFF2-40B4-BE49-F238E27FC236}">
                <a16:creationId xmlns:a16="http://schemas.microsoft.com/office/drawing/2014/main" id="{D59D6780-1A59-40CA-9709-CDF2717D447C}"/>
              </a:ext>
            </a:extLst>
          </p:cNvPr>
          <p:cNvPicPr>
            <a:picLocks noChangeAspect="1"/>
          </p:cNvPicPr>
          <p:nvPr/>
        </p:nvPicPr>
        <p:blipFill>
          <a:blip r:embed="rId3"/>
          <a:stretch>
            <a:fillRect/>
          </a:stretch>
        </p:blipFill>
        <p:spPr>
          <a:xfrm>
            <a:off x="6018501" y="1378904"/>
            <a:ext cx="5592941" cy="3433736"/>
          </a:xfrm>
          <a:prstGeom prst="rect">
            <a:avLst/>
          </a:prstGeom>
        </p:spPr>
      </p:pic>
      <p:cxnSp>
        <p:nvCxnSpPr>
          <p:cNvPr id="22" name="Straight Arrow Connector 21">
            <a:extLst>
              <a:ext uri="{FF2B5EF4-FFF2-40B4-BE49-F238E27FC236}">
                <a16:creationId xmlns:a16="http://schemas.microsoft.com/office/drawing/2014/main" id="{16601E8E-0973-4EE1-8A16-521CAC38943C}"/>
              </a:ext>
            </a:extLst>
          </p:cNvPr>
          <p:cNvCxnSpPr/>
          <p:nvPr/>
        </p:nvCxnSpPr>
        <p:spPr>
          <a:xfrm flipH="1" flipV="1">
            <a:off x="7450605" y="4141976"/>
            <a:ext cx="864096" cy="1631680"/>
          </a:xfrm>
          <a:prstGeom prst="straightConnector1">
            <a:avLst/>
          </a:prstGeom>
          <a:ln w="57150">
            <a:solidFill>
              <a:srgbClr val="FF0000"/>
            </a:solidFill>
            <a:tailEnd type="triangle"/>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249969075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Risk Capital Allocation</a:t>
            </a:r>
          </a:p>
        </p:txBody>
      </p:sp>
      <p:sp>
        <p:nvSpPr>
          <p:cNvPr id="3" name="Slide Number Placeholder 2">
            <a:extLst>
              <a:ext uri="{FF2B5EF4-FFF2-40B4-BE49-F238E27FC236}">
                <a16:creationId xmlns:a16="http://schemas.microsoft.com/office/drawing/2014/main" id="{D6083684-A5DF-4C2E-9D75-4DA32CBC6264}"/>
              </a:ext>
            </a:extLst>
          </p:cNvPr>
          <p:cNvSpPr>
            <a:spLocks noGrp="1"/>
          </p:cNvSpPr>
          <p:nvPr>
            <p:ph type="sldNum" sz="quarter" idx="12"/>
          </p:nvPr>
        </p:nvSpPr>
        <p:spPr/>
        <p:txBody>
          <a:bodyPr/>
          <a:lstStyle/>
          <a:p>
            <a:fld id="{C7ACDD62-8CD5-47D4-8C3E-0C8675E64E7F}" type="slidenum">
              <a:rPr lang="en-AU" smtClean="0"/>
              <a:pPr/>
              <a:t>85</a:t>
            </a:fld>
            <a:endParaRPr lang="en-AU"/>
          </a:p>
        </p:txBody>
      </p:sp>
      <p:sp>
        <p:nvSpPr>
          <p:cNvPr id="4" name="Rectangle 3"/>
          <p:cNvSpPr/>
          <p:nvPr/>
        </p:nvSpPr>
        <p:spPr>
          <a:xfrm>
            <a:off x="7082465" y="1889664"/>
            <a:ext cx="3929090" cy="2215991"/>
          </a:xfrm>
          <a:prstGeom prst="rect">
            <a:avLst/>
          </a:prstGeom>
        </p:spPr>
        <p:txBody>
          <a:bodyPr wrap="square">
            <a:spAutoFit/>
          </a:bodyPr>
          <a:lstStyle/>
          <a:p>
            <a:pPr algn="ctr">
              <a:spcAft>
                <a:spcPts val="1200"/>
              </a:spcAft>
            </a:pPr>
            <a:r>
              <a:rPr lang="en-AU">
                <a:solidFill>
                  <a:srgbClr val="113458"/>
                </a:solidFill>
              </a:rPr>
              <a:t>Assume Risk Capital at 98th percentile = 2 Standard Deviations</a:t>
            </a:r>
          </a:p>
          <a:p>
            <a:pPr algn="ctr">
              <a:spcAft>
                <a:spcPts val="1200"/>
              </a:spcAft>
            </a:pPr>
            <a:r>
              <a:rPr lang="en-AU">
                <a:solidFill>
                  <a:srgbClr val="113458"/>
                </a:solidFill>
              </a:rPr>
              <a:t>Risk Capital for Line A = $10m</a:t>
            </a:r>
          </a:p>
          <a:p>
            <a:pPr algn="ctr">
              <a:spcAft>
                <a:spcPts val="1200"/>
              </a:spcAft>
            </a:pPr>
            <a:r>
              <a:rPr lang="en-AU">
                <a:solidFill>
                  <a:srgbClr val="113458"/>
                </a:solidFill>
              </a:rPr>
              <a:t>Risk Capital for Line B = $15m</a:t>
            </a:r>
          </a:p>
          <a:p>
            <a:pPr algn="ctr">
              <a:spcAft>
                <a:spcPts val="1200"/>
              </a:spcAft>
            </a:pPr>
            <a:r>
              <a:rPr lang="en-AU">
                <a:solidFill>
                  <a:srgbClr val="113458"/>
                </a:solidFill>
              </a:rPr>
              <a:t>Aggregate Risk Capital (ARC) = $25m ?</a:t>
            </a:r>
          </a:p>
        </p:txBody>
      </p:sp>
      <p:sp>
        <p:nvSpPr>
          <p:cNvPr id="5" name="AutoShape 3"/>
          <p:cNvSpPr>
            <a:spLocks noChangeArrowheads="1"/>
          </p:cNvSpPr>
          <p:nvPr/>
        </p:nvSpPr>
        <p:spPr bwMode="auto">
          <a:xfrm>
            <a:off x="1938929" y="2175416"/>
            <a:ext cx="2232025" cy="1584325"/>
          </a:xfrm>
          <a:prstGeom prst="flowChartProcess">
            <a:avLst/>
          </a:prstGeom>
          <a:solidFill>
            <a:srgbClr val="7CB3E1"/>
          </a:solidFill>
          <a:ln w="9525">
            <a:solidFill>
              <a:schemeClr val="tx1"/>
            </a:solidFill>
            <a:miter lim="800000"/>
            <a:headEnd/>
            <a:tailEnd/>
          </a:ln>
        </p:spPr>
        <p:txBody>
          <a:bodyPr wrap="none" anchor="ctr"/>
          <a:lstStyle/>
          <a:p>
            <a:endParaRPr lang="en-US">
              <a:latin typeface="Calibri" pitchFamily="34" charset="0"/>
            </a:endParaRPr>
          </a:p>
        </p:txBody>
      </p:sp>
      <p:sp>
        <p:nvSpPr>
          <p:cNvPr id="6" name="AutoShape 4"/>
          <p:cNvSpPr>
            <a:spLocks noChangeArrowheads="1"/>
          </p:cNvSpPr>
          <p:nvPr/>
        </p:nvSpPr>
        <p:spPr bwMode="auto">
          <a:xfrm>
            <a:off x="4675779" y="2175416"/>
            <a:ext cx="2089150" cy="1584325"/>
          </a:xfrm>
          <a:prstGeom prst="flowChartProcess">
            <a:avLst/>
          </a:prstGeom>
          <a:solidFill>
            <a:srgbClr val="7CB3E1"/>
          </a:solidFill>
          <a:ln w="9525">
            <a:solidFill>
              <a:schemeClr val="tx1"/>
            </a:solidFill>
            <a:miter lim="800000"/>
            <a:headEnd/>
            <a:tailEnd/>
          </a:ln>
        </p:spPr>
        <p:txBody>
          <a:bodyPr wrap="none" anchor="ctr"/>
          <a:lstStyle/>
          <a:p>
            <a:endParaRPr lang="en-US">
              <a:latin typeface="Calibri" pitchFamily="34" charset="0"/>
            </a:endParaRPr>
          </a:p>
        </p:txBody>
      </p:sp>
      <p:sp>
        <p:nvSpPr>
          <p:cNvPr id="7" name="AutoShape 5"/>
          <p:cNvSpPr>
            <a:spLocks noChangeArrowheads="1"/>
          </p:cNvSpPr>
          <p:nvPr/>
        </p:nvSpPr>
        <p:spPr bwMode="auto">
          <a:xfrm>
            <a:off x="3234329" y="4262978"/>
            <a:ext cx="2520950" cy="1655763"/>
          </a:xfrm>
          <a:prstGeom prst="flowChartProcess">
            <a:avLst/>
          </a:prstGeom>
          <a:solidFill>
            <a:srgbClr val="7CB3E1"/>
          </a:solidFill>
          <a:ln w="9525">
            <a:solidFill>
              <a:schemeClr val="tx1"/>
            </a:solidFill>
            <a:miter lim="800000"/>
            <a:headEnd/>
            <a:tailEnd/>
          </a:ln>
        </p:spPr>
        <p:txBody>
          <a:bodyPr wrap="none" anchor="ctr"/>
          <a:lstStyle/>
          <a:p>
            <a:endParaRPr lang="en-US">
              <a:latin typeface="Calibri" pitchFamily="34" charset="0"/>
            </a:endParaRPr>
          </a:p>
        </p:txBody>
      </p:sp>
      <p:cxnSp>
        <p:nvCxnSpPr>
          <p:cNvPr id="8" name="AutoShape 6"/>
          <p:cNvCxnSpPr>
            <a:cxnSpLocks noChangeShapeType="1"/>
            <a:stCxn id="5" idx="2"/>
            <a:endCxn id="7" idx="0"/>
          </p:cNvCxnSpPr>
          <p:nvPr/>
        </p:nvCxnSpPr>
        <p:spPr bwMode="auto">
          <a:xfrm>
            <a:off x="3054942" y="3759741"/>
            <a:ext cx="1439862" cy="503237"/>
          </a:xfrm>
          <a:prstGeom prst="straightConnector1">
            <a:avLst/>
          </a:prstGeom>
          <a:noFill/>
          <a:ln w="9525">
            <a:solidFill>
              <a:schemeClr val="tx1"/>
            </a:solidFill>
            <a:round/>
            <a:headEnd/>
            <a:tailEnd type="triangle" w="med" len="med"/>
          </a:ln>
        </p:spPr>
      </p:cxnSp>
      <p:cxnSp>
        <p:nvCxnSpPr>
          <p:cNvPr id="9" name="AutoShape 7"/>
          <p:cNvCxnSpPr>
            <a:cxnSpLocks noChangeShapeType="1"/>
            <a:stCxn id="6" idx="2"/>
            <a:endCxn id="7" idx="0"/>
          </p:cNvCxnSpPr>
          <p:nvPr/>
        </p:nvCxnSpPr>
        <p:spPr bwMode="auto">
          <a:xfrm flipH="1">
            <a:off x="4494804" y="3759741"/>
            <a:ext cx="1225550" cy="503237"/>
          </a:xfrm>
          <a:prstGeom prst="straightConnector1">
            <a:avLst/>
          </a:prstGeom>
          <a:noFill/>
          <a:ln w="9525">
            <a:solidFill>
              <a:schemeClr val="tx1"/>
            </a:solidFill>
            <a:round/>
            <a:headEnd/>
            <a:tailEnd type="triangle" w="med" len="med"/>
          </a:ln>
        </p:spPr>
      </p:cxnSp>
      <p:sp>
        <p:nvSpPr>
          <p:cNvPr id="10" name="Rectangle 9"/>
          <p:cNvSpPr/>
          <p:nvPr/>
        </p:nvSpPr>
        <p:spPr>
          <a:xfrm>
            <a:off x="2153243" y="2532606"/>
            <a:ext cx="1833558" cy="987450"/>
          </a:xfrm>
          <a:prstGeom prst="rect">
            <a:avLst/>
          </a:prstGeom>
        </p:spPr>
        <p:txBody>
          <a:bodyPr wrap="square">
            <a:spAutoFit/>
          </a:bodyPr>
          <a:lstStyle/>
          <a:p>
            <a:pPr algn="ctr">
              <a:spcAft>
                <a:spcPts val="500"/>
              </a:spcAft>
            </a:pPr>
            <a:r>
              <a:rPr lang="en-AU" b="1">
                <a:solidFill>
                  <a:srgbClr val="C81E45"/>
                </a:solidFill>
              </a:rPr>
              <a:t>Line A:</a:t>
            </a:r>
          </a:p>
          <a:p>
            <a:pPr algn="ctr">
              <a:spcAft>
                <a:spcPts val="500"/>
              </a:spcAft>
            </a:pPr>
            <a:r>
              <a:rPr lang="en-AU" b="1">
                <a:solidFill>
                  <a:srgbClr val="C81E45"/>
                </a:solidFill>
              </a:rPr>
              <a:t>Res. $100m CV=5%</a:t>
            </a:r>
          </a:p>
        </p:txBody>
      </p:sp>
      <p:sp>
        <p:nvSpPr>
          <p:cNvPr id="11" name="Rectangle 10"/>
          <p:cNvSpPr/>
          <p:nvPr/>
        </p:nvSpPr>
        <p:spPr>
          <a:xfrm>
            <a:off x="4796449" y="2532606"/>
            <a:ext cx="1833558" cy="987450"/>
          </a:xfrm>
          <a:prstGeom prst="rect">
            <a:avLst/>
          </a:prstGeom>
        </p:spPr>
        <p:txBody>
          <a:bodyPr wrap="square">
            <a:spAutoFit/>
          </a:bodyPr>
          <a:lstStyle/>
          <a:p>
            <a:pPr algn="ctr">
              <a:spcAft>
                <a:spcPts val="500"/>
              </a:spcAft>
            </a:pPr>
            <a:r>
              <a:rPr lang="en-AU" b="1">
                <a:solidFill>
                  <a:srgbClr val="C81E45"/>
                </a:solidFill>
              </a:rPr>
              <a:t>Line B:</a:t>
            </a:r>
          </a:p>
          <a:p>
            <a:pPr algn="ctr">
              <a:spcAft>
                <a:spcPts val="500"/>
              </a:spcAft>
            </a:pPr>
            <a:r>
              <a:rPr lang="en-AU" b="1">
                <a:solidFill>
                  <a:srgbClr val="C81E45"/>
                </a:solidFill>
              </a:rPr>
              <a:t>Res. $50m CV=15%</a:t>
            </a:r>
          </a:p>
        </p:txBody>
      </p:sp>
      <p:sp>
        <p:nvSpPr>
          <p:cNvPr id="12" name="Rectangle 11"/>
          <p:cNvSpPr/>
          <p:nvPr/>
        </p:nvSpPr>
        <p:spPr>
          <a:xfrm>
            <a:off x="3582003" y="4604308"/>
            <a:ext cx="1833558" cy="987450"/>
          </a:xfrm>
          <a:prstGeom prst="rect">
            <a:avLst/>
          </a:prstGeom>
        </p:spPr>
        <p:txBody>
          <a:bodyPr wrap="square">
            <a:spAutoFit/>
          </a:bodyPr>
          <a:lstStyle/>
          <a:p>
            <a:pPr algn="ctr">
              <a:spcAft>
                <a:spcPts val="500"/>
              </a:spcAft>
            </a:pPr>
            <a:r>
              <a:rPr lang="en-AU" b="1">
                <a:solidFill>
                  <a:srgbClr val="C81E45"/>
                </a:solidFill>
              </a:rPr>
              <a:t>Aggregate:</a:t>
            </a:r>
          </a:p>
          <a:p>
            <a:pPr algn="ctr">
              <a:spcAft>
                <a:spcPts val="500"/>
              </a:spcAft>
            </a:pPr>
            <a:r>
              <a:rPr lang="en-AU" b="1">
                <a:solidFill>
                  <a:srgbClr val="C81E45"/>
                </a:solidFill>
              </a:rPr>
              <a:t>Res. $150m CV=?</a:t>
            </a:r>
          </a:p>
        </p:txBody>
      </p:sp>
      <p:sp>
        <p:nvSpPr>
          <p:cNvPr id="17" name="TextBox 16">
            <a:extLst>
              <a:ext uri="{FF2B5EF4-FFF2-40B4-BE49-F238E27FC236}">
                <a16:creationId xmlns:a16="http://schemas.microsoft.com/office/drawing/2014/main" id="{67E723AA-5FED-44BB-9AB7-0D8E4230389E}"/>
              </a:ext>
            </a:extLst>
          </p:cNvPr>
          <p:cNvSpPr txBox="1"/>
          <p:nvPr/>
        </p:nvSpPr>
        <p:spPr>
          <a:xfrm>
            <a:off x="838198" y="55525"/>
            <a:ext cx="5695951" cy="369332"/>
          </a:xfrm>
          <a:prstGeom prst="rect">
            <a:avLst/>
          </a:prstGeom>
          <a:noFill/>
        </p:spPr>
        <p:txBody>
          <a:bodyPr wrap="square" rtlCol="0">
            <a:spAutoFit/>
          </a:bodyPr>
          <a:lstStyle/>
          <a:p>
            <a:r>
              <a:rPr lang="en-GB">
                <a:solidFill>
                  <a:schemeClr val="bg1"/>
                </a:solidFill>
              </a:rPr>
              <a:t>Risk capital allocation</a:t>
            </a:r>
            <a:endParaRPr lang="en-AU" dirty="0">
              <a:solidFill>
                <a:schemeClr val="bg1"/>
              </a:solidFill>
            </a:endParaRPr>
          </a:p>
        </p:txBody>
      </p:sp>
    </p:spTree>
    <p:extLst>
      <p:ext uri="{BB962C8B-B14F-4D97-AF65-F5344CB8AC3E}">
        <p14:creationId xmlns:p14="http://schemas.microsoft.com/office/powerpoint/2010/main" val="12315572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Risk Capital Allocation</a:t>
            </a:r>
          </a:p>
        </p:txBody>
      </p:sp>
      <p:sp>
        <p:nvSpPr>
          <p:cNvPr id="3" name="Slide Number Placeholder 2">
            <a:extLst>
              <a:ext uri="{FF2B5EF4-FFF2-40B4-BE49-F238E27FC236}">
                <a16:creationId xmlns:a16="http://schemas.microsoft.com/office/drawing/2014/main" id="{6077C09D-98EE-453D-A518-2BAD7FE178DB}"/>
              </a:ext>
            </a:extLst>
          </p:cNvPr>
          <p:cNvSpPr>
            <a:spLocks noGrp="1"/>
          </p:cNvSpPr>
          <p:nvPr>
            <p:ph type="sldNum" sz="quarter" idx="12"/>
          </p:nvPr>
        </p:nvSpPr>
        <p:spPr/>
        <p:txBody>
          <a:bodyPr/>
          <a:lstStyle/>
          <a:p>
            <a:fld id="{C7ACDD62-8CD5-47D4-8C3E-0C8675E64E7F}" type="slidenum">
              <a:rPr lang="en-AU" smtClean="0"/>
              <a:pPr/>
              <a:t>86</a:t>
            </a:fld>
            <a:endParaRPr lang="en-AU"/>
          </a:p>
        </p:txBody>
      </p:sp>
      <p:sp>
        <p:nvSpPr>
          <p:cNvPr id="4" name="Rectangle 3"/>
          <p:cNvSpPr/>
          <p:nvPr/>
        </p:nvSpPr>
        <p:spPr>
          <a:xfrm>
            <a:off x="7122221" y="1876412"/>
            <a:ext cx="3929090" cy="2215991"/>
          </a:xfrm>
          <a:prstGeom prst="rect">
            <a:avLst/>
          </a:prstGeom>
        </p:spPr>
        <p:txBody>
          <a:bodyPr wrap="square">
            <a:spAutoFit/>
          </a:bodyPr>
          <a:lstStyle/>
          <a:p>
            <a:pPr algn="ctr">
              <a:spcAft>
                <a:spcPts val="1200"/>
              </a:spcAft>
            </a:pPr>
            <a:r>
              <a:rPr lang="en-AU">
                <a:solidFill>
                  <a:srgbClr val="113458"/>
                </a:solidFill>
              </a:rPr>
              <a:t>Assume Risk Capital at 98th percentile = 2 Standard Deviations</a:t>
            </a:r>
          </a:p>
          <a:p>
            <a:pPr algn="ctr">
              <a:spcAft>
                <a:spcPts val="1200"/>
              </a:spcAft>
            </a:pPr>
            <a:r>
              <a:rPr lang="en-AU">
                <a:solidFill>
                  <a:srgbClr val="113458"/>
                </a:solidFill>
              </a:rPr>
              <a:t>Risk Capital for Line A = $10m</a:t>
            </a:r>
          </a:p>
          <a:p>
            <a:pPr algn="ctr">
              <a:spcAft>
                <a:spcPts val="1200"/>
              </a:spcAft>
            </a:pPr>
            <a:r>
              <a:rPr lang="en-AU">
                <a:solidFill>
                  <a:srgbClr val="113458"/>
                </a:solidFill>
              </a:rPr>
              <a:t>Risk Capital for Line B = $15m</a:t>
            </a:r>
          </a:p>
          <a:p>
            <a:pPr algn="ctr">
              <a:spcAft>
                <a:spcPts val="1200"/>
              </a:spcAft>
            </a:pPr>
            <a:r>
              <a:rPr lang="en-AU">
                <a:solidFill>
                  <a:srgbClr val="113458"/>
                </a:solidFill>
              </a:rPr>
              <a:t>Aggregate Risk Capital (ARC) = $25m ?</a:t>
            </a:r>
          </a:p>
        </p:txBody>
      </p:sp>
      <p:sp>
        <p:nvSpPr>
          <p:cNvPr id="5" name="AutoShape 3"/>
          <p:cNvSpPr>
            <a:spLocks noChangeArrowheads="1"/>
          </p:cNvSpPr>
          <p:nvPr/>
        </p:nvSpPr>
        <p:spPr bwMode="auto">
          <a:xfrm>
            <a:off x="1978685" y="2162164"/>
            <a:ext cx="2232025" cy="1584325"/>
          </a:xfrm>
          <a:prstGeom prst="flowChartProcess">
            <a:avLst/>
          </a:prstGeom>
          <a:solidFill>
            <a:srgbClr val="7CB3E1"/>
          </a:solidFill>
          <a:ln w="9525">
            <a:solidFill>
              <a:schemeClr val="tx1"/>
            </a:solidFill>
            <a:miter lim="800000"/>
            <a:headEnd/>
            <a:tailEnd/>
          </a:ln>
        </p:spPr>
        <p:txBody>
          <a:bodyPr wrap="none" anchor="ctr"/>
          <a:lstStyle/>
          <a:p>
            <a:endParaRPr lang="en-US">
              <a:latin typeface="Calibri" pitchFamily="34" charset="0"/>
            </a:endParaRPr>
          </a:p>
        </p:txBody>
      </p:sp>
      <p:sp>
        <p:nvSpPr>
          <p:cNvPr id="6" name="AutoShape 4"/>
          <p:cNvSpPr>
            <a:spLocks noChangeArrowheads="1"/>
          </p:cNvSpPr>
          <p:nvPr/>
        </p:nvSpPr>
        <p:spPr bwMode="auto">
          <a:xfrm>
            <a:off x="4715535" y="2162164"/>
            <a:ext cx="2089150" cy="1584325"/>
          </a:xfrm>
          <a:prstGeom prst="flowChartProcess">
            <a:avLst/>
          </a:prstGeom>
          <a:solidFill>
            <a:srgbClr val="7CB3E1"/>
          </a:solidFill>
          <a:ln w="9525">
            <a:solidFill>
              <a:schemeClr val="tx1"/>
            </a:solidFill>
            <a:miter lim="800000"/>
            <a:headEnd/>
            <a:tailEnd/>
          </a:ln>
        </p:spPr>
        <p:txBody>
          <a:bodyPr wrap="none" anchor="ctr"/>
          <a:lstStyle/>
          <a:p>
            <a:endParaRPr lang="en-US">
              <a:latin typeface="Calibri" pitchFamily="34" charset="0"/>
            </a:endParaRPr>
          </a:p>
        </p:txBody>
      </p:sp>
      <p:sp>
        <p:nvSpPr>
          <p:cNvPr id="7" name="AutoShape 5"/>
          <p:cNvSpPr>
            <a:spLocks noChangeArrowheads="1"/>
          </p:cNvSpPr>
          <p:nvPr/>
        </p:nvSpPr>
        <p:spPr bwMode="auto">
          <a:xfrm>
            <a:off x="3274085" y="4249726"/>
            <a:ext cx="2520950" cy="1655763"/>
          </a:xfrm>
          <a:prstGeom prst="flowChartProcess">
            <a:avLst/>
          </a:prstGeom>
          <a:solidFill>
            <a:srgbClr val="7CB3E1"/>
          </a:solidFill>
          <a:ln w="9525">
            <a:solidFill>
              <a:schemeClr val="tx1"/>
            </a:solidFill>
            <a:miter lim="800000"/>
            <a:headEnd/>
            <a:tailEnd/>
          </a:ln>
        </p:spPr>
        <p:txBody>
          <a:bodyPr wrap="none" anchor="ctr"/>
          <a:lstStyle/>
          <a:p>
            <a:endParaRPr lang="en-US">
              <a:latin typeface="Calibri" pitchFamily="34" charset="0"/>
            </a:endParaRPr>
          </a:p>
        </p:txBody>
      </p:sp>
      <p:cxnSp>
        <p:nvCxnSpPr>
          <p:cNvPr id="8" name="AutoShape 6"/>
          <p:cNvCxnSpPr>
            <a:cxnSpLocks noChangeShapeType="1"/>
            <a:stCxn id="5" idx="2"/>
            <a:endCxn id="7" idx="0"/>
          </p:cNvCxnSpPr>
          <p:nvPr/>
        </p:nvCxnSpPr>
        <p:spPr bwMode="auto">
          <a:xfrm>
            <a:off x="3094698" y="3746489"/>
            <a:ext cx="1439862" cy="503237"/>
          </a:xfrm>
          <a:prstGeom prst="straightConnector1">
            <a:avLst/>
          </a:prstGeom>
          <a:noFill/>
          <a:ln w="9525">
            <a:solidFill>
              <a:schemeClr val="tx1"/>
            </a:solidFill>
            <a:round/>
            <a:headEnd/>
            <a:tailEnd type="triangle" w="med" len="med"/>
          </a:ln>
        </p:spPr>
      </p:cxnSp>
      <p:cxnSp>
        <p:nvCxnSpPr>
          <p:cNvPr id="9" name="AutoShape 7"/>
          <p:cNvCxnSpPr>
            <a:cxnSpLocks noChangeShapeType="1"/>
            <a:stCxn id="6" idx="2"/>
            <a:endCxn id="7" idx="0"/>
          </p:cNvCxnSpPr>
          <p:nvPr/>
        </p:nvCxnSpPr>
        <p:spPr bwMode="auto">
          <a:xfrm flipH="1">
            <a:off x="4534560" y="3746489"/>
            <a:ext cx="1225550" cy="503237"/>
          </a:xfrm>
          <a:prstGeom prst="straightConnector1">
            <a:avLst/>
          </a:prstGeom>
          <a:noFill/>
          <a:ln w="9525">
            <a:solidFill>
              <a:schemeClr val="tx1"/>
            </a:solidFill>
            <a:round/>
            <a:headEnd/>
            <a:tailEnd type="triangle" w="med" len="med"/>
          </a:ln>
        </p:spPr>
      </p:cxnSp>
      <p:sp>
        <p:nvSpPr>
          <p:cNvPr id="10" name="Rectangle 9"/>
          <p:cNvSpPr/>
          <p:nvPr/>
        </p:nvSpPr>
        <p:spPr>
          <a:xfrm>
            <a:off x="2192999" y="2519354"/>
            <a:ext cx="1833558" cy="987450"/>
          </a:xfrm>
          <a:prstGeom prst="rect">
            <a:avLst/>
          </a:prstGeom>
        </p:spPr>
        <p:txBody>
          <a:bodyPr wrap="square">
            <a:spAutoFit/>
          </a:bodyPr>
          <a:lstStyle/>
          <a:p>
            <a:pPr algn="ctr">
              <a:spcAft>
                <a:spcPts val="500"/>
              </a:spcAft>
            </a:pPr>
            <a:r>
              <a:rPr lang="en-AU" b="1">
                <a:solidFill>
                  <a:srgbClr val="C81E45"/>
                </a:solidFill>
              </a:rPr>
              <a:t>Line A:</a:t>
            </a:r>
          </a:p>
          <a:p>
            <a:pPr algn="ctr">
              <a:spcAft>
                <a:spcPts val="500"/>
              </a:spcAft>
            </a:pPr>
            <a:r>
              <a:rPr lang="en-AU" b="1">
                <a:solidFill>
                  <a:srgbClr val="C81E45"/>
                </a:solidFill>
              </a:rPr>
              <a:t>Res. $100m CV=5%</a:t>
            </a:r>
          </a:p>
        </p:txBody>
      </p:sp>
      <p:sp>
        <p:nvSpPr>
          <p:cNvPr id="11" name="Rectangle 10"/>
          <p:cNvSpPr/>
          <p:nvPr/>
        </p:nvSpPr>
        <p:spPr>
          <a:xfrm>
            <a:off x="4836205" y="2519354"/>
            <a:ext cx="1833558" cy="987450"/>
          </a:xfrm>
          <a:prstGeom prst="rect">
            <a:avLst/>
          </a:prstGeom>
        </p:spPr>
        <p:txBody>
          <a:bodyPr wrap="square">
            <a:spAutoFit/>
          </a:bodyPr>
          <a:lstStyle/>
          <a:p>
            <a:pPr algn="ctr">
              <a:spcAft>
                <a:spcPts val="500"/>
              </a:spcAft>
            </a:pPr>
            <a:r>
              <a:rPr lang="en-AU" b="1">
                <a:solidFill>
                  <a:srgbClr val="C81E45"/>
                </a:solidFill>
              </a:rPr>
              <a:t>Line B:</a:t>
            </a:r>
          </a:p>
          <a:p>
            <a:pPr algn="ctr">
              <a:spcAft>
                <a:spcPts val="500"/>
              </a:spcAft>
            </a:pPr>
            <a:r>
              <a:rPr lang="en-AU" b="1">
                <a:solidFill>
                  <a:srgbClr val="C81E45"/>
                </a:solidFill>
              </a:rPr>
              <a:t>Res. $50m CV=15%</a:t>
            </a:r>
          </a:p>
        </p:txBody>
      </p:sp>
      <p:sp>
        <p:nvSpPr>
          <p:cNvPr id="12" name="Rectangle 11"/>
          <p:cNvSpPr/>
          <p:nvPr/>
        </p:nvSpPr>
        <p:spPr>
          <a:xfrm>
            <a:off x="3621759" y="4591056"/>
            <a:ext cx="1833558" cy="987450"/>
          </a:xfrm>
          <a:prstGeom prst="rect">
            <a:avLst/>
          </a:prstGeom>
        </p:spPr>
        <p:txBody>
          <a:bodyPr wrap="square">
            <a:spAutoFit/>
          </a:bodyPr>
          <a:lstStyle/>
          <a:p>
            <a:pPr algn="ctr">
              <a:spcAft>
                <a:spcPts val="500"/>
              </a:spcAft>
            </a:pPr>
            <a:r>
              <a:rPr lang="en-AU" b="1">
                <a:solidFill>
                  <a:srgbClr val="C81E45"/>
                </a:solidFill>
              </a:rPr>
              <a:t>Aggregate:</a:t>
            </a:r>
          </a:p>
          <a:p>
            <a:pPr algn="ctr">
              <a:spcAft>
                <a:spcPts val="500"/>
              </a:spcAft>
            </a:pPr>
            <a:r>
              <a:rPr lang="en-AU" b="1">
                <a:solidFill>
                  <a:srgbClr val="C81E45"/>
                </a:solidFill>
              </a:rPr>
              <a:t>Res. $150m CV=?</a:t>
            </a:r>
          </a:p>
        </p:txBody>
      </p:sp>
      <p:sp>
        <p:nvSpPr>
          <p:cNvPr id="13" name="Rectangle 12"/>
          <p:cNvSpPr/>
          <p:nvPr/>
        </p:nvSpPr>
        <p:spPr>
          <a:xfrm>
            <a:off x="6336403" y="4591056"/>
            <a:ext cx="4286280" cy="1231106"/>
          </a:xfrm>
          <a:prstGeom prst="rect">
            <a:avLst/>
          </a:prstGeom>
        </p:spPr>
        <p:txBody>
          <a:bodyPr wrap="square">
            <a:spAutoFit/>
          </a:bodyPr>
          <a:lstStyle/>
          <a:p>
            <a:pPr algn="ctr">
              <a:spcAft>
                <a:spcPts val="1200"/>
              </a:spcAft>
            </a:pPr>
            <a:r>
              <a:rPr lang="en-AU">
                <a:solidFill>
                  <a:srgbClr val="113458"/>
                </a:solidFill>
              </a:rPr>
              <a:t>The answer depends on the correlation.</a:t>
            </a:r>
          </a:p>
          <a:p>
            <a:pPr algn="ctr">
              <a:spcAft>
                <a:spcPts val="1200"/>
              </a:spcAft>
            </a:pPr>
            <a:r>
              <a:rPr lang="en-AU">
                <a:solidFill>
                  <a:srgbClr val="113458"/>
                </a:solidFill>
              </a:rPr>
              <a:t>If Corr = +1.0,  ARC = $25m</a:t>
            </a:r>
          </a:p>
          <a:p>
            <a:pPr algn="ctr">
              <a:spcAft>
                <a:spcPts val="1200"/>
              </a:spcAft>
            </a:pPr>
            <a:r>
              <a:rPr lang="en-AU">
                <a:solidFill>
                  <a:srgbClr val="113458"/>
                </a:solidFill>
              </a:rPr>
              <a:t>If Corr = 0.0   ARC = $18m</a:t>
            </a:r>
          </a:p>
        </p:txBody>
      </p:sp>
      <p:sp>
        <p:nvSpPr>
          <p:cNvPr id="18" name="TextBox 17">
            <a:extLst>
              <a:ext uri="{FF2B5EF4-FFF2-40B4-BE49-F238E27FC236}">
                <a16:creationId xmlns:a16="http://schemas.microsoft.com/office/drawing/2014/main" id="{07A94822-CD9E-4129-B902-3D200030FF9A}"/>
              </a:ext>
            </a:extLst>
          </p:cNvPr>
          <p:cNvSpPr txBox="1"/>
          <p:nvPr/>
        </p:nvSpPr>
        <p:spPr>
          <a:xfrm>
            <a:off x="838198" y="55525"/>
            <a:ext cx="5695951" cy="369332"/>
          </a:xfrm>
          <a:prstGeom prst="rect">
            <a:avLst/>
          </a:prstGeom>
          <a:noFill/>
        </p:spPr>
        <p:txBody>
          <a:bodyPr wrap="square" rtlCol="0">
            <a:spAutoFit/>
          </a:bodyPr>
          <a:lstStyle/>
          <a:p>
            <a:r>
              <a:rPr lang="en-GB">
                <a:solidFill>
                  <a:schemeClr val="bg1"/>
                </a:solidFill>
              </a:rPr>
              <a:t>Risk capital allocation</a:t>
            </a:r>
            <a:endParaRPr lang="en-AU" dirty="0">
              <a:solidFill>
                <a:schemeClr val="bg1"/>
              </a:solidFill>
            </a:endParaRPr>
          </a:p>
        </p:txBody>
      </p:sp>
    </p:spTree>
    <p:extLst>
      <p:ext uri="{BB962C8B-B14F-4D97-AF65-F5344CB8AC3E}">
        <p14:creationId xmlns:p14="http://schemas.microsoft.com/office/powerpoint/2010/main" val="243779730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AU" dirty="0"/>
              <a:t>Risk Capital Allocation: Diversification benefit</a:t>
            </a:r>
            <a:endParaRPr lang="en-GB" dirty="0"/>
          </a:p>
        </p:txBody>
      </p:sp>
      <p:pic>
        <p:nvPicPr>
          <p:cNvPr id="4" name="Content Placeholder 3"/>
          <p:cNvPicPr>
            <a:picLocks noGrp="1" noChangeAspect="1" noChangeArrowheads="1"/>
          </p:cNvPicPr>
          <p:nvPr>
            <p:ph idx="1"/>
          </p:nvPr>
        </p:nvPicPr>
        <p:blipFill>
          <a:blip r:embed="rId2"/>
          <a:stretch>
            <a:fillRect/>
          </a:stretch>
        </p:blipFill>
        <p:spPr>
          <a:xfrm>
            <a:off x="3176302" y="2133829"/>
            <a:ext cx="4086795" cy="3666667"/>
          </a:xfrm>
          <a:solidFill>
            <a:srgbClr val="FFFFFF"/>
          </a:solidFill>
        </p:spPr>
      </p:pic>
      <p:sp>
        <p:nvSpPr>
          <p:cNvPr id="3" name="Slide Number Placeholder 2">
            <a:extLst>
              <a:ext uri="{FF2B5EF4-FFF2-40B4-BE49-F238E27FC236}">
                <a16:creationId xmlns:a16="http://schemas.microsoft.com/office/drawing/2014/main" id="{09D747EC-05C6-4E1F-8256-EE81E72D60BC}"/>
              </a:ext>
            </a:extLst>
          </p:cNvPr>
          <p:cNvSpPr>
            <a:spLocks noGrp="1"/>
          </p:cNvSpPr>
          <p:nvPr>
            <p:ph type="sldNum" sz="quarter" idx="12"/>
          </p:nvPr>
        </p:nvSpPr>
        <p:spPr/>
        <p:txBody>
          <a:bodyPr/>
          <a:lstStyle/>
          <a:p>
            <a:fld id="{C7ACDD62-8CD5-47D4-8C3E-0C8675E64E7F}" type="slidenum">
              <a:rPr lang="en-AU" smtClean="0"/>
              <a:t>87</a:t>
            </a:fld>
            <a:endParaRPr lang="en-AU"/>
          </a:p>
        </p:txBody>
      </p:sp>
      <p:sp>
        <p:nvSpPr>
          <p:cNvPr id="5" name="Rectangle 4"/>
          <p:cNvSpPr/>
          <p:nvPr/>
        </p:nvSpPr>
        <p:spPr>
          <a:xfrm>
            <a:off x="7466159" y="2630549"/>
            <a:ext cx="3143272" cy="2260619"/>
          </a:xfrm>
          <a:prstGeom prst="rect">
            <a:avLst/>
          </a:prstGeom>
        </p:spPr>
        <p:txBody>
          <a:bodyPr wrap="square">
            <a:spAutoFit/>
          </a:bodyPr>
          <a:lstStyle/>
          <a:p>
            <a:pPr algn="ctr">
              <a:lnSpc>
                <a:spcPct val="110000"/>
              </a:lnSpc>
              <a:spcAft>
                <a:spcPts val="1200"/>
              </a:spcAft>
            </a:pPr>
            <a:r>
              <a:rPr lang="en-AU" sz="2000" dirty="0">
                <a:solidFill>
                  <a:srgbClr val="113458"/>
                </a:solidFill>
              </a:rPr>
              <a:t>Benefit = </a:t>
            </a:r>
          </a:p>
          <a:p>
            <a:pPr algn="ctr">
              <a:lnSpc>
                <a:spcPct val="110000"/>
              </a:lnSpc>
              <a:spcAft>
                <a:spcPts val="1200"/>
              </a:spcAft>
            </a:pPr>
            <a:r>
              <a:rPr lang="en-AU" sz="2000" dirty="0">
                <a:solidFill>
                  <a:srgbClr val="113458"/>
                </a:solidFill>
              </a:rPr>
              <a:t>Sum of individual risk capital assessments – aggregate risk capital assessment from joint distribution of the two (correlated) lines.</a:t>
            </a:r>
          </a:p>
        </p:txBody>
      </p:sp>
      <p:sp>
        <p:nvSpPr>
          <p:cNvPr id="6" name="TextBox 5">
            <a:extLst>
              <a:ext uri="{FF2B5EF4-FFF2-40B4-BE49-F238E27FC236}">
                <a16:creationId xmlns:a16="http://schemas.microsoft.com/office/drawing/2014/main" id="{449A3E3E-004D-43B8-B8A0-7148F378B54E}"/>
              </a:ext>
            </a:extLst>
          </p:cNvPr>
          <p:cNvSpPr txBox="1"/>
          <p:nvPr/>
        </p:nvSpPr>
        <p:spPr>
          <a:xfrm>
            <a:off x="838198" y="55525"/>
            <a:ext cx="5695951" cy="369332"/>
          </a:xfrm>
          <a:prstGeom prst="rect">
            <a:avLst/>
          </a:prstGeom>
          <a:noFill/>
        </p:spPr>
        <p:txBody>
          <a:bodyPr wrap="square" rtlCol="0">
            <a:spAutoFit/>
          </a:bodyPr>
          <a:lstStyle/>
          <a:p>
            <a:r>
              <a:rPr lang="en-GB">
                <a:solidFill>
                  <a:schemeClr val="bg1"/>
                </a:solidFill>
              </a:rPr>
              <a:t>Risk capital allocation</a:t>
            </a:r>
            <a:endParaRPr lang="en-AU" dirty="0">
              <a:solidFill>
                <a:schemeClr val="bg1"/>
              </a:solidFill>
            </a:endParaRPr>
          </a:p>
        </p:txBody>
      </p:sp>
    </p:spTree>
    <p:extLst>
      <p:ext uri="{BB962C8B-B14F-4D97-AF65-F5344CB8AC3E}">
        <p14:creationId xmlns:p14="http://schemas.microsoft.com/office/powerpoint/2010/main" val="2280906316"/>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06814"/>
            <a:ext cx="10515600" cy="784853"/>
          </a:xfrm>
        </p:spPr>
        <p:txBody>
          <a:bodyPr>
            <a:normAutofit/>
          </a:bodyPr>
          <a:lstStyle/>
          <a:p>
            <a:r>
              <a:rPr lang="en-AU" sz="3600" dirty="0"/>
              <a:t>Solvency II – Economic Balance Sheet</a:t>
            </a:r>
            <a:endParaRPr lang="en-GB" sz="3600" dirty="0"/>
          </a:p>
        </p:txBody>
      </p:sp>
      <p:sp>
        <p:nvSpPr>
          <p:cNvPr id="3" name="Slide Number Placeholder 2">
            <a:extLst>
              <a:ext uri="{FF2B5EF4-FFF2-40B4-BE49-F238E27FC236}">
                <a16:creationId xmlns:a16="http://schemas.microsoft.com/office/drawing/2014/main" id="{3E1B2505-AF13-46E0-BF60-CFC1A60CFF46}"/>
              </a:ext>
            </a:extLst>
          </p:cNvPr>
          <p:cNvSpPr>
            <a:spLocks noGrp="1"/>
          </p:cNvSpPr>
          <p:nvPr>
            <p:ph type="sldNum" sz="quarter" idx="12"/>
          </p:nvPr>
        </p:nvSpPr>
        <p:spPr/>
        <p:txBody>
          <a:bodyPr/>
          <a:lstStyle/>
          <a:p>
            <a:fld id="{C7ACDD62-8CD5-47D4-8C3E-0C8675E64E7F}" type="slidenum">
              <a:rPr lang="en-AU" smtClean="0"/>
              <a:pPr/>
              <a:t>88</a:t>
            </a:fld>
            <a:endParaRPr lang="en-AU"/>
          </a:p>
        </p:txBody>
      </p:sp>
      <p:pic>
        <p:nvPicPr>
          <p:cNvPr id="4" name="Picture 2"/>
          <p:cNvPicPr>
            <a:picLocks noChangeAspect="1" noChangeArrowheads="1"/>
          </p:cNvPicPr>
          <p:nvPr/>
        </p:nvPicPr>
        <p:blipFill>
          <a:blip r:embed="rId2"/>
          <a:srcRect/>
          <a:stretch>
            <a:fillRect/>
          </a:stretch>
        </p:blipFill>
        <p:spPr bwMode="auto">
          <a:xfrm>
            <a:off x="1884683" y="1150852"/>
            <a:ext cx="8206109" cy="5366733"/>
          </a:xfrm>
          <a:prstGeom prst="rect">
            <a:avLst/>
          </a:prstGeom>
          <a:noFill/>
          <a:ln w="9525">
            <a:noFill/>
            <a:miter lim="800000"/>
            <a:headEnd/>
            <a:tailEnd/>
          </a:ln>
          <a:effectLst/>
        </p:spPr>
      </p:pic>
      <p:sp>
        <p:nvSpPr>
          <p:cNvPr id="9" name="TextBox 8">
            <a:extLst>
              <a:ext uri="{FF2B5EF4-FFF2-40B4-BE49-F238E27FC236}">
                <a16:creationId xmlns:a16="http://schemas.microsoft.com/office/drawing/2014/main" id="{02537E5F-0433-4526-9BBE-88D143CD4FFE}"/>
              </a:ext>
            </a:extLst>
          </p:cNvPr>
          <p:cNvSpPr txBox="1"/>
          <p:nvPr/>
        </p:nvSpPr>
        <p:spPr>
          <a:xfrm>
            <a:off x="838198" y="55525"/>
            <a:ext cx="5695951" cy="369332"/>
          </a:xfrm>
          <a:prstGeom prst="rect">
            <a:avLst/>
          </a:prstGeom>
          <a:noFill/>
        </p:spPr>
        <p:txBody>
          <a:bodyPr wrap="square" rtlCol="0">
            <a:spAutoFit/>
          </a:bodyPr>
          <a:lstStyle/>
          <a:p>
            <a:r>
              <a:rPr lang="en-GB">
                <a:solidFill>
                  <a:schemeClr val="bg1"/>
                </a:solidFill>
              </a:rPr>
              <a:t>Solvency II - Economic Balance Sheet</a:t>
            </a:r>
            <a:endParaRPr lang="en-AU" dirty="0">
              <a:solidFill>
                <a:schemeClr val="bg1"/>
              </a:solidFill>
            </a:endParaRPr>
          </a:p>
        </p:txBody>
      </p:sp>
    </p:spTree>
    <p:extLst>
      <p:ext uri="{BB962C8B-B14F-4D97-AF65-F5344CB8AC3E}">
        <p14:creationId xmlns:p14="http://schemas.microsoft.com/office/powerpoint/2010/main" val="110314514"/>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Solvency  II one-year risk horizon</a:t>
            </a:r>
            <a:r>
              <a:rPr lang="en-US"/>
              <a:t>:  </a:t>
            </a:r>
            <a:endParaRPr lang="en-AU" dirty="0"/>
          </a:p>
        </p:txBody>
      </p:sp>
      <p:sp>
        <p:nvSpPr>
          <p:cNvPr id="8" name="Content Placeholder 7">
            <a:extLst>
              <a:ext uri="{FF2B5EF4-FFF2-40B4-BE49-F238E27FC236}">
                <a16:creationId xmlns:a16="http://schemas.microsoft.com/office/drawing/2014/main" id="{07CE6C5F-EBB1-4F6E-81BA-C74B2B65FB8D}"/>
              </a:ext>
            </a:extLst>
          </p:cNvPr>
          <p:cNvSpPr>
            <a:spLocks noGrp="1"/>
          </p:cNvSpPr>
          <p:nvPr>
            <p:ph idx="1"/>
          </p:nvPr>
        </p:nvSpPr>
        <p:spPr/>
        <p:txBody>
          <a:bodyPr>
            <a:normAutofit fontScale="62500" lnSpcReduction="20000"/>
          </a:bodyPr>
          <a:lstStyle/>
          <a:p>
            <a:pPr>
              <a:lnSpc>
                <a:spcPct val="130000"/>
              </a:lnSpc>
            </a:pPr>
            <a:r>
              <a:rPr lang="en-US"/>
              <a:t>satisfies 3 conditions </a:t>
            </a:r>
            <a:br>
              <a:rPr lang="en-US"/>
            </a:br>
            <a:r>
              <a:rPr lang="en-US"/>
              <a:t>* decomposing the directives </a:t>
            </a:r>
            <a:br>
              <a:rPr lang="en-US"/>
            </a:br>
            <a:r>
              <a:rPr lang="en-US"/>
              <a:t>* What are the basic elements?</a:t>
            </a:r>
          </a:p>
          <a:p>
            <a:pPr>
              <a:lnSpc>
                <a:spcPct val="130000"/>
              </a:lnSpc>
              <a:spcAft>
                <a:spcPts val="900"/>
              </a:spcAft>
            </a:pPr>
            <a:r>
              <a:rPr lang="en-US"/>
              <a:t> Risk Capital is raised at the beginning of each year and any unused capital is released at the end of the year;</a:t>
            </a:r>
          </a:p>
          <a:p>
            <a:pPr>
              <a:lnSpc>
                <a:spcPct val="130000"/>
              </a:lnSpc>
              <a:spcAft>
                <a:spcPts val="900"/>
              </a:spcAft>
            </a:pPr>
            <a:r>
              <a:rPr lang="en-US"/>
              <a:t> The analyses are conditional on the first (next) calendar year being in distress (99.5%);</a:t>
            </a:r>
          </a:p>
          <a:p>
            <a:pPr>
              <a:lnSpc>
                <a:spcPct val="130000"/>
              </a:lnSpc>
              <a:spcAft>
                <a:spcPts val="900"/>
              </a:spcAft>
            </a:pPr>
            <a:r>
              <a:rPr lang="en-US"/>
              <a:t>  At the end of the first year in distress, the balance sheet can be    “restored” in such away that the company has sufficient technical provisions (fair value of liabilities) to continue business or to transfer the liabilities to another risk bearing entity.</a:t>
            </a:r>
          </a:p>
          <a:p>
            <a:pPr algn="ctr">
              <a:lnSpc>
                <a:spcPct val="130000"/>
              </a:lnSpc>
              <a:spcAft>
                <a:spcPts val="900"/>
              </a:spcAft>
              <a:buNone/>
            </a:pPr>
            <a:r>
              <a:rPr lang="en-US"/>
              <a:t>An important consideration is that </a:t>
            </a:r>
            <a:r>
              <a:rPr lang="en-US" b="1" u="sng"/>
              <a:t>fungibility</a:t>
            </a:r>
            <a:r>
              <a:rPr lang="en-US"/>
              <a:t> by calendar year is only in the forward direction</a:t>
            </a:r>
          </a:p>
        </p:txBody>
      </p:sp>
      <p:sp>
        <p:nvSpPr>
          <p:cNvPr id="3" name="Slide Number Placeholder 2">
            <a:extLst>
              <a:ext uri="{FF2B5EF4-FFF2-40B4-BE49-F238E27FC236}">
                <a16:creationId xmlns:a16="http://schemas.microsoft.com/office/drawing/2014/main" id="{7EC56B92-470D-424D-8BD3-CB9EEB12415F}"/>
              </a:ext>
            </a:extLst>
          </p:cNvPr>
          <p:cNvSpPr>
            <a:spLocks noGrp="1"/>
          </p:cNvSpPr>
          <p:nvPr>
            <p:ph type="sldNum" sz="quarter" idx="12"/>
          </p:nvPr>
        </p:nvSpPr>
        <p:spPr/>
        <p:txBody>
          <a:bodyPr/>
          <a:lstStyle/>
          <a:p>
            <a:fld id="{C7ACDD62-8CD5-47D4-8C3E-0C8675E64E7F}" type="slidenum">
              <a:rPr lang="en-AU" smtClean="0"/>
              <a:pPr/>
              <a:t>89</a:t>
            </a:fld>
            <a:endParaRPr lang="en-AU"/>
          </a:p>
        </p:txBody>
      </p:sp>
      <p:sp>
        <p:nvSpPr>
          <p:cNvPr id="9" name="TextBox 8">
            <a:extLst>
              <a:ext uri="{FF2B5EF4-FFF2-40B4-BE49-F238E27FC236}">
                <a16:creationId xmlns:a16="http://schemas.microsoft.com/office/drawing/2014/main" id="{B6E1D942-0864-465D-AD1F-466F3A9E5B68}"/>
              </a:ext>
            </a:extLst>
          </p:cNvPr>
          <p:cNvSpPr txBox="1"/>
          <p:nvPr/>
        </p:nvSpPr>
        <p:spPr>
          <a:xfrm>
            <a:off x="838198" y="55525"/>
            <a:ext cx="5695951" cy="369332"/>
          </a:xfrm>
          <a:prstGeom prst="rect">
            <a:avLst/>
          </a:prstGeom>
          <a:noFill/>
        </p:spPr>
        <p:txBody>
          <a:bodyPr wrap="square" rtlCol="0">
            <a:spAutoFit/>
          </a:bodyPr>
          <a:lstStyle/>
          <a:p>
            <a:r>
              <a:rPr lang="en-GB">
                <a:solidFill>
                  <a:schemeClr val="bg1"/>
                </a:solidFill>
              </a:rPr>
              <a:t>Solvency II – One year risk horizon</a:t>
            </a:r>
            <a:endParaRPr lang="en-AU" dirty="0">
              <a:solidFill>
                <a:schemeClr val="bg1"/>
              </a:solidFill>
            </a:endParaRPr>
          </a:p>
        </p:txBody>
      </p:sp>
    </p:spTree>
    <p:extLst>
      <p:ext uri="{BB962C8B-B14F-4D97-AF65-F5344CB8AC3E}">
        <p14:creationId xmlns:p14="http://schemas.microsoft.com/office/powerpoint/2010/main" val="12735703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8801" y="966987"/>
            <a:ext cx="3603294" cy="461665"/>
          </a:xfrm>
          <a:prstGeom prst="rect">
            <a:avLst/>
          </a:prstGeom>
          <a:noFill/>
        </p:spPr>
        <p:txBody>
          <a:bodyPr wrap="none" rtlCol="0">
            <a:spAutoFit/>
          </a:bodyPr>
          <a:lstStyle/>
          <a:p>
            <a:pPr fontAlgn="auto">
              <a:spcBef>
                <a:spcPts val="0"/>
              </a:spcBef>
              <a:spcAft>
                <a:spcPts val="0"/>
              </a:spcAft>
            </a:pPr>
            <a:r>
              <a:rPr lang="en-US" sz="2400" dirty="0">
                <a:solidFill>
                  <a:prstClr val="black"/>
                </a:solidFill>
                <a:latin typeface="Calibri"/>
              </a:rPr>
              <a:t>Case 2 – introduce weights:</a:t>
            </a:r>
          </a:p>
        </p:txBody>
      </p:sp>
      <p:pic>
        <p:nvPicPr>
          <p:cNvPr id="5"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142906" y="966987"/>
            <a:ext cx="4602511" cy="487126"/>
          </a:xfrm>
          <a:prstGeom prst="rect">
            <a:avLst/>
          </a:prstGeom>
          <a:noFill/>
        </p:spPr>
      </p:pic>
      <p:pic>
        <p:nvPicPr>
          <p:cNvPr id="6" name="Picture 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830850" y="1828384"/>
            <a:ext cx="5304590" cy="657435"/>
          </a:xfrm>
          <a:prstGeom prst="rect">
            <a:avLst/>
          </a:prstGeom>
          <a:noFill/>
        </p:spPr>
      </p:pic>
      <p:pic>
        <p:nvPicPr>
          <p:cNvPr id="7" name="Picture 7"/>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222697" y="3045961"/>
            <a:ext cx="4127368" cy="432048"/>
          </a:xfrm>
          <a:prstGeom prst="rect">
            <a:avLst/>
          </a:prstGeom>
          <a:noFill/>
        </p:spPr>
      </p:pic>
      <p:pic>
        <p:nvPicPr>
          <p:cNvPr id="8" name="Picture 10"/>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1598629" y="4246269"/>
            <a:ext cx="6006667" cy="888597"/>
          </a:xfrm>
          <a:prstGeom prst="rect">
            <a:avLst/>
          </a:prstGeom>
          <a:noFill/>
        </p:spPr>
      </p:pic>
      <p:sp>
        <p:nvSpPr>
          <p:cNvPr id="2" name="Slide Number Placeholder 1">
            <a:extLst>
              <a:ext uri="{FF2B5EF4-FFF2-40B4-BE49-F238E27FC236}">
                <a16:creationId xmlns:a16="http://schemas.microsoft.com/office/drawing/2014/main" id="{4ECBABE3-B907-4E5A-B854-9CA914563D73}"/>
              </a:ext>
            </a:extLst>
          </p:cNvPr>
          <p:cNvSpPr>
            <a:spLocks noGrp="1"/>
          </p:cNvSpPr>
          <p:nvPr>
            <p:ph type="sldNum" sz="quarter" idx="12"/>
          </p:nvPr>
        </p:nvSpPr>
        <p:spPr/>
        <p:txBody>
          <a:bodyPr/>
          <a:lstStyle/>
          <a:p>
            <a:fld id="{C7ACDD62-8CD5-47D4-8C3E-0C8675E64E7F}" type="slidenum">
              <a:rPr lang="en-AU" smtClean="0"/>
              <a:t>9</a:t>
            </a:fld>
            <a:endParaRPr lang="en-AU"/>
          </a:p>
        </p:txBody>
      </p:sp>
      <p:sp>
        <p:nvSpPr>
          <p:cNvPr id="11" name="TextBox 10">
            <a:extLst>
              <a:ext uri="{FF2B5EF4-FFF2-40B4-BE49-F238E27FC236}">
                <a16:creationId xmlns:a16="http://schemas.microsoft.com/office/drawing/2014/main" id="{A965C3CD-8DDE-403D-A25C-6E833561B484}"/>
              </a:ext>
            </a:extLst>
          </p:cNvPr>
          <p:cNvSpPr txBox="1"/>
          <p:nvPr/>
        </p:nvSpPr>
        <p:spPr>
          <a:xfrm>
            <a:off x="838200" y="55525"/>
            <a:ext cx="6638738" cy="369332"/>
          </a:xfrm>
          <a:prstGeom prst="rect">
            <a:avLst/>
          </a:prstGeom>
          <a:noFill/>
        </p:spPr>
        <p:txBody>
          <a:bodyPr wrap="square" rtlCol="0">
            <a:spAutoFit/>
          </a:bodyPr>
          <a:lstStyle/>
          <a:p>
            <a:r>
              <a:rPr lang="en-US">
                <a:solidFill>
                  <a:schemeClr val="bg1"/>
                </a:solidFill>
              </a:rPr>
              <a:t>Regression formulation of standard link ratio methods and extensions</a:t>
            </a:r>
            <a:endParaRPr lang="en-AU">
              <a:solidFill>
                <a:schemeClr val="bg1"/>
              </a:solidFill>
            </a:endParaRPr>
          </a:p>
        </p:txBody>
      </p:sp>
    </p:spTree>
    <p:extLst>
      <p:ext uri="{BB962C8B-B14F-4D97-AF65-F5344CB8AC3E}">
        <p14:creationId xmlns:p14="http://schemas.microsoft.com/office/powerpoint/2010/main" val="1381243395"/>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Risk Capital – One Year risk Horizon</a:t>
            </a:r>
          </a:p>
        </p:txBody>
      </p:sp>
      <p:sp>
        <p:nvSpPr>
          <p:cNvPr id="3" name="Slide Number Placeholder 2">
            <a:extLst>
              <a:ext uri="{FF2B5EF4-FFF2-40B4-BE49-F238E27FC236}">
                <a16:creationId xmlns:a16="http://schemas.microsoft.com/office/drawing/2014/main" id="{66BCB2AB-CBD2-4ADB-8926-4270E847ADF4}"/>
              </a:ext>
            </a:extLst>
          </p:cNvPr>
          <p:cNvSpPr>
            <a:spLocks noGrp="1"/>
          </p:cNvSpPr>
          <p:nvPr>
            <p:ph type="sldNum" sz="quarter" idx="12"/>
          </p:nvPr>
        </p:nvSpPr>
        <p:spPr/>
        <p:txBody>
          <a:bodyPr/>
          <a:lstStyle/>
          <a:p>
            <a:fld id="{C7ACDD62-8CD5-47D4-8C3E-0C8675E64E7F}" type="slidenum">
              <a:rPr lang="en-AU" smtClean="0"/>
              <a:pPr/>
              <a:t>90</a:t>
            </a:fld>
            <a:endParaRPr lang="en-AU"/>
          </a:p>
        </p:txBody>
      </p:sp>
      <p:sp>
        <p:nvSpPr>
          <p:cNvPr id="4" name="Rectangle 3"/>
          <p:cNvSpPr/>
          <p:nvPr/>
        </p:nvSpPr>
        <p:spPr>
          <a:xfrm>
            <a:off x="3593603" y="1487864"/>
            <a:ext cx="3979231" cy="400110"/>
          </a:xfrm>
          <a:prstGeom prst="rect">
            <a:avLst/>
          </a:prstGeom>
        </p:spPr>
        <p:txBody>
          <a:bodyPr wrap="none">
            <a:spAutoFit/>
          </a:bodyPr>
          <a:lstStyle/>
          <a:p>
            <a:r>
              <a:rPr lang="en-AU" sz="2000" dirty="0">
                <a:solidFill>
                  <a:srgbClr val="2F5079"/>
                </a:solidFill>
              </a:rPr>
              <a:t>Simplest Case: Only One Year Runoff</a:t>
            </a:r>
          </a:p>
        </p:txBody>
      </p:sp>
      <p:pic>
        <p:nvPicPr>
          <p:cNvPr id="5" name="Content Placeholder 4" descr="19-04-2010 2-43-03 PM.png"/>
          <p:cNvPicPr>
            <a:picLocks noChangeAspect="1"/>
          </p:cNvPicPr>
          <p:nvPr/>
        </p:nvPicPr>
        <p:blipFill>
          <a:blip r:embed="rId2" cstate="print"/>
          <a:srcRect/>
          <a:stretch>
            <a:fillRect/>
          </a:stretch>
        </p:blipFill>
        <p:spPr bwMode="auto">
          <a:xfrm>
            <a:off x="1783670" y="1887974"/>
            <a:ext cx="7750855" cy="4471260"/>
          </a:xfrm>
          <a:prstGeom prst="rect">
            <a:avLst/>
          </a:prstGeom>
          <a:noFill/>
          <a:ln w="9525">
            <a:noFill/>
            <a:miter lim="800000"/>
            <a:headEnd/>
            <a:tailEnd/>
          </a:ln>
        </p:spPr>
      </p:pic>
      <p:sp>
        <p:nvSpPr>
          <p:cNvPr id="7" name="TextBox 6">
            <a:extLst>
              <a:ext uri="{FF2B5EF4-FFF2-40B4-BE49-F238E27FC236}">
                <a16:creationId xmlns:a16="http://schemas.microsoft.com/office/drawing/2014/main" id="{B4EA156B-DDAF-4425-8675-8BBE7C1664FF}"/>
              </a:ext>
            </a:extLst>
          </p:cNvPr>
          <p:cNvSpPr txBox="1"/>
          <p:nvPr/>
        </p:nvSpPr>
        <p:spPr>
          <a:xfrm>
            <a:off x="838198" y="55525"/>
            <a:ext cx="5695951" cy="369332"/>
          </a:xfrm>
          <a:prstGeom prst="rect">
            <a:avLst/>
          </a:prstGeom>
          <a:noFill/>
        </p:spPr>
        <p:txBody>
          <a:bodyPr wrap="square" rtlCol="0">
            <a:spAutoFit/>
          </a:bodyPr>
          <a:lstStyle/>
          <a:p>
            <a:r>
              <a:rPr lang="en-GB">
                <a:solidFill>
                  <a:schemeClr val="bg1"/>
                </a:solidFill>
              </a:rPr>
              <a:t>Solvency II – One year risk horizon</a:t>
            </a:r>
            <a:endParaRPr lang="en-AU" dirty="0">
              <a:solidFill>
                <a:schemeClr val="bg1"/>
              </a:solidFill>
            </a:endParaRPr>
          </a:p>
        </p:txBody>
      </p:sp>
    </p:spTree>
    <p:extLst>
      <p:ext uri="{BB962C8B-B14F-4D97-AF65-F5344CB8AC3E}">
        <p14:creationId xmlns:p14="http://schemas.microsoft.com/office/powerpoint/2010/main" val="3757733145"/>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24813"/>
            <a:ext cx="10515600" cy="784853"/>
          </a:xfrm>
        </p:spPr>
        <p:txBody>
          <a:bodyPr/>
          <a:lstStyle/>
          <a:p>
            <a:r>
              <a:rPr lang="en-AU" dirty="0"/>
              <a:t>Risk Capital – One Year risk Horizon</a:t>
            </a:r>
          </a:p>
        </p:txBody>
      </p:sp>
      <p:sp>
        <p:nvSpPr>
          <p:cNvPr id="3" name="Slide Number Placeholder 2">
            <a:extLst>
              <a:ext uri="{FF2B5EF4-FFF2-40B4-BE49-F238E27FC236}">
                <a16:creationId xmlns:a16="http://schemas.microsoft.com/office/drawing/2014/main" id="{285D9854-1455-49B4-9F4E-04224EB74F19}"/>
              </a:ext>
            </a:extLst>
          </p:cNvPr>
          <p:cNvSpPr>
            <a:spLocks noGrp="1"/>
          </p:cNvSpPr>
          <p:nvPr>
            <p:ph type="sldNum" sz="quarter" idx="12"/>
          </p:nvPr>
        </p:nvSpPr>
        <p:spPr/>
        <p:txBody>
          <a:bodyPr/>
          <a:lstStyle/>
          <a:p>
            <a:fld id="{C7ACDD62-8CD5-47D4-8C3E-0C8675E64E7F}" type="slidenum">
              <a:rPr lang="en-AU" smtClean="0"/>
              <a:t>91</a:t>
            </a:fld>
            <a:endParaRPr lang="en-AU"/>
          </a:p>
        </p:txBody>
      </p:sp>
      <p:sp>
        <p:nvSpPr>
          <p:cNvPr id="4" name="Rectangle 3"/>
          <p:cNvSpPr/>
          <p:nvPr/>
        </p:nvSpPr>
        <p:spPr>
          <a:xfrm>
            <a:off x="3103266" y="1202423"/>
            <a:ext cx="5539080" cy="400110"/>
          </a:xfrm>
          <a:prstGeom prst="rect">
            <a:avLst/>
          </a:prstGeom>
        </p:spPr>
        <p:txBody>
          <a:bodyPr wrap="none">
            <a:spAutoFit/>
          </a:bodyPr>
          <a:lstStyle/>
          <a:p>
            <a:r>
              <a:rPr lang="en-AU" sz="2000" dirty="0">
                <a:solidFill>
                  <a:srgbClr val="2F5079"/>
                </a:solidFill>
              </a:rPr>
              <a:t>Next Simplest Case: Two Year runoff, No correlation</a:t>
            </a:r>
          </a:p>
        </p:txBody>
      </p:sp>
      <p:pic>
        <p:nvPicPr>
          <p:cNvPr id="5" name="Content Placeholder 4" descr="19-04-2010 2-43-03 PM.png"/>
          <p:cNvPicPr>
            <a:picLocks noChangeAspect="1"/>
          </p:cNvPicPr>
          <p:nvPr/>
        </p:nvPicPr>
        <p:blipFill>
          <a:blip r:embed="rId2" cstate="print"/>
          <a:srcRect/>
          <a:stretch>
            <a:fillRect/>
          </a:stretch>
        </p:blipFill>
        <p:spPr bwMode="auto">
          <a:xfrm>
            <a:off x="2012646" y="1738299"/>
            <a:ext cx="8017179" cy="4692558"/>
          </a:xfrm>
          <a:prstGeom prst="rect">
            <a:avLst/>
          </a:prstGeom>
          <a:noFill/>
          <a:ln w="9525">
            <a:noFill/>
            <a:miter lim="800000"/>
            <a:headEnd/>
            <a:tailEnd/>
          </a:ln>
        </p:spPr>
      </p:pic>
      <p:sp>
        <p:nvSpPr>
          <p:cNvPr id="7" name="TextBox 6">
            <a:extLst>
              <a:ext uri="{FF2B5EF4-FFF2-40B4-BE49-F238E27FC236}">
                <a16:creationId xmlns:a16="http://schemas.microsoft.com/office/drawing/2014/main" id="{A3FE0A8B-29BC-4711-B9B4-95897122CA60}"/>
              </a:ext>
            </a:extLst>
          </p:cNvPr>
          <p:cNvSpPr txBox="1"/>
          <p:nvPr/>
        </p:nvSpPr>
        <p:spPr>
          <a:xfrm>
            <a:off x="838198" y="55525"/>
            <a:ext cx="5695951" cy="369332"/>
          </a:xfrm>
          <a:prstGeom prst="rect">
            <a:avLst/>
          </a:prstGeom>
          <a:noFill/>
        </p:spPr>
        <p:txBody>
          <a:bodyPr wrap="square" rtlCol="0">
            <a:spAutoFit/>
          </a:bodyPr>
          <a:lstStyle/>
          <a:p>
            <a:r>
              <a:rPr lang="en-GB">
                <a:solidFill>
                  <a:schemeClr val="bg1"/>
                </a:solidFill>
              </a:rPr>
              <a:t>Solvency II – One year risk horizon</a:t>
            </a:r>
            <a:endParaRPr lang="en-AU" dirty="0">
              <a:solidFill>
                <a:schemeClr val="bg1"/>
              </a:solidFill>
            </a:endParaRPr>
          </a:p>
        </p:txBody>
      </p:sp>
    </p:spTree>
    <p:extLst>
      <p:ext uri="{BB962C8B-B14F-4D97-AF65-F5344CB8AC3E}">
        <p14:creationId xmlns:p14="http://schemas.microsoft.com/office/powerpoint/2010/main" val="3473799240"/>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5690" y="411526"/>
            <a:ext cx="10515600" cy="784853"/>
          </a:xfrm>
        </p:spPr>
        <p:txBody>
          <a:bodyPr>
            <a:normAutofit/>
          </a:bodyPr>
          <a:lstStyle/>
          <a:p>
            <a:r>
              <a:rPr lang="en-AU" sz="2400" dirty="0"/>
              <a:t>Capital flow: Uncorrelated future calendar years</a:t>
            </a:r>
          </a:p>
        </p:txBody>
      </p:sp>
      <p:sp>
        <p:nvSpPr>
          <p:cNvPr id="3" name="Slide Number Placeholder 2">
            <a:extLst>
              <a:ext uri="{FF2B5EF4-FFF2-40B4-BE49-F238E27FC236}">
                <a16:creationId xmlns:a16="http://schemas.microsoft.com/office/drawing/2014/main" id="{DAB42F57-2D31-4221-A8CE-2A52E47AF493}"/>
              </a:ext>
            </a:extLst>
          </p:cNvPr>
          <p:cNvSpPr>
            <a:spLocks noGrp="1"/>
          </p:cNvSpPr>
          <p:nvPr>
            <p:ph type="sldNum" sz="quarter" idx="12"/>
          </p:nvPr>
        </p:nvSpPr>
        <p:spPr/>
        <p:txBody>
          <a:bodyPr/>
          <a:lstStyle/>
          <a:p>
            <a:fld id="{C7ACDD62-8CD5-47D4-8C3E-0C8675E64E7F}" type="slidenum">
              <a:rPr lang="en-AU" smtClean="0"/>
              <a:t>92</a:t>
            </a:fld>
            <a:endParaRPr lang="en-AU"/>
          </a:p>
        </p:txBody>
      </p:sp>
      <p:sp>
        <p:nvSpPr>
          <p:cNvPr id="4" name="Rectangle 115"/>
          <p:cNvSpPr>
            <a:spLocks noChangeArrowheads="1"/>
          </p:cNvSpPr>
          <p:nvPr/>
        </p:nvSpPr>
        <p:spPr bwMode="auto">
          <a:xfrm>
            <a:off x="4040495" y="3527691"/>
            <a:ext cx="1440000" cy="391477"/>
          </a:xfrm>
          <a:prstGeom prst="rect">
            <a:avLst/>
          </a:prstGeom>
          <a:gradFill rotWithShape="1">
            <a:gsLst>
              <a:gs pos="0">
                <a:srgbClr val="8064A2">
                  <a:shade val="51000"/>
                  <a:satMod val="130000"/>
                  <a:alpha val="50000"/>
                </a:srgbClr>
              </a:gs>
              <a:gs pos="80000">
                <a:srgbClr val="8064A2">
                  <a:shade val="93000"/>
                  <a:satMod val="130000"/>
                  <a:alpha val="50000"/>
                </a:srgbClr>
              </a:gs>
              <a:gs pos="100000">
                <a:srgbClr val="8064A2">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latin typeface="Arial" pitchFamily="34" charset="0"/>
                <a:ea typeface="Times New Roman" pitchFamily="18" charset="0"/>
                <a:cs typeface="Arial" pitchFamily="34" charset="0"/>
              </a:rPr>
              <a:t>MVM(2+)</a:t>
            </a:r>
            <a:endParaRPr kumimoji="0" lang="en-US" sz="1000" b="0" i="0" u="none" strike="noStrike" kern="0" cap="none" spc="0" normalizeH="0" baseline="0" noProof="0" dirty="0">
              <a:ln>
                <a:noFill/>
              </a:ln>
              <a:solidFill>
                <a:sysClr val="windowText" lastClr="000000"/>
              </a:solidFill>
              <a:effectLst/>
              <a:uLnTx/>
              <a:uFillTx/>
              <a:latin typeface="Arial" pitchFamily="34" charset="0"/>
              <a:ea typeface="+mn-ea"/>
              <a:cs typeface="Arial" pitchFamily="34" charset="0"/>
            </a:endParaRPr>
          </a:p>
        </p:txBody>
      </p:sp>
      <p:sp>
        <p:nvSpPr>
          <p:cNvPr id="5" name="Rectangle 109"/>
          <p:cNvSpPr>
            <a:spLocks noChangeArrowheads="1"/>
          </p:cNvSpPr>
          <p:nvPr/>
        </p:nvSpPr>
        <p:spPr bwMode="auto">
          <a:xfrm>
            <a:off x="4040495" y="3917467"/>
            <a:ext cx="1440000" cy="720079"/>
          </a:xfrm>
          <a:prstGeom prst="rect">
            <a:avLst/>
          </a:prstGeom>
          <a:gradFill rotWithShape="1">
            <a:gsLst>
              <a:gs pos="0">
                <a:srgbClr val="FFCC00"/>
              </a:gs>
              <a:gs pos="80000">
                <a:srgbClr val="FFFF00"/>
              </a:gs>
              <a:gs pos="100000">
                <a:srgbClr val="FFFF66"/>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latin typeface="Arial" pitchFamily="34" charset="0"/>
                <a:ea typeface="Times New Roman" pitchFamily="18" charset="0"/>
                <a:cs typeface="Arial" pitchFamily="34" charset="0"/>
              </a:rPr>
              <a:t>BEL (2+)</a:t>
            </a:r>
            <a:endParaRPr kumimoji="0" lang="en-US" sz="1000" b="0" i="0" u="none" strike="noStrike" kern="0" cap="none" spc="0" normalizeH="0" baseline="0" noProof="0" dirty="0">
              <a:ln>
                <a:noFill/>
              </a:ln>
              <a:solidFill>
                <a:sysClr val="windowText" lastClr="000000"/>
              </a:solidFill>
              <a:effectLst/>
              <a:uLnTx/>
              <a:uFillTx/>
              <a:latin typeface="Arial" pitchFamily="34" charset="0"/>
              <a:ea typeface="+mn-ea"/>
              <a:cs typeface="Arial" pitchFamily="34" charset="0"/>
            </a:endParaRPr>
          </a:p>
        </p:txBody>
      </p:sp>
      <p:sp>
        <p:nvSpPr>
          <p:cNvPr id="6" name="Rectangle 103"/>
          <p:cNvSpPr>
            <a:spLocks noChangeArrowheads="1"/>
          </p:cNvSpPr>
          <p:nvPr/>
        </p:nvSpPr>
        <p:spPr bwMode="auto">
          <a:xfrm>
            <a:off x="4039414" y="1973250"/>
            <a:ext cx="1440000" cy="1204564"/>
          </a:xfrm>
          <a:prstGeom prst="rect">
            <a:avLst/>
          </a:prstGeom>
          <a:gradFill rotWithShape="1">
            <a:gsLst>
              <a:gs pos="0">
                <a:srgbClr val="F79646">
                  <a:shade val="51000"/>
                  <a:satMod val="130000"/>
                </a:srgbClr>
              </a:gs>
              <a:gs pos="80000">
                <a:srgbClr val="F79646">
                  <a:shade val="93000"/>
                  <a:satMod val="130000"/>
                </a:srgbClr>
              </a:gs>
              <a:gs pos="100000">
                <a:srgbClr val="F79646">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latin typeface="Arial" pitchFamily="34" charset="0"/>
                <a:ea typeface="Times New Roman" pitchFamily="18" charset="0"/>
                <a:cs typeface="Arial" pitchFamily="34" charset="0"/>
              </a:rPr>
              <a:t>Risk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latin typeface="Arial" pitchFamily="34" charset="0"/>
                <a:ea typeface="Times New Roman" pitchFamily="18" charset="0"/>
                <a:cs typeface="Arial" pitchFamily="34" charset="0"/>
              </a:rPr>
              <a:t>Capital (1)</a:t>
            </a:r>
            <a:endParaRPr kumimoji="0" lang="en-US" sz="1000" b="0" i="0" u="none" strike="noStrike" kern="0" cap="none" spc="0" normalizeH="0" baseline="0" noProof="0" dirty="0">
              <a:ln>
                <a:noFill/>
              </a:ln>
              <a:solidFill>
                <a:sysClr val="windowText" lastClr="000000"/>
              </a:solidFill>
              <a:effectLst/>
              <a:uLnTx/>
              <a:uFillTx/>
              <a:latin typeface="Arial" pitchFamily="34" charset="0"/>
              <a:ea typeface="+mn-ea"/>
              <a:cs typeface="Arial" pitchFamily="34" charset="0"/>
            </a:endParaRPr>
          </a:p>
        </p:txBody>
      </p:sp>
      <p:sp>
        <p:nvSpPr>
          <p:cNvPr id="7" name="Rectangle 102"/>
          <p:cNvSpPr>
            <a:spLocks noChangeArrowheads="1"/>
          </p:cNvSpPr>
          <p:nvPr/>
        </p:nvSpPr>
        <p:spPr bwMode="auto">
          <a:xfrm>
            <a:off x="3785735" y="5137848"/>
            <a:ext cx="1694125" cy="51838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2F5079"/>
                </a:solidFill>
                <a:effectLst/>
                <a:uLnTx/>
                <a:uFillTx/>
                <a:latin typeface="Arial" pitchFamily="34" charset="0"/>
                <a:cs typeface="Arial" pitchFamily="34" charset="0"/>
              </a:rPr>
              <a:t>Required Capital at Year 1</a:t>
            </a:r>
            <a:endParaRPr kumimoji="0" lang="en-US" sz="1400" b="0" i="0" u="none" strike="noStrike" kern="0" cap="none" spc="0" normalizeH="0" baseline="0" noProof="0" dirty="0">
              <a:ln>
                <a:noFill/>
              </a:ln>
              <a:solidFill>
                <a:srgbClr val="2F5079"/>
              </a:solidFill>
              <a:effectLst/>
              <a:uLnTx/>
              <a:uFillTx/>
              <a:latin typeface="Arial" pitchFamily="34" charset="0"/>
              <a:cs typeface="Arial" pitchFamily="34" charset="0"/>
            </a:endParaRPr>
          </a:p>
        </p:txBody>
      </p:sp>
      <p:sp>
        <p:nvSpPr>
          <p:cNvPr id="8" name="Rectangle 109"/>
          <p:cNvSpPr>
            <a:spLocks noChangeArrowheads="1"/>
          </p:cNvSpPr>
          <p:nvPr/>
        </p:nvSpPr>
        <p:spPr bwMode="auto">
          <a:xfrm>
            <a:off x="4039414" y="4635238"/>
            <a:ext cx="1440000" cy="265611"/>
          </a:xfrm>
          <a:prstGeom prst="rect">
            <a:avLst/>
          </a:prstGeom>
          <a:gradFill rotWithShape="1">
            <a:gsLst>
              <a:gs pos="0">
                <a:srgbClr val="FFCC00"/>
              </a:gs>
              <a:gs pos="80000">
                <a:srgbClr val="FFFF00"/>
              </a:gs>
              <a:gs pos="100000">
                <a:srgbClr val="FFFF66"/>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latin typeface="Arial" pitchFamily="34" charset="0"/>
                <a:ea typeface="Times New Roman" pitchFamily="18" charset="0"/>
                <a:cs typeface="Arial" pitchFamily="34" charset="0"/>
              </a:rPr>
              <a:t>BEL(1)</a:t>
            </a:r>
          </a:p>
        </p:txBody>
      </p:sp>
      <p:sp>
        <p:nvSpPr>
          <p:cNvPr id="9" name="Rectangle 115"/>
          <p:cNvSpPr>
            <a:spLocks noChangeArrowheads="1"/>
          </p:cNvSpPr>
          <p:nvPr/>
        </p:nvSpPr>
        <p:spPr bwMode="auto">
          <a:xfrm>
            <a:off x="4040495" y="3311666"/>
            <a:ext cx="1440000" cy="216025"/>
          </a:xfrm>
          <a:prstGeom prst="rect">
            <a:avLst/>
          </a:prstGeom>
          <a:gradFill rotWithShape="1">
            <a:gsLst>
              <a:gs pos="0">
                <a:srgbClr val="8064A2">
                  <a:shade val="51000"/>
                  <a:satMod val="130000"/>
                  <a:alpha val="50000"/>
                </a:srgbClr>
              </a:gs>
              <a:gs pos="80000">
                <a:srgbClr val="8064A2">
                  <a:shade val="93000"/>
                  <a:satMod val="130000"/>
                  <a:alpha val="50000"/>
                </a:srgbClr>
              </a:gs>
              <a:gs pos="100000">
                <a:srgbClr val="8064A2">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latin typeface="Arial" pitchFamily="34" charset="0"/>
                <a:ea typeface="Times New Roman" pitchFamily="18" charset="0"/>
                <a:cs typeface="Arial" pitchFamily="34" charset="0"/>
              </a:rPr>
              <a:t>MVM(1)</a:t>
            </a:r>
            <a:endParaRPr kumimoji="0" lang="en-US" sz="1000" b="0" i="0" u="none" strike="noStrike" kern="0" cap="none" spc="0" normalizeH="0" baseline="0" noProof="0" dirty="0">
              <a:ln>
                <a:noFill/>
              </a:ln>
              <a:solidFill>
                <a:sysClr val="windowText" lastClr="000000"/>
              </a:solidFill>
              <a:effectLst/>
              <a:uLnTx/>
              <a:uFillTx/>
              <a:latin typeface="Arial" pitchFamily="34" charset="0"/>
              <a:ea typeface="+mn-ea"/>
              <a:cs typeface="Arial" pitchFamily="34" charset="0"/>
            </a:endParaRPr>
          </a:p>
        </p:txBody>
      </p:sp>
      <p:sp>
        <p:nvSpPr>
          <p:cNvPr id="10" name="Right Arrow 9"/>
          <p:cNvSpPr/>
          <p:nvPr/>
        </p:nvSpPr>
        <p:spPr>
          <a:xfrm>
            <a:off x="1913526" y="3917467"/>
            <a:ext cx="1622279" cy="432047"/>
          </a:xfrm>
          <a:prstGeom prst="rightArrow">
            <a:avLst>
              <a:gd name="adj1" fmla="val 50000"/>
              <a:gd name="adj2" fmla="val 65117"/>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1" name="Bent-Up Arrow 10"/>
          <p:cNvSpPr/>
          <p:nvPr/>
        </p:nvSpPr>
        <p:spPr>
          <a:xfrm rot="5400000">
            <a:off x="2059640" y="1454287"/>
            <a:ext cx="1440160" cy="1512168"/>
          </a:xfrm>
          <a:prstGeom prst="bentUpArrow">
            <a:avLst>
              <a:gd name="adj1" fmla="val 15551"/>
              <a:gd name="adj2" fmla="val 18386"/>
              <a:gd name="adj3" fmla="val 24370"/>
            </a:avLst>
          </a:prstGeom>
          <a:gradFill rotWithShape="1">
            <a:gsLst>
              <a:gs pos="0">
                <a:srgbClr val="F79646">
                  <a:shade val="51000"/>
                  <a:satMod val="130000"/>
                </a:srgbClr>
              </a:gs>
              <a:gs pos="80000">
                <a:srgbClr val="F79646">
                  <a:shade val="93000"/>
                  <a:satMod val="130000"/>
                </a:srgbClr>
              </a:gs>
              <a:gs pos="100000">
                <a:srgbClr val="F7964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2" name="Left Brace 11"/>
          <p:cNvSpPr/>
          <p:nvPr/>
        </p:nvSpPr>
        <p:spPr>
          <a:xfrm>
            <a:off x="3785735" y="3309965"/>
            <a:ext cx="249931" cy="1590884"/>
          </a:xfrm>
          <a:prstGeom prst="leftBrace">
            <a:avLst/>
          </a:prstGeom>
          <a:noFill/>
          <a:ln w="9525" cap="flat" cmpd="sng" algn="ctr">
            <a:solidFill>
              <a:srgbClr val="4F81BD">
                <a:shade val="95000"/>
                <a:satMod val="10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13" name="TextBox 12"/>
          <p:cNvSpPr txBox="1"/>
          <p:nvPr/>
        </p:nvSpPr>
        <p:spPr>
          <a:xfrm>
            <a:off x="1812944" y="4299572"/>
            <a:ext cx="2232248"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1800" b="0" i="0" u="none" strike="noStrike" kern="0" cap="none" spc="0" normalizeH="0" baseline="0" noProof="0" dirty="0">
                <a:ln>
                  <a:noFill/>
                </a:ln>
                <a:solidFill>
                  <a:srgbClr val="2F5079"/>
                </a:solidFill>
                <a:effectLst/>
                <a:uLnTx/>
                <a:uFillTx/>
              </a:rPr>
              <a:t>Technical Provisions</a:t>
            </a:r>
          </a:p>
          <a:p>
            <a:pPr marL="171450" marR="0" lvl="0" indent="-171450" defTabSz="914400" eaLnBrk="1" fontAlgn="auto" latinLnBrk="0" hangingPunct="1">
              <a:lnSpc>
                <a:spcPct val="100000"/>
              </a:lnSpc>
              <a:spcBef>
                <a:spcPts val="0"/>
              </a:spcBef>
              <a:spcAft>
                <a:spcPts val="0"/>
              </a:spcAft>
              <a:buClrTx/>
              <a:buSzTx/>
              <a:buFont typeface="Arial" pitchFamily="34" charset="0"/>
              <a:buChar char="•"/>
              <a:tabLst/>
              <a:defRPr/>
            </a:pPr>
            <a:r>
              <a:rPr kumimoji="0" lang="en-AU" sz="1200" b="0" i="0" u="none" strike="noStrike" kern="0" cap="none" spc="0" normalizeH="0" baseline="0" noProof="0" dirty="0">
                <a:ln>
                  <a:noFill/>
                </a:ln>
                <a:solidFill>
                  <a:srgbClr val="2F5079"/>
                </a:solidFill>
                <a:effectLst/>
                <a:uLnTx/>
                <a:uFillTx/>
              </a:rPr>
              <a:t> </a:t>
            </a:r>
            <a:r>
              <a:rPr kumimoji="0" lang="en-AU" sz="1400" b="0" i="0" u="none" strike="noStrike" kern="0" cap="none" spc="0" normalizeH="0" baseline="0" noProof="0" dirty="0">
                <a:ln>
                  <a:noFill/>
                </a:ln>
                <a:solidFill>
                  <a:srgbClr val="2F5079"/>
                </a:solidFill>
                <a:effectLst/>
                <a:uLnTx/>
                <a:uFillTx/>
              </a:rPr>
              <a:t>Held by company</a:t>
            </a:r>
          </a:p>
        </p:txBody>
      </p:sp>
      <p:sp>
        <p:nvSpPr>
          <p:cNvPr id="14" name="TextBox 13"/>
          <p:cNvSpPr txBox="1"/>
          <p:nvPr/>
        </p:nvSpPr>
        <p:spPr>
          <a:xfrm>
            <a:off x="2273568" y="1704268"/>
            <a:ext cx="1800200" cy="80021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1800" b="0" i="0" u="none" strike="noStrike" kern="0" cap="none" spc="0" normalizeH="0" baseline="0" noProof="0" dirty="0">
                <a:ln>
                  <a:noFill/>
                </a:ln>
                <a:solidFill>
                  <a:srgbClr val="2F5079"/>
                </a:solidFill>
                <a:effectLst/>
                <a:uLnTx/>
                <a:uFillTx/>
              </a:rPr>
              <a:t>Risk Capital</a:t>
            </a:r>
          </a:p>
          <a:p>
            <a:pPr marL="171450" marR="0" lvl="0" indent="-171450" defTabSz="914400" eaLnBrk="1" fontAlgn="auto" latinLnBrk="0" hangingPunct="1">
              <a:lnSpc>
                <a:spcPct val="100000"/>
              </a:lnSpc>
              <a:spcBef>
                <a:spcPts val="0"/>
              </a:spcBef>
              <a:spcAft>
                <a:spcPts val="0"/>
              </a:spcAft>
              <a:buClrTx/>
              <a:buSzTx/>
              <a:buFont typeface="Arial" pitchFamily="34" charset="0"/>
              <a:buChar char="•"/>
              <a:tabLst/>
              <a:defRPr/>
            </a:pPr>
            <a:r>
              <a:rPr kumimoji="0" lang="en-AU" sz="1400" b="0" i="0" u="none" strike="noStrike" kern="0" cap="none" spc="0" normalizeH="0" baseline="0" noProof="0" dirty="0">
                <a:ln>
                  <a:noFill/>
                </a:ln>
                <a:solidFill>
                  <a:srgbClr val="2F5079"/>
                </a:solidFill>
                <a:effectLst/>
                <a:uLnTx/>
                <a:uFillTx/>
              </a:rPr>
              <a:t>Raised using MVM(1) in year 1</a:t>
            </a:r>
          </a:p>
        </p:txBody>
      </p:sp>
      <p:sp>
        <p:nvSpPr>
          <p:cNvPr id="15" name="Rectangle 102"/>
          <p:cNvSpPr>
            <a:spLocks noChangeArrowheads="1"/>
          </p:cNvSpPr>
          <p:nvPr/>
        </p:nvSpPr>
        <p:spPr bwMode="auto">
          <a:xfrm>
            <a:off x="7712267" y="5137848"/>
            <a:ext cx="1728192" cy="51838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2F5079"/>
                </a:solidFill>
                <a:effectLst/>
                <a:uLnTx/>
                <a:uFillTx/>
                <a:latin typeface="Arial" pitchFamily="34" charset="0"/>
                <a:cs typeface="Arial" pitchFamily="34" charset="0"/>
              </a:rPr>
              <a:t>Required Capital at Year 2</a:t>
            </a:r>
            <a:endParaRPr kumimoji="0" lang="en-US" sz="1400" b="0" i="0" u="none" strike="noStrike" kern="0" cap="none" spc="0" normalizeH="0" baseline="0" noProof="0" dirty="0">
              <a:ln>
                <a:noFill/>
              </a:ln>
              <a:solidFill>
                <a:srgbClr val="2F5079"/>
              </a:solidFill>
              <a:effectLst/>
              <a:uLnTx/>
              <a:uFillTx/>
              <a:latin typeface="Arial" pitchFamily="34" charset="0"/>
              <a:cs typeface="Arial" pitchFamily="34" charset="0"/>
            </a:endParaRPr>
          </a:p>
        </p:txBody>
      </p:sp>
      <p:sp>
        <p:nvSpPr>
          <p:cNvPr id="16" name="Rectangle 115"/>
          <p:cNvSpPr>
            <a:spLocks noChangeArrowheads="1"/>
          </p:cNvSpPr>
          <p:nvPr/>
        </p:nvSpPr>
        <p:spPr bwMode="auto">
          <a:xfrm>
            <a:off x="7712267" y="3830600"/>
            <a:ext cx="1440000" cy="391477"/>
          </a:xfrm>
          <a:prstGeom prst="rect">
            <a:avLst/>
          </a:prstGeom>
          <a:gradFill rotWithShape="1">
            <a:gsLst>
              <a:gs pos="0">
                <a:srgbClr val="8064A2">
                  <a:shade val="51000"/>
                  <a:satMod val="130000"/>
                  <a:alpha val="50000"/>
                </a:srgbClr>
              </a:gs>
              <a:gs pos="80000">
                <a:srgbClr val="8064A2">
                  <a:shade val="93000"/>
                  <a:satMod val="130000"/>
                  <a:alpha val="50000"/>
                </a:srgbClr>
              </a:gs>
              <a:gs pos="100000">
                <a:srgbClr val="8064A2">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latin typeface="Arial" pitchFamily="34" charset="0"/>
                <a:ea typeface="Times New Roman" pitchFamily="18" charset="0"/>
                <a:cs typeface="Arial" pitchFamily="34" charset="0"/>
              </a:rPr>
              <a:t>MVM(2+)</a:t>
            </a:r>
            <a:endParaRPr kumimoji="0" lang="en-US" sz="1000" b="0" i="0" u="none" strike="noStrike" kern="0" cap="none" spc="0" normalizeH="0" baseline="0" noProof="0" dirty="0">
              <a:ln>
                <a:noFill/>
              </a:ln>
              <a:solidFill>
                <a:sysClr val="windowText" lastClr="000000"/>
              </a:solidFill>
              <a:effectLst/>
              <a:uLnTx/>
              <a:uFillTx/>
              <a:latin typeface="Arial" pitchFamily="34" charset="0"/>
              <a:ea typeface="+mn-ea"/>
              <a:cs typeface="Arial" pitchFamily="34" charset="0"/>
            </a:endParaRPr>
          </a:p>
        </p:txBody>
      </p:sp>
      <p:sp>
        <p:nvSpPr>
          <p:cNvPr id="17" name="Rectangle 109"/>
          <p:cNvSpPr>
            <a:spLocks noChangeArrowheads="1"/>
          </p:cNvSpPr>
          <p:nvPr/>
        </p:nvSpPr>
        <p:spPr bwMode="auto">
          <a:xfrm>
            <a:off x="7712267" y="4221217"/>
            <a:ext cx="1440000" cy="720079"/>
          </a:xfrm>
          <a:prstGeom prst="rect">
            <a:avLst/>
          </a:prstGeom>
          <a:gradFill rotWithShape="1">
            <a:gsLst>
              <a:gs pos="0">
                <a:srgbClr val="FFCC00"/>
              </a:gs>
              <a:gs pos="80000">
                <a:srgbClr val="FFFF00"/>
              </a:gs>
              <a:gs pos="100000">
                <a:srgbClr val="FFFF66"/>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latin typeface="Arial" pitchFamily="34" charset="0"/>
                <a:ea typeface="Times New Roman" pitchFamily="18" charset="0"/>
                <a:cs typeface="Arial" pitchFamily="34" charset="0"/>
              </a:rPr>
              <a:t>BEL (2+)</a:t>
            </a:r>
          </a:p>
        </p:txBody>
      </p:sp>
      <p:sp>
        <p:nvSpPr>
          <p:cNvPr id="18" name="Rectangle 103"/>
          <p:cNvSpPr>
            <a:spLocks noChangeArrowheads="1"/>
          </p:cNvSpPr>
          <p:nvPr/>
        </p:nvSpPr>
        <p:spPr bwMode="auto">
          <a:xfrm>
            <a:off x="7712267" y="2693329"/>
            <a:ext cx="1440000" cy="1011163"/>
          </a:xfrm>
          <a:prstGeom prst="rect">
            <a:avLst/>
          </a:prstGeom>
          <a:gradFill rotWithShape="1">
            <a:gsLst>
              <a:gs pos="0">
                <a:srgbClr val="F79646">
                  <a:shade val="51000"/>
                  <a:satMod val="130000"/>
                </a:srgbClr>
              </a:gs>
              <a:gs pos="80000">
                <a:srgbClr val="F79646">
                  <a:shade val="93000"/>
                  <a:satMod val="130000"/>
                </a:srgbClr>
              </a:gs>
              <a:gs pos="100000">
                <a:srgbClr val="F79646">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latin typeface="Arial" pitchFamily="34" charset="0"/>
                <a:ea typeface="Times New Roman" pitchFamily="18" charset="0"/>
                <a:cs typeface="Arial" pitchFamily="34" charset="0"/>
              </a:rPr>
              <a:t>Risk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latin typeface="Arial" pitchFamily="34" charset="0"/>
                <a:ea typeface="Times New Roman" pitchFamily="18" charset="0"/>
                <a:cs typeface="Arial" pitchFamily="34" charset="0"/>
              </a:rPr>
              <a:t>Capital (2)</a:t>
            </a:r>
            <a:endParaRPr kumimoji="0" lang="en-US" sz="1000" b="0" i="0" u="none" strike="noStrike" kern="0" cap="none" spc="0" normalizeH="0" baseline="0" noProof="0" dirty="0">
              <a:ln>
                <a:noFill/>
              </a:ln>
              <a:solidFill>
                <a:sysClr val="windowText" lastClr="000000"/>
              </a:solidFill>
              <a:effectLst/>
              <a:uLnTx/>
              <a:uFillTx/>
              <a:latin typeface="Arial" pitchFamily="34" charset="0"/>
              <a:ea typeface="+mn-ea"/>
              <a:cs typeface="Arial" pitchFamily="34" charset="0"/>
            </a:endParaRPr>
          </a:p>
        </p:txBody>
      </p:sp>
      <p:sp>
        <p:nvSpPr>
          <p:cNvPr id="19" name="Bent-Up Arrow 18"/>
          <p:cNvSpPr/>
          <p:nvPr/>
        </p:nvSpPr>
        <p:spPr>
          <a:xfrm flipV="1">
            <a:off x="5614985" y="4725033"/>
            <a:ext cx="719605" cy="546826"/>
          </a:xfrm>
          <a:prstGeom prst="bentUpArrow">
            <a:avLst/>
          </a:prstGeom>
          <a:gradFill rotWithShape="1">
            <a:gsLst>
              <a:gs pos="0">
                <a:srgbClr val="9BBB59">
                  <a:shade val="51000"/>
                  <a:satMod val="130000"/>
                </a:srgbClr>
              </a:gs>
              <a:gs pos="80000">
                <a:srgbClr val="9BBB59">
                  <a:shade val="93000"/>
                  <a:satMod val="130000"/>
                </a:srgbClr>
              </a:gs>
              <a:gs pos="100000">
                <a:srgbClr val="9BBB59">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0" name="TextBox 19"/>
          <p:cNvSpPr txBox="1"/>
          <p:nvPr/>
        </p:nvSpPr>
        <p:spPr>
          <a:xfrm>
            <a:off x="5682527" y="5342522"/>
            <a:ext cx="1738690" cy="95410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1400" b="0" i="0" u="none" strike="noStrike" kern="0" cap="none" spc="0" normalizeH="0" baseline="0" noProof="0" dirty="0">
                <a:ln>
                  <a:noFill/>
                </a:ln>
                <a:solidFill>
                  <a:srgbClr val="2F5079"/>
                </a:solidFill>
                <a:effectLst/>
                <a:uLnTx/>
                <a:uFillTx/>
              </a:rPr>
              <a:t>For losses during year 1; </a:t>
            </a:r>
            <a:r>
              <a:rPr kumimoji="0" lang="en-AU" sz="1400" b="1" i="0" u="none" strike="noStrike" kern="0" cap="none" spc="0" normalizeH="0" baseline="0" noProof="0" dirty="0">
                <a:ln>
                  <a:noFill/>
                </a:ln>
                <a:solidFill>
                  <a:srgbClr val="2F5079"/>
                </a:solidFill>
                <a:effectLst/>
                <a:uLnTx/>
                <a:uFillTx/>
              </a:rPr>
              <a:t>surplus retained</a:t>
            </a:r>
            <a:r>
              <a:rPr kumimoji="0" lang="en-AU" sz="1400" b="0" i="0" u="none" strike="noStrike" kern="0" cap="none" spc="0" normalizeH="0" baseline="0" noProof="0" dirty="0">
                <a:ln>
                  <a:noFill/>
                </a:ln>
                <a:solidFill>
                  <a:srgbClr val="2F5079"/>
                </a:solidFill>
                <a:effectLst/>
                <a:uLnTx/>
                <a:uFillTx/>
              </a:rPr>
              <a:t> by </a:t>
            </a:r>
            <a:r>
              <a:rPr kumimoji="0" lang="en-AU" sz="1400" b="1" i="0" u="none" strike="noStrike" kern="0" cap="none" spc="0" normalizeH="0" baseline="0" noProof="0" dirty="0">
                <a:ln>
                  <a:noFill/>
                </a:ln>
                <a:solidFill>
                  <a:srgbClr val="2F5079"/>
                </a:solidFill>
                <a:effectLst/>
                <a:uLnTx/>
                <a:uFillTx/>
              </a:rPr>
              <a:t>company</a:t>
            </a:r>
            <a:r>
              <a:rPr kumimoji="0" lang="en-AU" sz="1400" b="0" i="0" u="none" strike="noStrike" kern="0" cap="none" spc="0" normalizeH="0" baseline="0" noProof="0" dirty="0">
                <a:ln>
                  <a:noFill/>
                </a:ln>
                <a:solidFill>
                  <a:srgbClr val="2F5079"/>
                </a:solidFill>
                <a:effectLst/>
                <a:uLnTx/>
                <a:uFillTx/>
              </a:rPr>
              <a:t>.</a:t>
            </a:r>
          </a:p>
        </p:txBody>
      </p:sp>
      <p:sp>
        <p:nvSpPr>
          <p:cNvPr id="21" name="Bent-Up Arrow 20"/>
          <p:cNvSpPr/>
          <p:nvPr/>
        </p:nvSpPr>
        <p:spPr>
          <a:xfrm>
            <a:off x="5606056" y="1842714"/>
            <a:ext cx="1530147" cy="546826"/>
          </a:xfrm>
          <a:prstGeom prst="bentUpArrow">
            <a:avLst/>
          </a:prstGeom>
          <a:gradFill rotWithShape="1">
            <a:gsLst>
              <a:gs pos="0">
                <a:srgbClr val="C0504D">
                  <a:shade val="51000"/>
                  <a:satMod val="130000"/>
                </a:srgbClr>
              </a:gs>
              <a:gs pos="80000">
                <a:srgbClr val="C0504D">
                  <a:shade val="93000"/>
                  <a:satMod val="130000"/>
                </a:srgbClr>
              </a:gs>
              <a:gs pos="100000">
                <a:srgbClr val="C0504D">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 name="TextBox 21"/>
          <p:cNvSpPr txBox="1"/>
          <p:nvPr/>
        </p:nvSpPr>
        <p:spPr>
          <a:xfrm>
            <a:off x="5508536" y="1010559"/>
            <a:ext cx="1377203" cy="116955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1400" b="0" i="0" u="none" strike="noStrike" kern="0" cap="none" spc="0" normalizeH="0" baseline="0" noProof="0" dirty="0">
                <a:ln>
                  <a:noFill/>
                </a:ln>
                <a:solidFill>
                  <a:srgbClr val="2F5079"/>
                </a:solidFill>
                <a:effectLst/>
                <a:uLnTx/>
                <a:uFillTx/>
              </a:rPr>
              <a:t>For losses exceeding the mean; </a:t>
            </a:r>
            <a:r>
              <a:rPr kumimoji="0" lang="en-AU" sz="1400" b="1" i="0" u="none" strike="noStrike" kern="0" cap="none" spc="0" normalizeH="0" baseline="0" noProof="0" dirty="0">
                <a:ln>
                  <a:noFill/>
                </a:ln>
                <a:solidFill>
                  <a:srgbClr val="2F5079"/>
                </a:solidFill>
                <a:effectLst/>
                <a:uLnTx/>
                <a:uFillTx/>
              </a:rPr>
              <a:t>surplus returned</a:t>
            </a:r>
            <a:r>
              <a:rPr kumimoji="0" lang="en-AU" sz="1400" b="0" i="0" u="none" strike="noStrike" kern="0" cap="none" spc="0" normalizeH="0" baseline="0" noProof="0" dirty="0">
                <a:ln>
                  <a:noFill/>
                </a:ln>
                <a:solidFill>
                  <a:srgbClr val="2F5079"/>
                </a:solidFill>
                <a:effectLst/>
                <a:uLnTx/>
                <a:uFillTx/>
              </a:rPr>
              <a:t> to </a:t>
            </a:r>
            <a:r>
              <a:rPr kumimoji="0" lang="en-AU" sz="1400" b="1" i="0" u="none" strike="noStrike" kern="0" cap="none" spc="0" normalizeH="0" baseline="0" noProof="0" dirty="0">
                <a:ln>
                  <a:noFill/>
                </a:ln>
                <a:solidFill>
                  <a:srgbClr val="F79646">
                    <a:lumMod val="75000"/>
                  </a:srgbClr>
                </a:solidFill>
                <a:effectLst/>
                <a:uLnTx/>
                <a:uFillTx/>
              </a:rPr>
              <a:t>capital provider</a:t>
            </a:r>
          </a:p>
        </p:txBody>
      </p:sp>
      <p:sp>
        <p:nvSpPr>
          <p:cNvPr id="23" name="Bent-Up Arrow 22"/>
          <p:cNvSpPr/>
          <p:nvPr/>
        </p:nvSpPr>
        <p:spPr>
          <a:xfrm>
            <a:off x="5614985" y="2941228"/>
            <a:ext cx="1521218" cy="546826"/>
          </a:xfrm>
          <a:prstGeom prst="bentUpArrow">
            <a:avLst/>
          </a:prstGeom>
          <a:gradFill rotWithShape="1">
            <a:gsLst>
              <a:gs pos="0">
                <a:srgbClr val="C0504D">
                  <a:shade val="51000"/>
                  <a:satMod val="130000"/>
                </a:srgbClr>
              </a:gs>
              <a:gs pos="80000">
                <a:srgbClr val="C0504D">
                  <a:shade val="93000"/>
                  <a:satMod val="130000"/>
                </a:srgbClr>
              </a:gs>
              <a:gs pos="100000">
                <a:srgbClr val="C0504D">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4" name="TextBox 23"/>
          <p:cNvSpPr txBox="1"/>
          <p:nvPr/>
        </p:nvSpPr>
        <p:spPr>
          <a:xfrm>
            <a:off x="5602743" y="2399871"/>
            <a:ext cx="1377203" cy="95410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1400" b="0" i="0" u="none" strike="noStrike" kern="0" cap="none" spc="0" normalizeH="0" baseline="0" noProof="0" dirty="0">
                <a:ln>
                  <a:noFill/>
                </a:ln>
                <a:solidFill>
                  <a:srgbClr val="2F5079"/>
                </a:solidFill>
                <a:effectLst/>
                <a:uLnTx/>
                <a:uFillTx/>
              </a:rPr>
              <a:t>Premium for risk capital; </a:t>
            </a:r>
            <a:r>
              <a:rPr kumimoji="0" lang="en-AU" sz="1400" b="1" i="0" u="none" strike="noStrike" kern="0" cap="none" spc="0" normalizeH="0" baseline="0" noProof="0" dirty="0">
                <a:ln>
                  <a:noFill/>
                </a:ln>
                <a:solidFill>
                  <a:srgbClr val="2F5079"/>
                </a:solidFill>
                <a:effectLst/>
                <a:uLnTx/>
                <a:uFillTx/>
              </a:rPr>
              <a:t>paid to </a:t>
            </a:r>
            <a:r>
              <a:rPr kumimoji="0" lang="en-AU" sz="1400" b="1" i="0" u="none" strike="noStrike" kern="0" cap="none" spc="0" normalizeH="0" baseline="0" noProof="0" dirty="0">
                <a:ln>
                  <a:noFill/>
                </a:ln>
                <a:solidFill>
                  <a:srgbClr val="F79646">
                    <a:lumMod val="75000"/>
                  </a:srgbClr>
                </a:solidFill>
                <a:effectLst/>
                <a:uLnTx/>
                <a:uFillTx/>
              </a:rPr>
              <a:t>capital provider</a:t>
            </a:r>
          </a:p>
        </p:txBody>
      </p:sp>
      <p:sp>
        <p:nvSpPr>
          <p:cNvPr id="25" name="Right Brace 24"/>
          <p:cNvSpPr/>
          <p:nvPr/>
        </p:nvSpPr>
        <p:spPr>
          <a:xfrm>
            <a:off x="5614985" y="3527691"/>
            <a:ext cx="225074" cy="1107547"/>
          </a:xfrm>
          <a:prstGeom prst="rightBrace">
            <a:avLst/>
          </a:prstGeom>
          <a:noFill/>
          <a:ln w="9525" cap="flat" cmpd="sng" algn="ctr">
            <a:solidFill>
              <a:srgbClr val="4F81BD">
                <a:shade val="95000"/>
                <a:satMod val="10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26" name="Right Arrow 25"/>
          <p:cNvSpPr/>
          <p:nvPr/>
        </p:nvSpPr>
        <p:spPr>
          <a:xfrm rot="498708">
            <a:off x="5920729" y="4060528"/>
            <a:ext cx="1748788" cy="323176"/>
          </a:xfrm>
          <a:prstGeom prst="rightArrow">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7" name="TextBox 26"/>
          <p:cNvSpPr txBox="1"/>
          <p:nvPr/>
        </p:nvSpPr>
        <p:spPr>
          <a:xfrm>
            <a:off x="5984911" y="3554736"/>
            <a:ext cx="1727356" cy="52322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1400" b="0" i="0" u="none" strike="noStrike" kern="0" cap="none" spc="0" normalizeH="0" baseline="0" noProof="0" dirty="0">
                <a:ln>
                  <a:noFill/>
                </a:ln>
                <a:solidFill>
                  <a:sysClr val="windowText" lastClr="000000"/>
                </a:solidFill>
                <a:effectLst/>
                <a:uLnTx/>
                <a:uFillTx/>
              </a:rPr>
              <a:t>Technical Provision for year 2</a:t>
            </a:r>
          </a:p>
        </p:txBody>
      </p:sp>
      <p:sp>
        <p:nvSpPr>
          <p:cNvPr id="28" name="Bent-Up Arrow 27"/>
          <p:cNvSpPr/>
          <p:nvPr/>
        </p:nvSpPr>
        <p:spPr>
          <a:xfrm rot="16200000" flipH="1">
            <a:off x="9188431" y="2174367"/>
            <a:ext cx="1440160" cy="936104"/>
          </a:xfrm>
          <a:prstGeom prst="bentUpArrow">
            <a:avLst>
              <a:gd name="adj1" fmla="val 15551"/>
              <a:gd name="adj2" fmla="val 18386"/>
              <a:gd name="adj3" fmla="val 24370"/>
            </a:avLst>
          </a:prstGeom>
          <a:gradFill rotWithShape="1">
            <a:gsLst>
              <a:gs pos="0">
                <a:srgbClr val="F79646">
                  <a:shade val="51000"/>
                  <a:satMod val="130000"/>
                </a:srgbClr>
              </a:gs>
              <a:gs pos="80000">
                <a:srgbClr val="F79646">
                  <a:shade val="93000"/>
                  <a:satMod val="130000"/>
                </a:srgbClr>
              </a:gs>
              <a:gs pos="100000">
                <a:srgbClr val="F7964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29" name="TextBox 28"/>
          <p:cNvSpPr txBox="1"/>
          <p:nvPr/>
        </p:nvSpPr>
        <p:spPr>
          <a:xfrm>
            <a:off x="8970311" y="1594626"/>
            <a:ext cx="1296144" cy="132343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1600" b="0" i="0" u="none" strike="noStrike" kern="0" cap="none" spc="0" normalizeH="0" baseline="0" noProof="0" dirty="0">
                <a:ln>
                  <a:noFill/>
                </a:ln>
                <a:solidFill>
                  <a:srgbClr val="2F5079"/>
                </a:solidFill>
                <a:effectLst/>
                <a:uLnTx/>
                <a:uFillTx/>
              </a:rPr>
              <a:t>Risk Capital</a:t>
            </a:r>
          </a:p>
          <a:p>
            <a:pPr marL="171450" marR="0" lvl="0" indent="-171450" defTabSz="914400" eaLnBrk="1" fontAlgn="auto" latinLnBrk="0" hangingPunct="1">
              <a:lnSpc>
                <a:spcPct val="100000"/>
              </a:lnSpc>
              <a:spcBef>
                <a:spcPts val="0"/>
              </a:spcBef>
              <a:spcAft>
                <a:spcPts val="0"/>
              </a:spcAft>
              <a:buClrTx/>
              <a:buSzTx/>
              <a:buFont typeface="Arial" pitchFamily="34" charset="0"/>
              <a:buChar char="•"/>
              <a:tabLst/>
              <a:defRPr/>
            </a:pPr>
            <a:r>
              <a:rPr kumimoji="0" lang="en-AU" sz="1600" b="0" i="0" u="none" strike="noStrike" kern="0" cap="none" spc="0" normalizeH="0" baseline="0" noProof="0" dirty="0">
                <a:ln>
                  <a:noFill/>
                </a:ln>
                <a:solidFill>
                  <a:srgbClr val="2F5079"/>
                </a:solidFill>
                <a:effectLst/>
                <a:uLnTx/>
                <a:uFillTx/>
              </a:rPr>
              <a:t>Raised using MVM(2) in year 2</a:t>
            </a:r>
          </a:p>
        </p:txBody>
      </p:sp>
      <p:sp>
        <p:nvSpPr>
          <p:cNvPr id="31" name="TextBox 30">
            <a:extLst>
              <a:ext uri="{FF2B5EF4-FFF2-40B4-BE49-F238E27FC236}">
                <a16:creationId xmlns:a16="http://schemas.microsoft.com/office/drawing/2014/main" id="{755E7BCA-33E8-4C6B-B267-F71BF3CB3781}"/>
              </a:ext>
            </a:extLst>
          </p:cNvPr>
          <p:cNvSpPr txBox="1"/>
          <p:nvPr/>
        </p:nvSpPr>
        <p:spPr>
          <a:xfrm>
            <a:off x="838198" y="55525"/>
            <a:ext cx="5695951" cy="369332"/>
          </a:xfrm>
          <a:prstGeom prst="rect">
            <a:avLst/>
          </a:prstGeom>
          <a:noFill/>
        </p:spPr>
        <p:txBody>
          <a:bodyPr wrap="square" rtlCol="0">
            <a:spAutoFit/>
          </a:bodyPr>
          <a:lstStyle/>
          <a:p>
            <a:r>
              <a:rPr lang="en-GB">
                <a:solidFill>
                  <a:schemeClr val="bg1"/>
                </a:solidFill>
              </a:rPr>
              <a:t>Solvency II – One year risk horizon</a:t>
            </a:r>
            <a:endParaRPr lang="en-AU" dirty="0">
              <a:solidFill>
                <a:schemeClr val="bg1"/>
              </a:solidFill>
            </a:endParaRPr>
          </a:p>
        </p:txBody>
      </p:sp>
    </p:spTree>
    <p:extLst>
      <p:ext uri="{BB962C8B-B14F-4D97-AF65-F5344CB8AC3E}">
        <p14:creationId xmlns:p14="http://schemas.microsoft.com/office/powerpoint/2010/main" val="1899153087"/>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sz="2800" dirty="0"/>
              <a:t>Risk Capital – One Year risk Horizon</a:t>
            </a:r>
          </a:p>
        </p:txBody>
      </p:sp>
      <p:pic>
        <p:nvPicPr>
          <p:cNvPr id="4" name="Content Placeholder 11" descr="one year x2a.png"/>
          <p:cNvPicPr>
            <a:picLocks noGrp="1" noChangeAspect="1"/>
          </p:cNvPicPr>
          <p:nvPr>
            <p:ph idx="1"/>
          </p:nvPr>
        </p:nvPicPr>
        <p:blipFill>
          <a:blip r:embed="rId2" cstate="print"/>
          <a:stretch>
            <a:fillRect/>
          </a:stretch>
        </p:blipFill>
        <p:spPr>
          <a:xfrm>
            <a:off x="2821612" y="1590675"/>
            <a:ext cx="5534938" cy="4000500"/>
          </a:xfrm>
        </p:spPr>
      </p:pic>
      <p:sp>
        <p:nvSpPr>
          <p:cNvPr id="3" name="Slide Number Placeholder 2">
            <a:extLst>
              <a:ext uri="{FF2B5EF4-FFF2-40B4-BE49-F238E27FC236}">
                <a16:creationId xmlns:a16="http://schemas.microsoft.com/office/drawing/2014/main" id="{00FB968C-A847-4567-9753-64DD5CFF3E66}"/>
              </a:ext>
            </a:extLst>
          </p:cNvPr>
          <p:cNvSpPr>
            <a:spLocks noGrp="1"/>
          </p:cNvSpPr>
          <p:nvPr>
            <p:ph type="sldNum" sz="quarter" idx="12"/>
          </p:nvPr>
        </p:nvSpPr>
        <p:spPr/>
        <p:txBody>
          <a:bodyPr/>
          <a:lstStyle/>
          <a:p>
            <a:fld id="{C7ACDD62-8CD5-47D4-8C3E-0C8675E64E7F}" type="slidenum">
              <a:rPr lang="en-AU" smtClean="0"/>
              <a:t>93</a:t>
            </a:fld>
            <a:endParaRPr lang="en-AU"/>
          </a:p>
        </p:txBody>
      </p:sp>
      <p:sp>
        <p:nvSpPr>
          <p:cNvPr id="5" name="Rectangle 4"/>
          <p:cNvSpPr/>
          <p:nvPr/>
        </p:nvSpPr>
        <p:spPr>
          <a:xfrm>
            <a:off x="709819" y="5405058"/>
            <a:ext cx="10291556" cy="1162113"/>
          </a:xfrm>
          <a:prstGeom prst="rect">
            <a:avLst/>
          </a:prstGeom>
        </p:spPr>
        <p:txBody>
          <a:bodyPr wrap="square">
            <a:spAutoFit/>
          </a:bodyPr>
          <a:lstStyle/>
          <a:p>
            <a:pPr>
              <a:lnSpc>
                <a:spcPct val="110000"/>
              </a:lnSpc>
            </a:pPr>
            <a:r>
              <a:rPr lang="en-AU" sz="1600" dirty="0">
                <a:solidFill>
                  <a:srgbClr val="2F5079"/>
                </a:solidFill>
              </a:rPr>
              <a:t>Two-year picture of  accounts: In year 1 we require reserves to meet paid loss liabilities for years 1 and 2 and we also need to able to fund the cost of access to the risk capital funds for years 1 and 2, however we only need access to the year 1 risk fund. When year 2 begins our accounts reset, since any cost over-runs from year 1 were paid out of the risk fund and do not degrade our prepared reserves for year 2. Provided the loss over-run is below RC(1) = VaR</a:t>
            </a:r>
            <a:r>
              <a:rPr lang="en-AU" sz="1600" baseline="-25000" dirty="0">
                <a:solidFill>
                  <a:srgbClr val="2F5079"/>
                </a:solidFill>
              </a:rPr>
              <a:t>99.5</a:t>
            </a:r>
            <a:r>
              <a:rPr lang="en-AU" sz="1600" dirty="0">
                <a:solidFill>
                  <a:srgbClr val="2F5079"/>
                </a:solidFill>
              </a:rPr>
              <a:t>(L1).</a:t>
            </a:r>
          </a:p>
        </p:txBody>
      </p:sp>
      <p:sp>
        <p:nvSpPr>
          <p:cNvPr id="6" name="TextBox 5">
            <a:extLst>
              <a:ext uri="{FF2B5EF4-FFF2-40B4-BE49-F238E27FC236}">
                <a16:creationId xmlns:a16="http://schemas.microsoft.com/office/drawing/2014/main" id="{662C550E-DBCD-418A-8E58-D800880837A9}"/>
              </a:ext>
            </a:extLst>
          </p:cNvPr>
          <p:cNvSpPr txBox="1"/>
          <p:nvPr/>
        </p:nvSpPr>
        <p:spPr>
          <a:xfrm>
            <a:off x="838198" y="55525"/>
            <a:ext cx="5695951" cy="369332"/>
          </a:xfrm>
          <a:prstGeom prst="rect">
            <a:avLst/>
          </a:prstGeom>
          <a:noFill/>
        </p:spPr>
        <p:txBody>
          <a:bodyPr wrap="square" rtlCol="0">
            <a:spAutoFit/>
          </a:bodyPr>
          <a:lstStyle/>
          <a:p>
            <a:r>
              <a:rPr lang="en-GB">
                <a:solidFill>
                  <a:schemeClr val="bg1"/>
                </a:solidFill>
              </a:rPr>
              <a:t>Solvency II – One year risk horizon</a:t>
            </a:r>
            <a:endParaRPr lang="en-AU" dirty="0">
              <a:solidFill>
                <a:schemeClr val="bg1"/>
              </a:solidFill>
            </a:endParaRPr>
          </a:p>
        </p:txBody>
      </p:sp>
    </p:spTree>
    <p:extLst>
      <p:ext uri="{BB962C8B-B14F-4D97-AF65-F5344CB8AC3E}">
        <p14:creationId xmlns:p14="http://schemas.microsoft.com/office/powerpoint/2010/main" val="2967236486"/>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3200" dirty="0"/>
              <a:t>Risk Capital – One Year risk Horizon</a:t>
            </a:r>
          </a:p>
        </p:txBody>
      </p:sp>
      <p:sp>
        <p:nvSpPr>
          <p:cNvPr id="5" name="Content Placeholder 4">
            <a:extLst>
              <a:ext uri="{FF2B5EF4-FFF2-40B4-BE49-F238E27FC236}">
                <a16:creationId xmlns:a16="http://schemas.microsoft.com/office/drawing/2014/main" id="{B90EFEB1-3846-4082-8AE9-6828FD95AA11}"/>
              </a:ext>
            </a:extLst>
          </p:cNvPr>
          <p:cNvSpPr>
            <a:spLocks noGrp="1"/>
          </p:cNvSpPr>
          <p:nvPr>
            <p:ph idx="1"/>
          </p:nvPr>
        </p:nvSpPr>
        <p:spPr/>
        <p:txBody>
          <a:bodyPr>
            <a:normAutofit fontScale="70000" lnSpcReduction="20000"/>
          </a:bodyPr>
          <a:lstStyle/>
          <a:p>
            <a:pPr marL="0" indent="0">
              <a:lnSpc>
                <a:spcPct val="130000"/>
              </a:lnSpc>
              <a:buNone/>
            </a:pPr>
            <a:r>
              <a:rPr lang="en-US">
                <a:solidFill>
                  <a:srgbClr val="2F5079"/>
                </a:solidFill>
              </a:rPr>
              <a:t>This is fine, except for one thing: </a:t>
            </a:r>
          </a:p>
          <a:p>
            <a:pPr>
              <a:lnSpc>
                <a:spcPct val="130000"/>
              </a:lnSpc>
            </a:pPr>
            <a:r>
              <a:rPr lang="en-US">
                <a:solidFill>
                  <a:srgbClr val="2F5079"/>
                </a:solidFill>
              </a:rPr>
              <a:t>What if the distribution for the losses in year 2 has changed conditional on the losses in year one?</a:t>
            </a:r>
          </a:p>
          <a:p>
            <a:pPr>
              <a:lnSpc>
                <a:spcPct val="130000"/>
              </a:lnSpc>
            </a:pPr>
            <a:r>
              <a:rPr lang="en-US">
                <a:solidFill>
                  <a:srgbClr val="2F5079"/>
                </a:solidFill>
              </a:rPr>
              <a:t>Simply put, the previous picture assumes there is no correlation between the distributions for years 1 and 2. In other words, whatever the outcome observed after year 1 we are going to remain fixed on our previous course, full steam ahead</a:t>
            </a:r>
            <a:endParaRPr lang="en-US" sz="2000">
              <a:solidFill>
                <a:srgbClr val="2F5079"/>
              </a:solidFill>
            </a:endParaRPr>
          </a:p>
          <a:p>
            <a:pPr>
              <a:lnSpc>
                <a:spcPct val="130000"/>
              </a:lnSpc>
            </a:pPr>
            <a:endParaRPr lang="en-US" sz="3200">
              <a:solidFill>
                <a:srgbClr val="2F5079"/>
              </a:solidFill>
            </a:endParaRPr>
          </a:p>
          <a:p>
            <a:pPr>
              <a:lnSpc>
                <a:spcPct val="130000"/>
              </a:lnSpc>
              <a:buNone/>
            </a:pPr>
            <a:r>
              <a:rPr lang="en-US" sz="3200">
                <a:solidFill>
                  <a:srgbClr val="2F5079"/>
                </a:solidFill>
              </a:rPr>
              <a:t>    </a:t>
            </a:r>
            <a:r>
              <a:rPr lang="en-US" sz="3200" b="1">
                <a:solidFill>
                  <a:srgbClr val="2F5079"/>
                </a:solidFill>
              </a:rPr>
              <a:t>Typically calendar year distributions are positively correlated</a:t>
            </a:r>
            <a:r>
              <a:rPr lang="en-US" sz="3200">
                <a:solidFill>
                  <a:srgbClr val="2F5079"/>
                </a:solidFill>
              </a:rPr>
              <a:t>.  </a:t>
            </a:r>
          </a:p>
          <a:p>
            <a:pPr>
              <a:lnSpc>
                <a:spcPct val="130000"/>
              </a:lnSpc>
              <a:buNone/>
            </a:pPr>
            <a:r>
              <a:rPr lang="en-US" sz="3200">
                <a:solidFill>
                  <a:srgbClr val="2F5079"/>
                </a:solidFill>
              </a:rPr>
              <a:t>    </a:t>
            </a:r>
            <a:r>
              <a:rPr lang="en-US" sz="3200" b="1">
                <a:solidFill>
                  <a:srgbClr val="2F5079"/>
                </a:solidFill>
              </a:rPr>
              <a:t>The correlations are driven by parameter uncertainty</a:t>
            </a:r>
            <a:r>
              <a:rPr lang="en-US" sz="3200">
                <a:solidFill>
                  <a:srgbClr val="2F5079"/>
                </a:solidFill>
              </a:rPr>
              <a:t>.</a:t>
            </a:r>
            <a:endParaRPr lang="en-GB" sz="3200">
              <a:solidFill>
                <a:srgbClr val="2F5079"/>
              </a:solidFill>
            </a:endParaRPr>
          </a:p>
        </p:txBody>
      </p:sp>
      <p:sp>
        <p:nvSpPr>
          <p:cNvPr id="3" name="Slide Number Placeholder 2">
            <a:extLst>
              <a:ext uri="{FF2B5EF4-FFF2-40B4-BE49-F238E27FC236}">
                <a16:creationId xmlns:a16="http://schemas.microsoft.com/office/drawing/2014/main" id="{9A24013D-B29B-47EB-B65B-34A7169E7C82}"/>
              </a:ext>
            </a:extLst>
          </p:cNvPr>
          <p:cNvSpPr>
            <a:spLocks noGrp="1"/>
          </p:cNvSpPr>
          <p:nvPr>
            <p:ph type="sldNum" sz="quarter" idx="12"/>
          </p:nvPr>
        </p:nvSpPr>
        <p:spPr/>
        <p:txBody>
          <a:bodyPr/>
          <a:lstStyle/>
          <a:p>
            <a:fld id="{C7ACDD62-8CD5-47D4-8C3E-0C8675E64E7F}" type="slidenum">
              <a:rPr lang="en-AU" smtClean="0"/>
              <a:t>94</a:t>
            </a:fld>
            <a:endParaRPr lang="en-AU"/>
          </a:p>
        </p:txBody>
      </p:sp>
      <p:sp>
        <p:nvSpPr>
          <p:cNvPr id="6" name="TextBox 5">
            <a:extLst>
              <a:ext uri="{FF2B5EF4-FFF2-40B4-BE49-F238E27FC236}">
                <a16:creationId xmlns:a16="http://schemas.microsoft.com/office/drawing/2014/main" id="{EB2BD66A-D98D-4558-AC1F-51A4282D6C05}"/>
              </a:ext>
            </a:extLst>
          </p:cNvPr>
          <p:cNvSpPr txBox="1"/>
          <p:nvPr/>
        </p:nvSpPr>
        <p:spPr>
          <a:xfrm>
            <a:off x="838198" y="55525"/>
            <a:ext cx="5695951" cy="369332"/>
          </a:xfrm>
          <a:prstGeom prst="rect">
            <a:avLst/>
          </a:prstGeom>
          <a:noFill/>
        </p:spPr>
        <p:txBody>
          <a:bodyPr wrap="square" rtlCol="0">
            <a:spAutoFit/>
          </a:bodyPr>
          <a:lstStyle/>
          <a:p>
            <a:r>
              <a:rPr lang="en-GB">
                <a:solidFill>
                  <a:schemeClr val="bg1"/>
                </a:solidFill>
              </a:rPr>
              <a:t>Solvency II – One year risk horizon</a:t>
            </a:r>
            <a:endParaRPr lang="en-AU" dirty="0">
              <a:solidFill>
                <a:schemeClr val="bg1"/>
              </a:solidFill>
            </a:endParaRPr>
          </a:p>
        </p:txBody>
      </p:sp>
    </p:spTree>
    <p:extLst>
      <p:ext uri="{BB962C8B-B14F-4D97-AF65-F5344CB8AC3E}">
        <p14:creationId xmlns:p14="http://schemas.microsoft.com/office/powerpoint/2010/main" val="277232479"/>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sz="2800" dirty="0"/>
              <a:t>Risk Capital – One Year risk Horizon</a:t>
            </a:r>
          </a:p>
        </p:txBody>
      </p:sp>
      <p:sp>
        <p:nvSpPr>
          <p:cNvPr id="3" name="Slide Number Placeholder 2">
            <a:extLst>
              <a:ext uri="{FF2B5EF4-FFF2-40B4-BE49-F238E27FC236}">
                <a16:creationId xmlns:a16="http://schemas.microsoft.com/office/drawing/2014/main" id="{ADE6B1AD-3D91-4D5B-93DF-9C25A6C47B8E}"/>
              </a:ext>
            </a:extLst>
          </p:cNvPr>
          <p:cNvSpPr>
            <a:spLocks noGrp="1"/>
          </p:cNvSpPr>
          <p:nvPr>
            <p:ph type="sldNum" sz="quarter" idx="12"/>
          </p:nvPr>
        </p:nvSpPr>
        <p:spPr/>
        <p:txBody>
          <a:bodyPr/>
          <a:lstStyle/>
          <a:p>
            <a:fld id="{C7ACDD62-8CD5-47D4-8C3E-0C8675E64E7F}" type="slidenum">
              <a:rPr lang="en-AU" smtClean="0"/>
              <a:t>95</a:t>
            </a:fld>
            <a:endParaRPr lang="en-AU"/>
          </a:p>
        </p:txBody>
      </p:sp>
      <p:sp>
        <p:nvSpPr>
          <p:cNvPr id="4" name="Rectangle 3"/>
          <p:cNvSpPr/>
          <p:nvPr/>
        </p:nvSpPr>
        <p:spPr>
          <a:xfrm>
            <a:off x="675861" y="5394818"/>
            <a:ext cx="9601614" cy="1162113"/>
          </a:xfrm>
          <a:prstGeom prst="rect">
            <a:avLst/>
          </a:prstGeom>
        </p:spPr>
        <p:txBody>
          <a:bodyPr wrap="square">
            <a:spAutoFit/>
          </a:bodyPr>
          <a:lstStyle/>
          <a:p>
            <a:pPr>
              <a:lnSpc>
                <a:spcPct val="110000"/>
              </a:lnSpc>
            </a:pPr>
            <a:r>
              <a:rPr lang="en-AU" sz="1600" dirty="0">
                <a:solidFill>
                  <a:srgbClr val="2F5079"/>
                </a:solidFill>
              </a:rPr>
              <a:t>If year 1 is in distress at the 99.5th percentile, then our risk fund carries us over into year 2, but the conditional distributions are now different. Year 2 now must be re-evaluated in the light of conditional distributions and these increase the size of the BEL and the MVM, the cost of holding the risk fund. We  need to include these adjustments in the year 1 risk fund</a:t>
            </a:r>
          </a:p>
        </p:txBody>
      </p:sp>
      <p:pic>
        <p:nvPicPr>
          <p:cNvPr id="5" name="Content Placeholder 3" descr="2year y1 in distress.png"/>
          <p:cNvPicPr>
            <a:picLocks noChangeAspect="1"/>
          </p:cNvPicPr>
          <p:nvPr/>
        </p:nvPicPr>
        <p:blipFill>
          <a:blip r:embed="rId2" cstate="print"/>
          <a:srcRect/>
          <a:stretch>
            <a:fillRect/>
          </a:stretch>
        </p:blipFill>
        <p:spPr bwMode="auto">
          <a:xfrm>
            <a:off x="3753663" y="1187432"/>
            <a:ext cx="5019276" cy="4221806"/>
          </a:xfrm>
          <a:prstGeom prst="rect">
            <a:avLst/>
          </a:prstGeom>
          <a:noFill/>
          <a:ln w="9525">
            <a:noFill/>
            <a:miter lim="800000"/>
            <a:headEnd/>
            <a:tailEnd/>
          </a:ln>
        </p:spPr>
      </p:pic>
      <p:sp>
        <p:nvSpPr>
          <p:cNvPr id="7" name="TextBox 6">
            <a:extLst>
              <a:ext uri="{FF2B5EF4-FFF2-40B4-BE49-F238E27FC236}">
                <a16:creationId xmlns:a16="http://schemas.microsoft.com/office/drawing/2014/main" id="{458CB5BE-68A8-43E9-845E-B880AD0F1024}"/>
              </a:ext>
            </a:extLst>
          </p:cNvPr>
          <p:cNvSpPr txBox="1"/>
          <p:nvPr/>
        </p:nvSpPr>
        <p:spPr>
          <a:xfrm>
            <a:off x="838198" y="55525"/>
            <a:ext cx="5695951" cy="369332"/>
          </a:xfrm>
          <a:prstGeom prst="rect">
            <a:avLst/>
          </a:prstGeom>
          <a:noFill/>
        </p:spPr>
        <p:txBody>
          <a:bodyPr wrap="square" rtlCol="0">
            <a:spAutoFit/>
          </a:bodyPr>
          <a:lstStyle/>
          <a:p>
            <a:r>
              <a:rPr lang="en-GB">
                <a:solidFill>
                  <a:schemeClr val="bg1"/>
                </a:solidFill>
              </a:rPr>
              <a:t>Solvency II – One year risk horizon</a:t>
            </a:r>
            <a:endParaRPr lang="en-AU" dirty="0">
              <a:solidFill>
                <a:schemeClr val="bg1"/>
              </a:solidFill>
            </a:endParaRPr>
          </a:p>
        </p:txBody>
      </p:sp>
    </p:spTree>
    <p:extLst>
      <p:ext uri="{BB962C8B-B14F-4D97-AF65-F5344CB8AC3E}">
        <p14:creationId xmlns:p14="http://schemas.microsoft.com/office/powerpoint/2010/main" val="71009812"/>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eaLnBrk="1" hangingPunct="1"/>
            <a:r>
              <a:rPr lang="en-US" dirty="0"/>
              <a:t>Two-year runoff with first year in distress</a:t>
            </a:r>
          </a:p>
        </p:txBody>
      </p:sp>
      <p:sp>
        <p:nvSpPr>
          <p:cNvPr id="2" name="Content Placeholder 1">
            <a:extLst>
              <a:ext uri="{FF2B5EF4-FFF2-40B4-BE49-F238E27FC236}">
                <a16:creationId xmlns:a16="http://schemas.microsoft.com/office/drawing/2014/main" id="{DF05ABE8-87A9-4D7F-822D-5556B7A157A3}"/>
              </a:ext>
            </a:extLst>
          </p:cNvPr>
          <p:cNvSpPr>
            <a:spLocks noGrp="1"/>
          </p:cNvSpPr>
          <p:nvPr>
            <p:ph idx="1"/>
          </p:nvPr>
        </p:nvSpPr>
        <p:spPr/>
        <p:txBody>
          <a:bodyPr/>
          <a:lstStyle/>
          <a:p>
            <a:endParaRPr lang="en-AU"/>
          </a:p>
        </p:txBody>
      </p:sp>
      <p:sp>
        <p:nvSpPr>
          <p:cNvPr id="8196" name="Slide Number Placeholder 4"/>
          <p:cNvSpPr>
            <a:spLocks noGrp="1"/>
          </p:cNvSpPr>
          <p:nvPr>
            <p:ph type="sldNum" sz="quarter" idx="12"/>
          </p:nvPr>
        </p:nvSpPr>
        <p:spPr bwMode="auto">
          <a:prstGeom prst="rect">
            <a:avLst/>
          </a:prstGeom>
          <a:ln>
            <a:miter lim="800000"/>
            <a:headEnd/>
            <a:tailEnd/>
          </a:ln>
        </p:spPr>
        <p:txBody>
          <a:bodyPr numCol="1" compatLnSpc="1">
            <a:prstTxWarp prst="textNoShape">
              <a:avLst/>
            </a:prstTxWarp>
          </a:bodyPr>
          <a:lstStyle/>
          <a:p>
            <a:pPr fontAlgn="base">
              <a:spcBef>
                <a:spcPct val="0"/>
              </a:spcBef>
              <a:spcAft>
                <a:spcPct val="0"/>
              </a:spcAft>
              <a:defRPr/>
            </a:pPr>
            <a:fld id="{162C03CF-80BF-44BA-A081-6669ED3520C7}" type="slidenum">
              <a:rPr lang="en-US"/>
              <a:pPr fontAlgn="base">
                <a:spcBef>
                  <a:spcPct val="0"/>
                </a:spcBef>
                <a:spcAft>
                  <a:spcPct val="0"/>
                </a:spcAft>
                <a:defRPr/>
              </a:pPr>
              <a:t>96</a:t>
            </a:fld>
            <a:endParaRPr lang="en-US"/>
          </a:p>
        </p:txBody>
      </p:sp>
      <p:grpSp>
        <p:nvGrpSpPr>
          <p:cNvPr id="29701" name="Group 75"/>
          <p:cNvGrpSpPr>
            <a:grpSpLocks/>
          </p:cNvGrpSpPr>
          <p:nvPr/>
        </p:nvGrpSpPr>
        <p:grpSpPr bwMode="auto">
          <a:xfrm>
            <a:off x="1416050" y="2133600"/>
            <a:ext cx="8110538" cy="4273550"/>
            <a:chOff x="176182" y="1831941"/>
            <a:chExt cx="8110594" cy="4273603"/>
          </a:xfrm>
        </p:grpSpPr>
        <p:grpSp>
          <p:nvGrpSpPr>
            <p:cNvPr id="29706" name="Group 74"/>
            <p:cNvGrpSpPr>
              <a:grpSpLocks/>
            </p:cNvGrpSpPr>
            <p:nvPr/>
          </p:nvGrpSpPr>
          <p:grpSpPr bwMode="auto">
            <a:xfrm>
              <a:off x="785786" y="1831941"/>
              <a:ext cx="7500990" cy="4273603"/>
              <a:chOff x="785786" y="1831941"/>
              <a:chExt cx="7500990" cy="4273603"/>
            </a:xfrm>
          </p:grpSpPr>
          <p:sp>
            <p:nvSpPr>
              <p:cNvPr id="11" name="Right Brace 10"/>
              <p:cNvSpPr/>
              <p:nvPr/>
            </p:nvSpPr>
            <p:spPr>
              <a:xfrm>
                <a:off x="7215206" y="4478337"/>
                <a:ext cx="328615" cy="1184290"/>
              </a:xfrm>
              <a:prstGeom prst="righ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AU" dirty="0"/>
              </a:p>
            </p:txBody>
          </p:sp>
          <p:sp>
            <p:nvSpPr>
              <p:cNvPr id="12" name="Rectangle 11"/>
              <p:cNvSpPr/>
              <p:nvPr/>
            </p:nvSpPr>
            <p:spPr>
              <a:xfrm>
                <a:off x="3428992" y="4457699"/>
                <a:ext cx="1428760" cy="1214453"/>
              </a:xfrm>
              <a:prstGeom prst="rect">
                <a:avLst/>
              </a:prstGeom>
              <a:solidFill>
                <a:srgbClr val="FFFF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AU" sz="1200" dirty="0">
                    <a:solidFill>
                      <a:schemeClr val="tx1"/>
                    </a:solidFill>
                  </a:rPr>
                  <a:t>BEL(1)</a:t>
                </a:r>
              </a:p>
            </p:txBody>
          </p:sp>
          <p:sp>
            <p:nvSpPr>
              <p:cNvPr id="13" name="Rectangle 12"/>
              <p:cNvSpPr/>
              <p:nvPr/>
            </p:nvSpPr>
            <p:spPr>
              <a:xfrm>
                <a:off x="3428992" y="3938580"/>
                <a:ext cx="1428760" cy="519118"/>
              </a:xfrm>
              <a:prstGeom prst="rect">
                <a:avLst/>
              </a:prstGeom>
              <a:solidFill>
                <a:srgbClr val="CC99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AU" sz="1000" dirty="0">
                    <a:solidFill>
                      <a:schemeClr val="tx1"/>
                    </a:solidFill>
                  </a:rPr>
                  <a:t>MVM(1)=</a:t>
                </a:r>
              </a:p>
              <a:p>
                <a:pPr algn="ctr">
                  <a:defRPr/>
                </a:pPr>
                <a:r>
                  <a:rPr lang="en-AU" sz="1000" dirty="0">
                    <a:solidFill>
                      <a:schemeClr val="tx1"/>
                    </a:solidFill>
                  </a:rPr>
                  <a:t>spread*SCR*PV(1)</a:t>
                </a:r>
              </a:p>
            </p:txBody>
          </p:sp>
          <p:sp>
            <p:nvSpPr>
              <p:cNvPr id="14" name="Rectangle 13"/>
              <p:cNvSpPr/>
              <p:nvPr/>
            </p:nvSpPr>
            <p:spPr>
              <a:xfrm>
                <a:off x="3428992" y="3019406"/>
                <a:ext cx="1428760" cy="919174"/>
              </a:xfrm>
              <a:prstGeom prst="rect">
                <a:avLst/>
              </a:prstGeom>
              <a:solidFill>
                <a:srgbClr val="FF66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AU" sz="1200" dirty="0">
                    <a:solidFill>
                      <a:schemeClr val="tx1"/>
                    </a:solidFill>
                  </a:rPr>
                  <a:t>VaR</a:t>
                </a:r>
                <a:r>
                  <a:rPr lang="en-AU" sz="1200" baseline="-25000" dirty="0">
                    <a:solidFill>
                      <a:schemeClr val="tx1"/>
                    </a:solidFill>
                  </a:rPr>
                  <a:t>99.5%</a:t>
                </a:r>
                <a:r>
                  <a:rPr lang="en-AU" sz="1200" dirty="0">
                    <a:solidFill>
                      <a:schemeClr val="tx1"/>
                    </a:solidFill>
                  </a:rPr>
                  <a:t>(1)</a:t>
                </a:r>
              </a:p>
            </p:txBody>
          </p:sp>
          <p:sp>
            <p:nvSpPr>
              <p:cNvPr id="15" name="Rectangle 14"/>
              <p:cNvSpPr/>
              <p:nvPr/>
            </p:nvSpPr>
            <p:spPr>
              <a:xfrm>
                <a:off x="5643570" y="5111757"/>
                <a:ext cx="1428760" cy="561982"/>
              </a:xfrm>
              <a:prstGeom prst="rect">
                <a:avLst/>
              </a:prstGeom>
              <a:solidFill>
                <a:srgbClr val="FFFF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AU" sz="1200" dirty="0">
                    <a:solidFill>
                      <a:schemeClr val="tx1"/>
                    </a:solidFill>
                  </a:rPr>
                  <a:t>BEL(2)</a:t>
                </a:r>
              </a:p>
            </p:txBody>
          </p:sp>
          <p:sp>
            <p:nvSpPr>
              <p:cNvPr id="16" name="Rectangle 15"/>
              <p:cNvSpPr/>
              <p:nvPr/>
            </p:nvSpPr>
            <p:spPr>
              <a:xfrm>
                <a:off x="5643570" y="4668839"/>
                <a:ext cx="1428760" cy="276228"/>
              </a:xfrm>
              <a:prstGeom prst="rect">
                <a:avLst/>
              </a:prstGeom>
              <a:solidFill>
                <a:srgbClr val="CC99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AU" sz="1000" dirty="0">
                    <a:solidFill>
                      <a:schemeClr val="tx1"/>
                    </a:solidFill>
                  </a:rPr>
                  <a:t>MVM(2)</a:t>
                </a:r>
              </a:p>
            </p:txBody>
          </p:sp>
          <p:sp>
            <p:nvSpPr>
              <p:cNvPr id="17" name="Rectangle 16"/>
              <p:cNvSpPr/>
              <p:nvPr/>
            </p:nvSpPr>
            <p:spPr>
              <a:xfrm>
                <a:off x="5643570" y="3835391"/>
                <a:ext cx="1428760" cy="642946"/>
              </a:xfrm>
              <a:prstGeom prst="rect">
                <a:avLst/>
              </a:prstGeom>
              <a:solidFill>
                <a:srgbClr val="FF66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AU" sz="1200" dirty="0">
                    <a:solidFill>
                      <a:schemeClr val="tx1"/>
                    </a:solidFill>
                  </a:rPr>
                  <a:t>VaR</a:t>
                </a:r>
                <a:r>
                  <a:rPr lang="en-AU" sz="1200" baseline="-25000" dirty="0">
                    <a:solidFill>
                      <a:schemeClr val="tx1"/>
                    </a:solidFill>
                  </a:rPr>
                  <a:t>99.5%</a:t>
                </a:r>
                <a:r>
                  <a:rPr lang="en-AU" sz="1200" dirty="0">
                    <a:solidFill>
                      <a:schemeClr val="tx1"/>
                    </a:solidFill>
                  </a:rPr>
                  <a:t>(2)</a:t>
                </a:r>
                <a:endParaRPr lang="en-AU" sz="1200" dirty="0"/>
              </a:p>
            </p:txBody>
          </p:sp>
          <p:sp>
            <p:nvSpPr>
              <p:cNvPr id="18" name="Rectangle 17"/>
              <p:cNvSpPr/>
              <p:nvPr/>
            </p:nvSpPr>
            <p:spPr>
              <a:xfrm>
                <a:off x="5643570" y="3625838"/>
                <a:ext cx="1428760" cy="214316"/>
              </a:xfrm>
              <a:prstGeom prst="rect">
                <a:avLst/>
              </a:prstGeom>
              <a:solidFill>
                <a:srgbClr val="FFEFD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1000">
                    <a:solidFill>
                      <a:schemeClr val="tx1"/>
                    </a:solidFill>
                  </a:rPr>
                  <a:t>Δ</a:t>
                </a:r>
                <a:r>
                  <a:rPr lang="en-AU" sz="1000">
                    <a:solidFill>
                      <a:schemeClr val="tx1"/>
                    </a:solidFill>
                  </a:rPr>
                  <a:t>VaR(2)</a:t>
                </a:r>
                <a:endParaRPr lang="en-AU" sz="1000" dirty="0">
                  <a:solidFill>
                    <a:schemeClr val="tx1"/>
                  </a:solidFill>
                </a:endParaRPr>
              </a:p>
            </p:txBody>
          </p:sp>
          <p:sp>
            <p:nvSpPr>
              <p:cNvPr id="29717" name="TextBox 18"/>
              <p:cNvSpPr txBox="1">
                <a:spLocks noChangeArrowheads="1"/>
              </p:cNvSpPr>
              <p:nvPr/>
            </p:nvSpPr>
            <p:spPr bwMode="auto">
              <a:xfrm>
                <a:off x="3428992" y="5715016"/>
                <a:ext cx="1428760" cy="369332"/>
              </a:xfrm>
              <a:prstGeom prst="rect">
                <a:avLst/>
              </a:prstGeom>
              <a:noFill/>
              <a:ln w="9525">
                <a:noFill/>
                <a:miter lim="800000"/>
                <a:headEnd/>
                <a:tailEnd/>
              </a:ln>
            </p:spPr>
            <p:txBody>
              <a:bodyPr>
                <a:spAutoFit/>
              </a:bodyPr>
              <a:lstStyle/>
              <a:p>
                <a:pPr algn="ctr"/>
                <a:r>
                  <a:rPr lang="en-AU">
                    <a:latin typeface="Times New Roman" pitchFamily="18" charset="0"/>
                    <a:cs typeface="Times New Roman" pitchFamily="18" charset="0"/>
                  </a:rPr>
                  <a:t>Year 1</a:t>
                </a:r>
              </a:p>
            </p:txBody>
          </p:sp>
          <p:sp>
            <p:nvSpPr>
              <p:cNvPr id="29718" name="TextBox 19"/>
              <p:cNvSpPr txBox="1">
                <a:spLocks noChangeArrowheads="1"/>
              </p:cNvSpPr>
              <p:nvPr/>
            </p:nvSpPr>
            <p:spPr bwMode="auto">
              <a:xfrm>
                <a:off x="5643570" y="5736212"/>
                <a:ext cx="1428760" cy="369332"/>
              </a:xfrm>
              <a:prstGeom prst="rect">
                <a:avLst/>
              </a:prstGeom>
              <a:noFill/>
              <a:ln w="9525">
                <a:noFill/>
                <a:miter lim="800000"/>
                <a:headEnd/>
                <a:tailEnd/>
              </a:ln>
            </p:spPr>
            <p:txBody>
              <a:bodyPr>
                <a:spAutoFit/>
              </a:bodyPr>
              <a:lstStyle/>
              <a:p>
                <a:pPr algn="ctr"/>
                <a:r>
                  <a:rPr lang="en-AU">
                    <a:latin typeface="Times New Roman" pitchFamily="18" charset="0"/>
                    <a:cs typeface="Times New Roman" pitchFamily="18" charset="0"/>
                  </a:rPr>
                  <a:t>Year 2 | </a:t>
                </a:r>
                <a:r>
                  <a:rPr lang="el-GR">
                    <a:latin typeface="Times New Roman" pitchFamily="18" charset="0"/>
                    <a:cs typeface="Times New Roman" pitchFamily="18" charset="0"/>
                  </a:rPr>
                  <a:t>ξ</a:t>
                </a:r>
                <a:endParaRPr lang="en-AU">
                  <a:latin typeface="Times New Roman" pitchFamily="18" charset="0"/>
                  <a:cs typeface="Times New Roman" pitchFamily="18" charset="0"/>
                </a:endParaRPr>
              </a:p>
            </p:txBody>
          </p:sp>
          <p:cxnSp>
            <p:nvCxnSpPr>
              <p:cNvPr id="21" name="Elbow Connector 20"/>
              <p:cNvCxnSpPr>
                <a:stCxn id="41" idx="3"/>
                <a:endCxn id="16" idx="1"/>
              </p:cNvCxnSpPr>
              <p:nvPr/>
            </p:nvCxnSpPr>
            <p:spPr>
              <a:xfrm>
                <a:off x="4857752" y="2752702"/>
                <a:ext cx="785817" cy="2054250"/>
              </a:xfrm>
              <a:prstGeom prst="bentConnector3">
                <a:avLst>
                  <a:gd name="adj1" fmla="val 50000"/>
                </a:avLst>
              </a:prstGeom>
              <a:ln>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2" name="Elbow Connector 21"/>
              <p:cNvCxnSpPr/>
              <p:nvPr/>
            </p:nvCxnSpPr>
            <p:spPr>
              <a:xfrm>
                <a:off x="4857752" y="2946380"/>
                <a:ext cx="785817" cy="2108226"/>
              </a:xfrm>
              <a:prstGeom prst="bentConnector3">
                <a:avLst>
                  <a:gd name="adj1" fmla="val 19697"/>
                </a:avLst>
              </a:prstGeom>
              <a:ln>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5643570" y="4945068"/>
                <a:ext cx="1428760" cy="166689"/>
              </a:xfrm>
              <a:prstGeom prst="rect">
                <a:avLst/>
              </a:prstGeom>
              <a:solidFill>
                <a:srgbClr val="D99594"/>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1000" dirty="0">
                    <a:solidFill>
                      <a:schemeClr val="tx1"/>
                    </a:solidFill>
                  </a:rPr>
                  <a:t>Δ</a:t>
                </a:r>
                <a:r>
                  <a:rPr lang="en-AU" sz="1000" dirty="0">
                    <a:solidFill>
                      <a:schemeClr val="tx1"/>
                    </a:solidFill>
                  </a:rPr>
                  <a:t>BEL(2)</a:t>
                </a:r>
              </a:p>
            </p:txBody>
          </p:sp>
          <p:sp>
            <p:nvSpPr>
              <p:cNvPr id="24" name="Rectangle 23"/>
              <p:cNvSpPr/>
              <p:nvPr/>
            </p:nvSpPr>
            <p:spPr>
              <a:xfrm>
                <a:off x="5643570" y="4478337"/>
                <a:ext cx="1428760" cy="185739"/>
              </a:xfrm>
              <a:prstGeom prst="rect">
                <a:avLst/>
              </a:prstGeom>
              <a:solidFill>
                <a:srgbClr val="E739C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1000" dirty="0">
                    <a:solidFill>
                      <a:schemeClr val="tx1"/>
                    </a:solidFill>
                  </a:rPr>
                  <a:t>Δ</a:t>
                </a:r>
                <a:r>
                  <a:rPr lang="en-AU" sz="1000" dirty="0">
                    <a:solidFill>
                      <a:schemeClr val="tx1"/>
                    </a:solidFill>
                  </a:rPr>
                  <a:t>MVM(2)</a:t>
                </a:r>
              </a:p>
            </p:txBody>
          </p:sp>
          <p:sp>
            <p:nvSpPr>
              <p:cNvPr id="25" name="Left Brace 24"/>
              <p:cNvSpPr/>
              <p:nvPr/>
            </p:nvSpPr>
            <p:spPr>
              <a:xfrm>
                <a:off x="3143240" y="2714602"/>
                <a:ext cx="214313" cy="1168414"/>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AU" dirty="0"/>
              </a:p>
            </p:txBody>
          </p:sp>
          <p:sp>
            <p:nvSpPr>
              <p:cNvPr id="26" name="Left Brace 25"/>
              <p:cNvSpPr/>
              <p:nvPr/>
            </p:nvSpPr>
            <p:spPr>
              <a:xfrm>
                <a:off x="3143240" y="4000493"/>
                <a:ext cx="214313" cy="1576408"/>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AU" dirty="0"/>
              </a:p>
            </p:txBody>
          </p:sp>
          <p:sp>
            <p:nvSpPr>
              <p:cNvPr id="29725" name="TextBox 26"/>
              <p:cNvSpPr txBox="1">
                <a:spLocks noChangeArrowheads="1"/>
              </p:cNvSpPr>
              <p:nvPr/>
            </p:nvSpPr>
            <p:spPr bwMode="auto">
              <a:xfrm>
                <a:off x="2500298" y="4663870"/>
                <a:ext cx="928694" cy="276999"/>
              </a:xfrm>
              <a:prstGeom prst="rect">
                <a:avLst/>
              </a:prstGeom>
              <a:noFill/>
              <a:ln w="9525">
                <a:noFill/>
                <a:miter lim="800000"/>
                <a:headEnd/>
                <a:tailEnd/>
              </a:ln>
            </p:spPr>
            <p:txBody>
              <a:bodyPr>
                <a:spAutoFit/>
              </a:bodyPr>
              <a:lstStyle/>
              <a:p>
                <a:pPr algn="ctr"/>
                <a:r>
                  <a:rPr lang="en-AU" sz="1200">
                    <a:latin typeface="Times New Roman" pitchFamily="18" charset="0"/>
                    <a:cs typeface="Times New Roman" pitchFamily="18" charset="0"/>
                  </a:rPr>
                  <a:t>TP(1)</a:t>
                </a:r>
              </a:p>
            </p:txBody>
          </p:sp>
          <p:sp>
            <p:nvSpPr>
              <p:cNvPr id="29726" name="TextBox 27"/>
              <p:cNvSpPr txBox="1">
                <a:spLocks noChangeArrowheads="1"/>
              </p:cNvSpPr>
              <p:nvPr/>
            </p:nvSpPr>
            <p:spPr bwMode="auto">
              <a:xfrm>
                <a:off x="2533636" y="3175814"/>
                <a:ext cx="928694" cy="276999"/>
              </a:xfrm>
              <a:prstGeom prst="rect">
                <a:avLst/>
              </a:prstGeom>
              <a:noFill/>
              <a:ln w="9525">
                <a:noFill/>
                <a:miter lim="800000"/>
                <a:headEnd/>
                <a:tailEnd/>
              </a:ln>
            </p:spPr>
            <p:txBody>
              <a:bodyPr>
                <a:spAutoFit/>
              </a:bodyPr>
              <a:lstStyle/>
              <a:p>
                <a:pPr algn="ctr"/>
                <a:r>
                  <a:rPr lang="en-AU" sz="1200">
                    <a:latin typeface="Times New Roman" pitchFamily="18" charset="0"/>
                    <a:cs typeface="Times New Roman" pitchFamily="18" charset="0"/>
                  </a:rPr>
                  <a:t>SCR</a:t>
                </a:r>
              </a:p>
            </p:txBody>
          </p:sp>
          <p:sp>
            <p:nvSpPr>
              <p:cNvPr id="29" name="Right Brace 28"/>
              <p:cNvSpPr/>
              <p:nvPr/>
            </p:nvSpPr>
            <p:spPr>
              <a:xfrm>
                <a:off x="7143768" y="3705214"/>
                <a:ext cx="214313" cy="642946"/>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AU" dirty="0"/>
              </a:p>
            </p:txBody>
          </p:sp>
          <p:sp>
            <p:nvSpPr>
              <p:cNvPr id="30" name="Right Brace 29"/>
              <p:cNvSpPr/>
              <p:nvPr/>
            </p:nvSpPr>
            <p:spPr>
              <a:xfrm>
                <a:off x="7143768" y="4519612"/>
                <a:ext cx="179388" cy="393705"/>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AU" dirty="0"/>
              </a:p>
            </p:txBody>
          </p:sp>
          <p:sp>
            <p:nvSpPr>
              <p:cNvPr id="31" name="Right Brace 30"/>
              <p:cNvSpPr/>
              <p:nvPr/>
            </p:nvSpPr>
            <p:spPr>
              <a:xfrm>
                <a:off x="7143768" y="5000630"/>
                <a:ext cx="179388" cy="596907"/>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AU" dirty="0"/>
              </a:p>
            </p:txBody>
          </p:sp>
          <p:sp>
            <p:nvSpPr>
              <p:cNvPr id="29730" name="TextBox 31"/>
              <p:cNvSpPr txBox="1">
                <a:spLocks noChangeArrowheads="1"/>
              </p:cNvSpPr>
              <p:nvPr/>
            </p:nvSpPr>
            <p:spPr bwMode="auto">
              <a:xfrm>
                <a:off x="7205681" y="3899719"/>
                <a:ext cx="928694" cy="276999"/>
              </a:xfrm>
              <a:prstGeom prst="rect">
                <a:avLst/>
              </a:prstGeom>
              <a:noFill/>
              <a:ln w="9525">
                <a:noFill/>
                <a:miter lim="800000"/>
                <a:headEnd/>
                <a:tailEnd/>
              </a:ln>
            </p:spPr>
            <p:txBody>
              <a:bodyPr>
                <a:spAutoFit/>
              </a:bodyPr>
              <a:lstStyle/>
              <a:p>
                <a:pPr algn="ctr"/>
                <a:r>
                  <a:rPr lang="en-AU" sz="1200">
                    <a:latin typeface="Times New Roman" pitchFamily="18" charset="0"/>
                    <a:cs typeface="Times New Roman" pitchFamily="18" charset="0"/>
                  </a:rPr>
                  <a:t>VaR(2|</a:t>
                </a:r>
                <a:r>
                  <a:rPr lang="el-GR" sz="1200">
                    <a:latin typeface="Times New Roman" pitchFamily="18" charset="0"/>
                    <a:cs typeface="Times New Roman" pitchFamily="18" charset="0"/>
                  </a:rPr>
                  <a:t>ξ</a:t>
                </a:r>
                <a:r>
                  <a:rPr lang="en-AU" sz="1200">
                    <a:latin typeface="Times New Roman" pitchFamily="18" charset="0"/>
                    <a:cs typeface="Times New Roman" pitchFamily="18" charset="0"/>
                  </a:rPr>
                  <a:t>)</a:t>
                </a:r>
              </a:p>
            </p:txBody>
          </p:sp>
          <p:sp>
            <p:nvSpPr>
              <p:cNvPr id="29731" name="TextBox 32"/>
              <p:cNvSpPr txBox="1">
                <a:spLocks noChangeArrowheads="1"/>
              </p:cNvSpPr>
              <p:nvPr/>
            </p:nvSpPr>
            <p:spPr bwMode="auto">
              <a:xfrm>
                <a:off x="7277119" y="4572008"/>
                <a:ext cx="846000" cy="276999"/>
              </a:xfrm>
              <a:prstGeom prst="rect">
                <a:avLst/>
              </a:prstGeom>
              <a:solidFill>
                <a:schemeClr val="bg1">
                  <a:alpha val="39999"/>
                </a:schemeClr>
              </a:solidFill>
              <a:ln w="9525">
                <a:noFill/>
                <a:miter lim="800000"/>
                <a:headEnd/>
                <a:tailEnd/>
              </a:ln>
            </p:spPr>
            <p:txBody>
              <a:bodyPr>
                <a:spAutoFit/>
              </a:bodyPr>
              <a:lstStyle/>
              <a:p>
                <a:pPr algn="ctr"/>
                <a:r>
                  <a:rPr lang="en-AU" sz="1200">
                    <a:latin typeface="Times New Roman" pitchFamily="18" charset="0"/>
                    <a:cs typeface="Times New Roman" pitchFamily="18" charset="0"/>
                  </a:rPr>
                  <a:t>MVM(2|</a:t>
                </a:r>
                <a:r>
                  <a:rPr lang="el-GR" sz="1200">
                    <a:latin typeface="Times New Roman" pitchFamily="18" charset="0"/>
                    <a:cs typeface="Times New Roman" pitchFamily="18" charset="0"/>
                  </a:rPr>
                  <a:t>ξ</a:t>
                </a:r>
                <a:r>
                  <a:rPr lang="en-AU" sz="1200">
                    <a:latin typeface="Times New Roman" pitchFamily="18" charset="0"/>
                    <a:cs typeface="Times New Roman" pitchFamily="18" charset="0"/>
                  </a:rPr>
                  <a:t>)</a:t>
                </a:r>
              </a:p>
            </p:txBody>
          </p:sp>
          <p:sp>
            <p:nvSpPr>
              <p:cNvPr id="29732" name="TextBox 33"/>
              <p:cNvSpPr txBox="1">
                <a:spLocks noChangeArrowheads="1"/>
              </p:cNvSpPr>
              <p:nvPr/>
            </p:nvSpPr>
            <p:spPr bwMode="auto">
              <a:xfrm>
                <a:off x="7262462" y="5172087"/>
                <a:ext cx="810000" cy="276999"/>
              </a:xfrm>
              <a:prstGeom prst="rect">
                <a:avLst/>
              </a:prstGeom>
              <a:solidFill>
                <a:schemeClr val="bg1">
                  <a:alpha val="39999"/>
                </a:schemeClr>
              </a:solidFill>
              <a:ln w="9525">
                <a:noFill/>
                <a:miter lim="800000"/>
                <a:headEnd/>
                <a:tailEnd/>
              </a:ln>
            </p:spPr>
            <p:txBody>
              <a:bodyPr>
                <a:spAutoFit/>
              </a:bodyPr>
              <a:lstStyle/>
              <a:p>
                <a:pPr algn="ctr"/>
                <a:r>
                  <a:rPr lang="en-AU" sz="1200">
                    <a:latin typeface="Times New Roman" pitchFamily="18" charset="0"/>
                    <a:cs typeface="Times New Roman" pitchFamily="18" charset="0"/>
                  </a:rPr>
                  <a:t>BEL(2|</a:t>
                </a:r>
                <a:r>
                  <a:rPr lang="el-GR" sz="1200">
                    <a:latin typeface="Times New Roman" pitchFamily="18" charset="0"/>
                    <a:cs typeface="Times New Roman" pitchFamily="18" charset="0"/>
                  </a:rPr>
                  <a:t>ξ</a:t>
                </a:r>
                <a:r>
                  <a:rPr lang="en-AU" sz="1200">
                    <a:latin typeface="Times New Roman" pitchFamily="18" charset="0"/>
                    <a:cs typeface="Times New Roman" pitchFamily="18" charset="0"/>
                  </a:rPr>
                  <a:t>)</a:t>
                </a:r>
              </a:p>
            </p:txBody>
          </p:sp>
          <p:sp>
            <p:nvSpPr>
              <p:cNvPr id="35" name="TextBox 34"/>
              <p:cNvSpPr txBox="1"/>
              <p:nvPr/>
            </p:nvSpPr>
            <p:spPr>
              <a:xfrm>
                <a:off x="7358082" y="4938718"/>
                <a:ext cx="928694" cy="276228"/>
              </a:xfrm>
              <a:prstGeom prst="rect">
                <a:avLst/>
              </a:prstGeom>
              <a:noFill/>
            </p:spPr>
            <p:txBody>
              <a:bodyPr>
                <a:spAutoFit/>
              </a:bodyPr>
              <a:lstStyle/>
              <a:p>
                <a:pPr algn="ctr">
                  <a:defRPr/>
                </a:pPr>
                <a:r>
                  <a:rPr lang="en-AU" sz="1200" dirty="0">
                    <a:solidFill>
                      <a:schemeClr val="accent5">
                        <a:lumMod val="75000"/>
                      </a:schemeClr>
                    </a:solidFill>
                    <a:latin typeface="Times New Roman" pitchFamily="18" charset="0"/>
                    <a:cs typeface="Times New Roman" pitchFamily="18" charset="0"/>
                  </a:rPr>
                  <a:t>TP(2|</a:t>
                </a:r>
                <a:r>
                  <a:rPr lang="el-GR" sz="1200" dirty="0">
                    <a:solidFill>
                      <a:schemeClr val="accent5">
                        <a:lumMod val="75000"/>
                      </a:schemeClr>
                    </a:solidFill>
                    <a:latin typeface="Times New Roman" pitchFamily="18" charset="0"/>
                    <a:cs typeface="Times New Roman" pitchFamily="18" charset="0"/>
                  </a:rPr>
                  <a:t>ξ</a:t>
                </a:r>
                <a:r>
                  <a:rPr lang="en-AU" sz="1200" dirty="0">
                    <a:solidFill>
                      <a:schemeClr val="accent5">
                        <a:lumMod val="75000"/>
                      </a:schemeClr>
                    </a:solidFill>
                    <a:latin typeface="Times New Roman" pitchFamily="18" charset="0"/>
                    <a:cs typeface="Times New Roman" pitchFamily="18" charset="0"/>
                  </a:rPr>
                  <a:t>)</a:t>
                </a:r>
              </a:p>
            </p:txBody>
          </p:sp>
          <p:sp>
            <p:nvSpPr>
              <p:cNvPr id="36" name="Rectangle 35"/>
              <p:cNvSpPr/>
              <p:nvPr/>
            </p:nvSpPr>
            <p:spPr>
              <a:xfrm>
                <a:off x="1071538" y="3900480"/>
                <a:ext cx="1428760" cy="561982"/>
              </a:xfrm>
              <a:prstGeom prst="rect">
                <a:avLst/>
              </a:prstGeom>
              <a:solidFill>
                <a:srgbClr val="FFFF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AU" sz="1200" dirty="0">
                    <a:solidFill>
                      <a:schemeClr val="tx1"/>
                    </a:solidFill>
                  </a:rPr>
                  <a:t>BEL(2)</a:t>
                </a:r>
              </a:p>
            </p:txBody>
          </p:sp>
          <p:sp>
            <p:nvSpPr>
              <p:cNvPr id="37" name="Rectangle 36"/>
              <p:cNvSpPr/>
              <p:nvPr/>
            </p:nvSpPr>
            <p:spPr>
              <a:xfrm>
                <a:off x="1071538" y="3381360"/>
                <a:ext cx="1428760" cy="519119"/>
              </a:xfrm>
              <a:prstGeom prst="rect">
                <a:avLst/>
              </a:prstGeom>
              <a:solidFill>
                <a:srgbClr val="CC99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AU" sz="1000" dirty="0">
                    <a:solidFill>
                      <a:schemeClr val="tx1"/>
                    </a:solidFill>
                  </a:rPr>
                  <a:t>MVM(1)</a:t>
                </a:r>
              </a:p>
            </p:txBody>
          </p:sp>
          <p:sp>
            <p:nvSpPr>
              <p:cNvPr id="38" name="Rectangle 37"/>
              <p:cNvSpPr/>
              <p:nvPr/>
            </p:nvSpPr>
            <p:spPr>
              <a:xfrm>
                <a:off x="1071538" y="3105132"/>
                <a:ext cx="1428760" cy="276228"/>
              </a:xfrm>
              <a:prstGeom prst="rect">
                <a:avLst/>
              </a:prstGeom>
              <a:solidFill>
                <a:srgbClr val="CC99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AU" sz="1000" dirty="0">
                    <a:solidFill>
                      <a:schemeClr val="tx1"/>
                    </a:solidFill>
                  </a:rPr>
                  <a:t>MVM(2)</a:t>
                </a:r>
              </a:p>
            </p:txBody>
          </p:sp>
          <p:sp>
            <p:nvSpPr>
              <p:cNvPr id="39" name="Rectangle 38"/>
              <p:cNvSpPr/>
              <p:nvPr/>
            </p:nvSpPr>
            <p:spPr>
              <a:xfrm>
                <a:off x="1071538" y="2185958"/>
                <a:ext cx="1428760" cy="919173"/>
              </a:xfrm>
              <a:prstGeom prst="rect">
                <a:avLst/>
              </a:prstGeom>
              <a:solidFill>
                <a:srgbClr val="FF66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AU" sz="1200" dirty="0">
                    <a:solidFill>
                      <a:schemeClr val="tx1"/>
                    </a:solidFill>
                  </a:rPr>
                  <a:t>VaR</a:t>
                </a:r>
                <a:r>
                  <a:rPr lang="en-AU" sz="1200" baseline="-25000" dirty="0">
                    <a:solidFill>
                      <a:schemeClr val="tx1"/>
                    </a:solidFill>
                  </a:rPr>
                  <a:t>99.5%</a:t>
                </a:r>
                <a:r>
                  <a:rPr lang="en-AU" sz="1200" dirty="0">
                    <a:solidFill>
                      <a:schemeClr val="tx1"/>
                    </a:solidFill>
                  </a:rPr>
                  <a:t>(1)</a:t>
                </a:r>
              </a:p>
            </p:txBody>
          </p:sp>
          <p:sp>
            <p:nvSpPr>
              <p:cNvPr id="40" name="Rectangle 39"/>
              <p:cNvSpPr/>
              <p:nvPr/>
            </p:nvSpPr>
            <p:spPr>
              <a:xfrm>
                <a:off x="3428992" y="2852717"/>
                <a:ext cx="1428760" cy="166689"/>
              </a:xfrm>
              <a:prstGeom prst="rect">
                <a:avLst/>
              </a:prstGeom>
              <a:solidFill>
                <a:srgbClr val="D99594"/>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1000" dirty="0">
                    <a:solidFill>
                      <a:schemeClr val="tx1"/>
                    </a:solidFill>
                  </a:rPr>
                  <a:t>Δ</a:t>
                </a:r>
                <a:r>
                  <a:rPr lang="en-AU" sz="1000" dirty="0">
                    <a:solidFill>
                      <a:schemeClr val="tx1"/>
                    </a:solidFill>
                  </a:rPr>
                  <a:t>BEL(2)</a:t>
                </a:r>
              </a:p>
            </p:txBody>
          </p:sp>
          <p:sp>
            <p:nvSpPr>
              <p:cNvPr id="41" name="Rectangle 40"/>
              <p:cNvSpPr/>
              <p:nvPr/>
            </p:nvSpPr>
            <p:spPr>
              <a:xfrm>
                <a:off x="3428992" y="2660626"/>
                <a:ext cx="1428760" cy="184152"/>
              </a:xfrm>
              <a:prstGeom prst="rect">
                <a:avLst/>
              </a:prstGeom>
              <a:solidFill>
                <a:srgbClr val="E739C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1000" dirty="0">
                    <a:solidFill>
                      <a:schemeClr val="tx1"/>
                    </a:solidFill>
                  </a:rPr>
                  <a:t>Δ</a:t>
                </a:r>
                <a:r>
                  <a:rPr lang="en-AU" sz="1000" dirty="0">
                    <a:solidFill>
                      <a:schemeClr val="tx1"/>
                    </a:solidFill>
                  </a:rPr>
                  <a:t>MVM(2)</a:t>
                </a:r>
              </a:p>
            </p:txBody>
          </p:sp>
          <p:sp>
            <p:nvSpPr>
              <p:cNvPr id="42" name="Rectangle 41"/>
              <p:cNvSpPr/>
              <p:nvPr/>
            </p:nvSpPr>
            <p:spPr>
              <a:xfrm>
                <a:off x="1071538" y="2017681"/>
                <a:ext cx="1428760" cy="166689"/>
              </a:xfrm>
              <a:prstGeom prst="rect">
                <a:avLst/>
              </a:prstGeom>
              <a:solidFill>
                <a:srgbClr val="D99594"/>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1000" dirty="0">
                    <a:solidFill>
                      <a:schemeClr val="tx1"/>
                    </a:solidFill>
                  </a:rPr>
                  <a:t>Δ</a:t>
                </a:r>
                <a:r>
                  <a:rPr lang="en-AU" sz="1000" dirty="0">
                    <a:solidFill>
                      <a:schemeClr val="tx1"/>
                    </a:solidFill>
                  </a:rPr>
                  <a:t>BEL(2)</a:t>
                </a:r>
              </a:p>
            </p:txBody>
          </p:sp>
          <p:sp>
            <p:nvSpPr>
              <p:cNvPr id="43" name="Rectangle 42"/>
              <p:cNvSpPr/>
              <p:nvPr/>
            </p:nvSpPr>
            <p:spPr>
              <a:xfrm>
                <a:off x="1071538" y="1831941"/>
                <a:ext cx="1428760" cy="185740"/>
              </a:xfrm>
              <a:prstGeom prst="rect">
                <a:avLst/>
              </a:prstGeom>
              <a:solidFill>
                <a:srgbClr val="E739C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1000" dirty="0">
                    <a:solidFill>
                      <a:schemeClr val="tx1"/>
                    </a:solidFill>
                  </a:rPr>
                  <a:t>Δ</a:t>
                </a:r>
                <a:r>
                  <a:rPr lang="en-AU" sz="1000" dirty="0">
                    <a:solidFill>
                      <a:schemeClr val="tx1"/>
                    </a:solidFill>
                  </a:rPr>
                  <a:t>MVM(2)</a:t>
                </a:r>
              </a:p>
            </p:txBody>
          </p:sp>
          <p:sp>
            <p:nvSpPr>
              <p:cNvPr id="44" name="Rectangle 43"/>
              <p:cNvSpPr/>
              <p:nvPr/>
            </p:nvSpPr>
            <p:spPr>
              <a:xfrm>
                <a:off x="1071538" y="4462462"/>
                <a:ext cx="1428760" cy="1214452"/>
              </a:xfrm>
              <a:prstGeom prst="rect">
                <a:avLst/>
              </a:prstGeom>
              <a:solidFill>
                <a:srgbClr val="FFFF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AU" sz="1200" dirty="0">
                    <a:solidFill>
                      <a:schemeClr val="tx1"/>
                    </a:solidFill>
                  </a:rPr>
                  <a:t>BEL(1)</a:t>
                </a:r>
              </a:p>
            </p:txBody>
          </p:sp>
          <p:sp>
            <p:nvSpPr>
              <p:cNvPr id="29743" name="TextBox 44"/>
              <p:cNvSpPr txBox="1">
                <a:spLocks noChangeArrowheads="1"/>
              </p:cNvSpPr>
              <p:nvPr/>
            </p:nvSpPr>
            <p:spPr bwMode="auto">
              <a:xfrm>
                <a:off x="1071538" y="5715016"/>
                <a:ext cx="1428760" cy="369332"/>
              </a:xfrm>
              <a:prstGeom prst="rect">
                <a:avLst/>
              </a:prstGeom>
              <a:noFill/>
              <a:ln w="9525">
                <a:noFill/>
                <a:miter lim="800000"/>
                <a:headEnd/>
                <a:tailEnd/>
              </a:ln>
            </p:spPr>
            <p:txBody>
              <a:bodyPr>
                <a:spAutoFit/>
              </a:bodyPr>
              <a:lstStyle/>
              <a:p>
                <a:pPr algn="ctr"/>
                <a:r>
                  <a:rPr lang="en-AU">
                    <a:latin typeface="Times New Roman" pitchFamily="18" charset="0"/>
                    <a:cs typeface="Times New Roman" pitchFamily="18" charset="0"/>
                  </a:rPr>
                  <a:t>Inception</a:t>
                </a:r>
              </a:p>
            </p:txBody>
          </p:sp>
          <p:sp>
            <p:nvSpPr>
              <p:cNvPr id="46" name="Left Brace 45"/>
              <p:cNvSpPr/>
              <p:nvPr/>
            </p:nvSpPr>
            <p:spPr>
              <a:xfrm>
                <a:off x="785786" y="3143232"/>
                <a:ext cx="214314" cy="2462244"/>
              </a:xfrm>
              <a:prstGeom prst="lef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AU"/>
              </a:p>
            </p:txBody>
          </p:sp>
          <p:sp>
            <p:nvSpPr>
              <p:cNvPr id="47" name="Left Brace 46"/>
              <p:cNvSpPr/>
              <p:nvPr/>
            </p:nvSpPr>
            <p:spPr>
              <a:xfrm>
                <a:off x="785786" y="1831941"/>
                <a:ext cx="214314" cy="1220803"/>
              </a:xfrm>
              <a:prstGeom prst="lef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AU"/>
              </a:p>
            </p:txBody>
          </p:sp>
        </p:grpSp>
        <p:sp>
          <p:nvSpPr>
            <p:cNvPr id="29707" name="TextBox 8"/>
            <p:cNvSpPr txBox="1">
              <a:spLocks noChangeArrowheads="1"/>
            </p:cNvSpPr>
            <p:nvPr/>
          </p:nvSpPr>
          <p:spPr bwMode="auto">
            <a:xfrm>
              <a:off x="176182" y="2305042"/>
              <a:ext cx="928694" cy="276999"/>
            </a:xfrm>
            <a:prstGeom prst="rect">
              <a:avLst/>
            </a:prstGeom>
            <a:noFill/>
            <a:ln w="9525">
              <a:noFill/>
              <a:miter lim="800000"/>
              <a:headEnd/>
              <a:tailEnd/>
            </a:ln>
          </p:spPr>
          <p:txBody>
            <a:bodyPr>
              <a:spAutoFit/>
            </a:bodyPr>
            <a:lstStyle/>
            <a:p>
              <a:pPr algn="ctr"/>
              <a:r>
                <a:rPr lang="en-AU" sz="1200">
                  <a:latin typeface="Times New Roman" pitchFamily="18" charset="0"/>
                  <a:cs typeface="Times New Roman" pitchFamily="18" charset="0"/>
                </a:rPr>
                <a:t>SCR</a:t>
              </a:r>
            </a:p>
          </p:txBody>
        </p:sp>
        <p:sp>
          <p:nvSpPr>
            <p:cNvPr id="29708" name="TextBox 9"/>
            <p:cNvSpPr txBox="1">
              <a:spLocks noChangeArrowheads="1"/>
            </p:cNvSpPr>
            <p:nvPr/>
          </p:nvSpPr>
          <p:spPr bwMode="auto">
            <a:xfrm>
              <a:off x="180944" y="4243393"/>
              <a:ext cx="928694" cy="276999"/>
            </a:xfrm>
            <a:prstGeom prst="rect">
              <a:avLst/>
            </a:prstGeom>
            <a:noFill/>
            <a:ln w="9525">
              <a:noFill/>
              <a:miter lim="800000"/>
              <a:headEnd/>
              <a:tailEnd/>
            </a:ln>
          </p:spPr>
          <p:txBody>
            <a:bodyPr>
              <a:spAutoFit/>
            </a:bodyPr>
            <a:lstStyle/>
            <a:p>
              <a:pPr algn="ctr"/>
              <a:r>
                <a:rPr lang="en-AU" sz="1200">
                  <a:latin typeface="Times New Roman" pitchFamily="18" charset="0"/>
                  <a:cs typeface="Times New Roman" pitchFamily="18" charset="0"/>
                </a:rPr>
                <a:t>TP</a:t>
              </a:r>
            </a:p>
          </p:txBody>
        </p:sp>
      </p:grpSp>
      <p:sp>
        <p:nvSpPr>
          <p:cNvPr id="29702" name="TextBox 48"/>
          <p:cNvSpPr txBox="1">
            <a:spLocks noChangeArrowheads="1"/>
          </p:cNvSpPr>
          <p:nvPr/>
        </p:nvSpPr>
        <p:spPr bwMode="auto">
          <a:xfrm>
            <a:off x="4008438" y="1412875"/>
            <a:ext cx="3643312" cy="369888"/>
          </a:xfrm>
          <a:prstGeom prst="rect">
            <a:avLst/>
          </a:prstGeom>
          <a:noFill/>
          <a:ln w="9525">
            <a:noFill/>
            <a:miter lim="800000"/>
            <a:headEnd/>
            <a:tailEnd/>
          </a:ln>
        </p:spPr>
        <p:txBody>
          <a:bodyPr>
            <a:spAutoFit/>
          </a:bodyPr>
          <a:lstStyle/>
          <a:p>
            <a:r>
              <a:rPr lang="en-AU"/>
              <a:t>Let </a:t>
            </a:r>
            <a:r>
              <a:rPr lang="el-GR"/>
              <a:t>ξ</a:t>
            </a:r>
            <a:r>
              <a:rPr lang="en-AU"/>
              <a:t> = Year 1 in distress</a:t>
            </a:r>
          </a:p>
        </p:txBody>
      </p:sp>
      <p:sp>
        <p:nvSpPr>
          <p:cNvPr id="50" name="TextBox 49"/>
          <p:cNvSpPr txBox="1"/>
          <p:nvPr/>
        </p:nvSpPr>
        <p:spPr>
          <a:xfrm>
            <a:off x="7680325" y="1412875"/>
            <a:ext cx="3024188" cy="2032000"/>
          </a:xfrm>
          <a:prstGeom prst="rect">
            <a:avLst/>
          </a:prstGeom>
          <a:noFill/>
        </p:spPr>
        <p:txBody>
          <a:bodyPr>
            <a:spAutoFit/>
          </a:bodyPr>
          <a:lstStyle/>
          <a:p>
            <a:pPr>
              <a:defRPr/>
            </a:pPr>
            <a:r>
              <a:rPr lang="en-AU" dirty="0">
                <a:cs typeface="Times New Roman" pitchFamily="18" charset="0"/>
              </a:rPr>
              <a:t>VaR(1) is consumed.</a:t>
            </a:r>
          </a:p>
          <a:p>
            <a:pPr>
              <a:defRPr/>
            </a:pPr>
            <a:endParaRPr lang="en-AU" dirty="0">
              <a:cs typeface="Times New Roman" pitchFamily="18" charset="0"/>
            </a:endParaRPr>
          </a:p>
          <a:p>
            <a:pPr>
              <a:defRPr/>
            </a:pPr>
            <a:r>
              <a:rPr lang="en-AU" dirty="0">
                <a:cs typeface="Times New Roman" pitchFamily="18" charset="0"/>
              </a:rPr>
              <a:t>MVM(1) = spread*SCR at year end (and returned along with risk free rate). </a:t>
            </a:r>
          </a:p>
          <a:p>
            <a:pPr>
              <a:defRPr/>
            </a:pPr>
            <a:endParaRPr lang="en-AU" dirty="0">
              <a:cs typeface="Times New Roman" pitchFamily="18" charset="0"/>
            </a:endParaRPr>
          </a:p>
          <a:p>
            <a:pPr>
              <a:defRPr/>
            </a:pPr>
            <a:r>
              <a:rPr lang="en-AU" dirty="0">
                <a:cs typeface="Times New Roman" pitchFamily="18" charset="0"/>
              </a:rPr>
              <a:t>VaR(2|</a:t>
            </a:r>
            <a:r>
              <a:rPr lang="el-GR" dirty="0">
                <a:cs typeface="Times New Roman" pitchFamily="18" charset="0"/>
              </a:rPr>
              <a:t>ξ</a:t>
            </a:r>
            <a:r>
              <a:rPr lang="en-AU" dirty="0">
                <a:cs typeface="Times New Roman" pitchFamily="18" charset="0"/>
              </a:rPr>
              <a:t>) is raised in year 2.</a:t>
            </a:r>
          </a:p>
        </p:txBody>
      </p:sp>
      <p:cxnSp>
        <p:nvCxnSpPr>
          <p:cNvPr id="51" name="Straight Connector 50"/>
          <p:cNvCxnSpPr/>
          <p:nvPr/>
        </p:nvCxnSpPr>
        <p:spPr>
          <a:xfrm rot="5400000">
            <a:off x="1693069" y="4087019"/>
            <a:ext cx="4521200" cy="36512"/>
          </a:xfrm>
          <a:prstGeom prst="line">
            <a:avLst/>
          </a:prstGeom>
        </p:spPr>
        <p:style>
          <a:lnRef idx="1">
            <a:schemeClr val="accent1"/>
          </a:lnRef>
          <a:fillRef idx="0">
            <a:schemeClr val="accent1"/>
          </a:fillRef>
          <a:effectRef idx="0">
            <a:schemeClr val="accent1"/>
          </a:effectRef>
          <a:fontRef idx="minor">
            <a:schemeClr val="tx1"/>
          </a:fontRef>
        </p:style>
      </p:cxnSp>
      <p:sp>
        <p:nvSpPr>
          <p:cNvPr id="29705" name="TextBox 48"/>
          <p:cNvSpPr txBox="1">
            <a:spLocks noChangeArrowheads="1"/>
          </p:cNvSpPr>
          <p:nvPr/>
        </p:nvSpPr>
        <p:spPr bwMode="auto">
          <a:xfrm>
            <a:off x="4295775" y="2205038"/>
            <a:ext cx="3384550" cy="646112"/>
          </a:xfrm>
          <a:prstGeom prst="rect">
            <a:avLst/>
          </a:prstGeom>
          <a:noFill/>
          <a:ln w="9525">
            <a:noFill/>
            <a:miter lim="800000"/>
            <a:headEnd/>
            <a:tailEnd/>
          </a:ln>
        </p:spPr>
        <p:txBody>
          <a:bodyPr>
            <a:spAutoFit/>
          </a:bodyPr>
          <a:lstStyle/>
          <a:p>
            <a:r>
              <a:rPr lang="en-US"/>
              <a:t>Why is ΔMVM(2) disc by 1 year and MVM(2) by 2 years? </a:t>
            </a:r>
          </a:p>
        </p:txBody>
      </p:sp>
      <p:sp>
        <p:nvSpPr>
          <p:cNvPr id="52" name="TextBox 51">
            <a:extLst>
              <a:ext uri="{FF2B5EF4-FFF2-40B4-BE49-F238E27FC236}">
                <a16:creationId xmlns:a16="http://schemas.microsoft.com/office/drawing/2014/main" id="{4633BFC2-6D22-4173-AD84-6084BBC7A8ED}"/>
              </a:ext>
            </a:extLst>
          </p:cNvPr>
          <p:cNvSpPr txBox="1"/>
          <p:nvPr/>
        </p:nvSpPr>
        <p:spPr>
          <a:xfrm>
            <a:off x="838198" y="55525"/>
            <a:ext cx="5695951" cy="369332"/>
          </a:xfrm>
          <a:prstGeom prst="rect">
            <a:avLst/>
          </a:prstGeom>
          <a:noFill/>
        </p:spPr>
        <p:txBody>
          <a:bodyPr wrap="square" rtlCol="0">
            <a:spAutoFit/>
          </a:bodyPr>
          <a:lstStyle/>
          <a:p>
            <a:r>
              <a:rPr lang="en-GB">
                <a:solidFill>
                  <a:schemeClr val="bg1"/>
                </a:solidFill>
              </a:rPr>
              <a:t>Solvency II – One year risk horizon</a:t>
            </a:r>
            <a:endParaRPr lang="en-AU" dirty="0">
              <a:solidFill>
                <a:schemeClr val="bg1"/>
              </a:solidFill>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a:t>N-year run-off (Correlated)</a:t>
            </a:r>
          </a:p>
        </p:txBody>
      </p:sp>
      <p:pic>
        <p:nvPicPr>
          <p:cNvPr id="4" name="Content Placeholder 4" descr="nYr_Inception.png"/>
          <p:cNvPicPr>
            <a:picLocks noGrp="1" noChangeAspect="1"/>
          </p:cNvPicPr>
          <p:nvPr>
            <p:ph idx="1"/>
          </p:nvPr>
        </p:nvPicPr>
        <p:blipFill>
          <a:blip r:embed="rId2" cstate="print"/>
          <a:stretch>
            <a:fillRect/>
          </a:stretch>
        </p:blipFill>
        <p:spPr>
          <a:xfrm>
            <a:off x="2379946" y="1590675"/>
            <a:ext cx="7012444" cy="4933950"/>
          </a:xfrm>
        </p:spPr>
      </p:pic>
      <p:sp>
        <p:nvSpPr>
          <p:cNvPr id="3" name="Slide Number Placeholder 2">
            <a:extLst>
              <a:ext uri="{FF2B5EF4-FFF2-40B4-BE49-F238E27FC236}">
                <a16:creationId xmlns:a16="http://schemas.microsoft.com/office/drawing/2014/main" id="{57D38770-B381-4CDF-95A8-4AAD879265DE}"/>
              </a:ext>
            </a:extLst>
          </p:cNvPr>
          <p:cNvSpPr>
            <a:spLocks noGrp="1"/>
          </p:cNvSpPr>
          <p:nvPr>
            <p:ph type="sldNum" sz="quarter" idx="12"/>
          </p:nvPr>
        </p:nvSpPr>
        <p:spPr/>
        <p:txBody>
          <a:bodyPr/>
          <a:lstStyle/>
          <a:p>
            <a:fld id="{C7ACDD62-8CD5-47D4-8C3E-0C8675E64E7F}" type="slidenum">
              <a:rPr lang="en-AU" smtClean="0"/>
              <a:t>97</a:t>
            </a:fld>
            <a:endParaRPr lang="en-AU"/>
          </a:p>
        </p:txBody>
      </p:sp>
      <p:sp>
        <p:nvSpPr>
          <p:cNvPr id="5" name="TextBox 4">
            <a:extLst>
              <a:ext uri="{FF2B5EF4-FFF2-40B4-BE49-F238E27FC236}">
                <a16:creationId xmlns:a16="http://schemas.microsoft.com/office/drawing/2014/main" id="{FF1EB1F4-1D19-45C7-A5BF-3700EF87780C}"/>
              </a:ext>
            </a:extLst>
          </p:cNvPr>
          <p:cNvSpPr txBox="1"/>
          <p:nvPr/>
        </p:nvSpPr>
        <p:spPr>
          <a:xfrm>
            <a:off x="838198" y="55525"/>
            <a:ext cx="5695951" cy="369332"/>
          </a:xfrm>
          <a:prstGeom prst="rect">
            <a:avLst/>
          </a:prstGeom>
          <a:noFill/>
        </p:spPr>
        <p:txBody>
          <a:bodyPr wrap="square" rtlCol="0">
            <a:spAutoFit/>
          </a:bodyPr>
          <a:lstStyle/>
          <a:p>
            <a:r>
              <a:rPr lang="en-GB">
                <a:solidFill>
                  <a:schemeClr val="bg1"/>
                </a:solidFill>
              </a:rPr>
              <a:t>Solvency II – One year risk horizon</a:t>
            </a:r>
            <a:endParaRPr lang="en-AU" dirty="0">
              <a:solidFill>
                <a:schemeClr val="bg1"/>
              </a:solidFill>
            </a:endParaRPr>
          </a:p>
        </p:txBody>
      </p:sp>
    </p:spTree>
    <p:extLst>
      <p:ext uri="{BB962C8B-B14F-4D97-AF65-F5344CB8AC3E}">
        <p14:creationId xmlns:p14="http://schemas.microsoft.com/office/powerpoint/2010/main" val="1450167399"/>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F9DAA7-DDAC-4410-A048-CA37D1338ABB}"/>
              </a:ext>
            </a:extLst>
          </p:cNvPr>
          <p:cNvSpPr>
            <a:spLocks noGrp="1"/>
          </p:cNvSpPr>
          <p:nvPr>
            <p:ph type="title"/>
          </p:nvPr>
        </p:nvSpPr>
        <p:spPr>
          <a:xfrm>
            <a:off x="838200" y="3036573"/>
            <a:ext cx="10515600" cy="784853"/>
          </a:xfrm>
        </p:spPr>
        <p:txBody>
          <a:bodyPr/>
          <a:lstStyle/>
          <a:p>
            <a:pPr algn="ctr"/>
            <a:r>
              <a:rPr lang="en-US"/>
              <a:t>Questions?</a:t>
            </a:r>
            <a:endParaRPr lang="en-AU"/>
          </a:p>
        </p:txBody>
      </p:sp>
      <p:sp>
        <p:nvSpPr>
          <p:cNvPr id="4" name="Slide Number Placeholder 3">
            <a:extLst>
              <a:ext uri="{FF2B5EF4-FFF2-40B4-BE49-F238E27FC236}">
                <a16:creationId xmlns:a16="http://schemas.microsoft.com/office/drawing/2014/main" id="{BA0C739A-9291-4813-942C-2C2575185B26}"/>
              </a:ext>
            </a:extLst>
          </p:cNvPr>
          <p:cNvSpPr>
            <a:spLocks noGrp="1"/>
          </p:cNvSpPr>
          <p:nvPr>
            <p:ph type="sldNum" sz="quarter" idx="12"/>
          </p:nvPr>
        </p:nvSpPr>
        <p:spPr/>
        <p:txBody>
          <a:bodyPr/>
          <a:lstStyle/>
          <a:p>
            <a:fld id="{B38E7FB5-26D9-4062-8D42-FD44AE4E3D41}" type="slidenum">
              <a:rPr lang="en-AU" smtClean="0"/>
              <a:pPr/>
              <a:t>98</a:t>
            </a:fld>
            <a:endParaRPr lang="en-AU"/>
          </a:p>
        </p:txBody>
      </p:sp>
    </p:spTree>
    <p:extLst>
      <p:ext uri="{BB962C8B-B14F-4D97-AF65-F5344CB8AC3E}">
        <p14:creationId xmlns:p14="http://schemas.microsoft.com/office/powerpoint/2010/main" val="6015251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981</TotalTime>
  <Words>5943</Words>
  <Application>Microsoft Office PowerPoint</Application>
  <PresentationFormat>Widescreen</PresentationFormat>
  <Paragraphs>848</Paragraphs>
  <Slides>98</Slides>
  <Notes>6</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4</vt:i4>
      </vt:variant>
      <vt:variant>
        <vt:lpstr>Slide Titles</vt:lpstr>
      </vt:variant>
      <vt:variant>
        <vt:i4>98</vt:i4>
      </vt:variant>
    </vt:vector>
  </HeadingPairs>
  <TitlesOfParts>
    <vt:vector size="109" baseType="lpstr">
      <vt:lpstr>Arial</vt:lpstr>
      <vt:lpstr>Calibri</vt:lpstr>
      <vt:lpstr>Calibri Light</vt:lpstr>
      <vt:lpstr>Monotype Sorts</vt:lpstr>
      <vt:lpstr>Times New Roman</vt:lpstr>
      <vt:lpstr>Wingdings</vt:lpstr>
      <vt:lpstr>Office Theme</vt:lpstr>
      <vt:lpstr>Equation</vt:lpstr>
      <vt:lpstr>Microsoft Equation 3.0</vt:lpstr>
      <vt:lpstr>Picture</vt:lpstr>
      <vt:lpstr>Bitmap Image</vt:lpstr>
      <vt:lpstr>Mitigating Model Specification Risk in Reserving, Metrics for IFRS 17, Correlations and Drivers, Capital Allocation and SII One-Year Risk Horizon</vt:lpstr>
      <vt:lpstr>Outline</vt:lpstr>
      <vt:lpstr>Summary – Part One  Modeling frameworks necessary for IFRS 17</vt:lpstr>
      <vt:lpstr>What makes a good model?  Good models are reversible</vt:lpstr>
      <vt:lpstr>Variability and Uncertainty</vt:lpstr>
      <vt:lpstr>Example: Coin vs Roulette Wheel</vt:lpstr>
      <vt:lpstr>ELRF (Extended Link Ratio Family) Modeling Framework </vt:lpstr>
      <vt:lpstr>Weighted Least Square Regression</vt:lpstr>
      <vt:lpstr>PowerPoint Presentation</vt:lpstr>
      <vt:lpstr>Different choices for the weight parameter delta produce regression formulations of different methods</vt:lpstr>
      <vt:lpstr>Intercept   (Murphy (1994))</vt:lpstr>
      <vt:lpstr>When the ratio has no predictive power we can use the intercept only</vt:lpstr>
      <vt:lpstr>Is assumption   E(p | x ) = a + (b-1) x   tenable?</vt:lpstr>
      <vt:lpstr>Incurred data modelled by Mack (1994), and thereafter ad nauseum using link ratios and extensions thereof </vt:lpstr>
      <vt:lpstr>Residuals and Diagnostics </vt:lpstr>
      <vt:lpstr>More diagnostics</vt:lpstr>
      <vt:lpstr>PowerPoint Presentation</vt:lpstr>
      <vt:lpstr>Introduce a trend parameter for uniform accident year effects</vt:lpstr>
      <vt:lpstr>Mack=Chain Ladder  (volume weighted  average) treats accident years like development years and vice versa</vt:lpstr>
      <vt:lpstr>Mack does not distinguish between accident years and development years. Below is a simple proof.</vt:lpstr>
      <vt:lpstr>Dataset ABC- Worker’s Comp large company- Dev. Period structure is not same as Acci. Period structure</vt:lpstr>
      <vt:lpstr>PowerPoint Presentation</vt:lpstr>
      <vt:lpstr>Inflation: social and economic</vt:lpstr>
      <vt:lpstr>The Probabilistic Trend Family (PTF) Modelling Framework</vt:lpstr>
      <vt:lpstr>The Probabilistic Trend Family (PTF) Modelling Framework</vt:lpstr>
      <vt:lpstr>Same uniform decay for each accident year</vt:lpstr>
      <vt:lpstr>PowerPoint Presentation</vt:lpstr>
      <vt:lpstr>PowerPoint Presentation</vt:lpstr>
      <vt:lpstr>ABC Example-WC of a large comany</vt:lpstr>
      <vt:lpstr>The structure of a Probabilistic Trend Family model</vt:lpstr>
      <vt:lpstr>Dataset ABC - Wtd Standardized Residuals of Mack method (Chain Ladder ratios)</vt:lpstr>
      <vt:lpstr>The Bootstrap Technique: not a model but a powerful diagnostic tool</vt:lpstr>
      <vt:lpstr>Bootstrap Samples</vt:lpstr>
      <vt:lpstr>Bootstrapped Dataset</vt:lpstr>
      <vt:lpstr>Bootstrap sample for a loss development array</vt:lpstr>
      <vt:lpstr> Mack and the bootstrap (Dataset ABC) </vt:lpstr>
      <vt:lpstr>Mack bootstrap sample versus bootstrap samples from the identified PTF model (ABC data)</vt:lpstr>
      <vt:lpstr>Residuals of fitting the model with a single parameter in each direction for three datasets: real and two BSs from the identified optimal PTF model</vt:lpstr>
      <vt:lpstr>Summary: Part Two</vt:lpstr>
      <vt:lpstr>The ELRF and PTF modelling frameworks, and IFRS 17</vt:lpstr>
      <vt:lpstr>IFRS 17 For Insurance Contracts</vt:lpstr>
      <vt:lpstr>The Building Block Approach (BBA)</vt:lpstr>
      <vt:lpstr>Sidebar 1: Modeling Future Cashflows</vt:lpstr>
      <vt:lpstr>Sidebar 1: Modelling Future Cashflows (cont’d)</vt:lpstr>
      <vt:lpstr>The Premium Allocation Approach (PAA)</vt:lpstr>
      <vt:lpstr>Underwriting Year vs Accident Year</vt:lpstr>
      <vt:lpstr>Unexpired Premium Reserve</vt:lpstr>
      <vt:lpstr>Underwriting Year</vt:lpstr>
      <vt:lpstr>Ultimates by Underwriting year</vt:lpstr>
      <vt:lpstr>Outstanding split by Earned/Unearned</vt:lpstr>
      <vt:lpstr>Onerous vs potentially onerous vs non-onerous</vt:lpstr>
      <vt:lpstr>Sidebar 2: Risk Capital by Underwriting Year</vt:lpstr>
      <vt:lpstr>Summary: Part Three</vt:lpstr>
      <vt:lpstr>Is this correlation?</vt:lpstr>
      <vt:lpstr>Correlations between LOBs</vt:lpstr>
      <vt:lpstr>Correlations between LOBs</vt:lpstr>
      <vt:lpstr>Correlations are in the volatility component of a model</vt:lpstr>
      <vt:lpstr>Correlations are in the volatility component of a model</vt:lpstr>
      <vt:lpstr>Common accident year and common calendar year drivers</vt:lpstr>
      <vt:lpstr>Common accident year drivers: SAD and SAM</vt:lpstr>
      <vt:lpstr>Spurious correlation</vt:lpstr>
      <vt:lpstr>Layers Lim1M, Lim2M and 1Mxs1M; Lim2M=Lim1M+1Mxs1M</vt:lpstr>
      <vt:lpstr>Layers Lim1M, Lim2M and 1Mxs1M; Lim2M=Lim1M+1Mxs1M</vt:lpstr>
      <vt:lpstr>Layers Lim1M, Lim2M and 1Mxs1M; Lim2M=Lim1M+1Mxs1M</vt:lpstr>
      <vt:lpstr>Spurious correlation</vt:lpstr>
      <vt:lpstr>Spurious correlation</vt:lpstr>
      <vt:lpstr>Spurious correlation</vt:lpstr>
      <vt:lpstr>Why spend so much time on what is not correlation?</vt:lpstr>
      <vt:lpstr>A Tale of Two LOBs: LOB1 and LOB3</vt:lpstr>
      <vt:lpstr>A Tale of Two LOBs: LOB1 and LOB3</vt:lpstr>
      <vt:lpstr>A Tale of Two LOBs: LOB1 and LOB3</vt:lpstr>
      <vt:lpstr>Model Displays for LOB1 and LOB3 for Calendar Years</vt:lpstr>
      <vt:lpstr>Reserve distribution correlations between two distinct LOBs –   a very different story</vt:lpstr>
      <vt:lpstr>Correlations and Other Relationships</vt:lpstr>
      <vt:lpstr>Correlations and Other Relationships</vt:lpstr>
      <vt:lpstr>PowerPoint Presentation</vt:lpstr>
      <vt:lpstr>PowerPoint Presentation</vt:lpstr>
      <vt:lpstr>Summary: Part Four</vt:lpstr>
      <vt:lpstr>Updating, monitoring and the VMU (CDR)</vt:lpstr>
      <vt:lpstr>Peter England’s “CDR” is simply Var[E[Ult.|CY1]]</vt:lpstr>
      <vt:lpstr>PowerPoint Presentation</vt:lpstr>
      <vt:lpstr>Consistent Estimates of prior year ultimates on updating</vt:lpstr>
      <vt:lpstr>Consistent Estimates of prior year ultimates on updating</vt:lpstr>
      <vt:lpstr>Consistent Estimates of prior year ultimates on updating</vt:lpstr>
      <vt:lpstr>Risk Capital Allocation</vt:lpstr>
      <vt:lpstr>Risk Capital Allocation</vt:lpstr>
      <vt:lpstr>Risk Capital Allocation: Diversification benefit</vt:lpstr>
      <vt:lpstr>Solvency II – Economic Balance Sheet</vt:lpstr>
      <vt:lpstr>Solvency  II one-year risk horizon:  </vt:lpstr>
      <vt:lpstr>Risk Capital – One Year risk Horizon</vt:lpstr>
      <vt:lpstr>Risk Capital – One Year risk Horizon</vt:lpstr>
      <vt:lpstr>Capital flow: Uncorrelated future calendar years</vt:lpstr>
      <vt:lpstr>Risk Capital – One Year risk Horizon</vt:lpstr>
      <vt:lpstr>Risk Capital – One Year risk Horizon</vt:lpstr>
      <vt:lpstr>Risk Capital – One Year risk Horizon</vt:lpstr>
      <vt:lpstr>Two-year runoff with first year in distress</vt:lpstr>
      <vt:lpstr>N-year run-off (Correlated)</vt:lpstr>
      <vt:lpstr>Questions?</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davido</dc:creator>
  <cp:lastModifiedBy>Ben Zehnwirth</cp:lastModifiedBy>
  <cp:revision>94</cp:revision>
  <dcterms:created xsi:type="dcterms:W3CDTF">2019-06-30T23:49:52Z</dcterms:created>
  <dcterms:modified xsi:type="dcterms:W3CDTF">2019-07-29T23:24:56Z</dcterms:modified>
</cp:coreProperties>
</file>